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2mkqwIkvZqdKh2N6pxx78d7M+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"залишок повернеться" (Шеар-Ясув, 7:3) та "квапиться здобич, скорий грабіж" (Магер-шелал-хаш-баз, 8:3)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імена дітей пророка Ісаї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Пророки часто вдавалися до різних способів, щоб привернути увагу людей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Їх задача – передати людям слова Бога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Ісая – </a:t>
            </a:r>
            <a:r>
              <a:rPr lang="ru-RU"/>
              <a:t>порятунок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Єгови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«Пророк Ісая» Мікіланджело, Сікстинська Капелла, Ватикан</a:t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угарітськой міфології Мот (смерть) є богом пекла і ворогом Ваала.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Ваал - бог родючості, його перемога над Мотом символізує відродження, що настає в природі кожної весни. 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Ритуали, пов'язані з Мотом, спрямовані на припинення його руйнівної діяльності.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Тут поглинання смерті (Мота) відбувається саме Яхве, який «знімає ганьбу» з народів (політичний, а не природний аспект).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Нещадна, спустошлива сила, яка загрожує смертю усім народам, буде знищена</a:t>
            </a:r>
            <a:endParaRPr/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надію на політичні і військові угоди, Ісає дорікає і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виголошує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промов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“Горе вам”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(28:1; 29:1,15; 30:1; 31:1; 33:1).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35-й розділ завершується гімном прославлення (подібно як 12-й).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Гімн змальовує картину відновлення землі і суспільства, де більше немає страждань.</a:t>
            </a:r>
            <a:endParaRPr/>
          </a:p>
        </p:txBody>
      </p:sp>
      <p:sp>
        <p:nvSpPr>
          <p:cNvPr id="157" name="Google Shape;15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Один з важливих висновків книги пророка Ісаї, це те, що Бог може врятувати Свій народ з будь яких ситуацій.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справа не в економічній чи військовій силі ворогів чи союзників, але справа в силі Бога, Який протистоїть нечистоті усіх народів. </a:t>
            </a:r>
            <a:endParaRPr/>
          </a:p>
        </p:txBody>
      </p:sp>
      <p:sp>
        <p:nvSpPr>
          <p:cNvPr id="164" name="Google Shape;164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раба, декілька цілей: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помазаний Богом, щоб прийняти участь в суді,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 щоб бути пророком, він має проповідувати язичникам,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служити Ізраїлю, проповідувати спасіння для усього світу,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також обраний щоб стати невинною жертвою для всього людства.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Головна теми цих розділів - це відновлення стосунків між Ізраїлем та Богом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Завершальне спасіння, має реалізуватися після незаслужених страждань раба (52:13-53:12)</a:t>
            </a:r>
            <a:endParaRPr/>
          </a:p>
        </p:txBody>
      </p:sp>
      <p:sp>
        <p:nvSpPr>
          <p:cNvPr id="185" name="Google Shape;185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Всі ці застереження констатують факт, що люди залишаються в тенетах гріха.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Вирішення проблеми, Ісая побачив у видіннях нового неба і нової землі, які записані в останніх розділах (65:17-25).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Швидше за все, Ісая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дотримувався теології Второзаконня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Ігноруєш Закон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покарання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Упокорення перед Богом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благословення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Ісая був певен, що Господь – Ініціатор усіх подій в історії людства.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знаходиться поруч і приймає активну участь в житті людей – це і є потіхою в будь який час.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5" name="Google Shape;205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Пророкував більше 40 років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Узія помер в 742 році до РХ - Ісая був покликаний на служіння (6:1),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Єзекія жив до 687 року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Походив зі знатної родини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Юстин Мученик (100-165рр. по Р.Х) написав, що Ісаю порізали пилою на шматки</a:t>
            </a:r>
            <a:endParaRPr/>
          </a:p>
        </p:txBody>
      </p:sp>
      <p:sp>
        <p:nvSpPr>
          <p:cNvPr id="95" name="Google Shape;9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200">
                <a:solidFill>
                  <a:schemeClr val="lt1"/>
                </a:solidFill>
              </a:rPr>
              <a:t>Отець ранньої церкви </a:t>
            </a:r>
            <a:r>
              <a:rPr b="1" lang="ru-RU" sz="1200">
                <a:solidFill>
                  <a:schemeClr val="lt1"/>
                </a:solidFill>
              </a:rPr>
              <a:t>Ієронім</a:t>
            </a:r>
            <a:r>
              <a:rPr lang="ru-RU" sz="1200">
                <a:solidFill>
                  <a:schemeClr val="lt1"/>
                </a:solidFill>
              </a:rPr>
              <a:t> </a:t>
            </a:r>
            <a:r>
              <a:rPr lang="ru-RU" sz="1200" u="sng">
                <a:solidFill>
                  <a:schemeClr val="lt1"/>
                </a:solidFill>
              </a:rPr>
              <a:t>порівняв Ісайю </a:t>
            </a:r>
            <a:r>
              <a:rPr lang="ru-RU" sz="1200">
                <a:solidFill>
                  <a:schemeClr val="lt1"/>
                </a:solidFill>
              </a:rPr>
              <a:t>з легендарним грецьким оратором </a:t>
            </a:r>
            <a:r>
              <a:rPr lang="ru-RU" sz="1200" u="sng">
                <a:solidFill>
                  <a:schemeClr val="lt1"/>
                </a:solidFill>
              </a:rPr>
              <a:t>Демосфеном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66 розділів, які розділяють на дві основні частини: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Божий суд за гріх (1-39),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 потішення та надія на майбутнє (40-66).</a:t>
            </a:r>
            <a:endParaRPr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Пророк починає книгу з опису гріхів Юди.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формі судового засідання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щодо порушення угоди, звучать звинувачення у порушенні Заповіту.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покликанні Ісаї,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показує причиниу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завзяття і любові до святості Бога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присутності Святого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відчуває свою гріховність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отримує очищення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відповідає на заклик служити</a:t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прикладі царя Ахаза, видно зачерствілість сердець Юдеїв: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Ахаз відкидав поради пророка (7:4-17),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 насміхався над його проповідями (5:10-12)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Навіть перед смертельною загрозою, вони не покоряються Богу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Коаліція царів Сирії та Ізраїлю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(яку підтримував Єгипет) спонукали Ахаза постати проти Ассирії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відмову приєднатися, Сирійсько-Ізраїльська коаліція пішла наступом на Єрусалим, щоб змінити царя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посилає Ісаю до Ахаза, щоб підбадьорити і дати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ознаку через обіцяного Емануїла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Цей прообраз стане головним в темі кінцевого позбавлення Богом, Його народу.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черзі звучать пророцтва про Вавилон, Асирію, Моав, Дамаск (Сирія), Куш, Єггипет, Едом, Аравію, Єрусалим і Тир.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Будь який народ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процвітає, або занепадає по волі Бога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і кожен буде відповідати перед Богом.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вирішує що є справедливим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Він буде судити кожного по ділам його.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суд досягне усіх мешканців і все творіння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 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просто тотальне руйнування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усього живого,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це 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звершення справедливого Божого суду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внаслідок якого засуджується і карається зло.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Серед тотальних руїн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звучить голос надії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адже будуть і такі, що врятуються від суду,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 зберігали вірність Богові.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ІСАЙЯ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14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1140" y="0"/>
            <a:ext cx="452286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Інколи в Біблії смерть персоніфікується, але не часто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«смерть де твоя перемога?» (Ос.13:14)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lang="ru-RU" sz="4000">
                <a:solidFill>
                  <a:srgbClr val="FFFF00"/>
                </a:solidFill>
              </a:rPr>
              <a:t>«</a:t>
            </a:r>
            <a:r>
              <a:rPr i="1" lang="ru-RU" sz="4000">
                <a:solidFill>
                  <a:srgbClr val="FFFF00"/>
                </a:solidFill>
              </a:rPr>
              <a:t>Смерть знищена буде назавжди</a:t>
            </a:r>
            <a:r>
              <a:rPr lang="ru-RU" sz="4000">
                <a:solidFill>
                  <a:srgbClr val="FFFF00"/>
                </a:solidFill>
              </a:rPr>
              <a:t>» (Іс.25:8)</a:t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Міфологія Угариту: Ваал – Мот 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V. Серія вироків для Юдеї та ін народів і надія (28-35)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60" name="Google Shape;160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Горе тобі (28:1), Горе, Горе тим (29), Горе синам неслухняним (30), Горе тим (31), Горе тобі (33), </a:t>
            </a:r>
            <a:endParaRPr i="1" sz="4000">
              <a:solidFill>
                <a:srgbClr val="FFFF00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35:5 Тоді то </a:t>
            </a:r>
            <a:r>
              <a:rPr i="1" lang="ru-RU" sz="4000">
                <a:solidFill>
                  <a:schemeClr val="lt1"/>
                </a:solidFill>
              </a:rPr>
              <a:t>розплющаться очі сліпим</a:t>
            </a:r>
            <a:r>
              <a:rPr i="1" lang="ru-RU" sz="4000">
                <a:solidFill>
                  <a:srgbClr val="FFFF00"/>
                </a:solidFill>
              </a:rPr>
              <a:t> і відчиняться вуха глухим…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VІ. Атака Асирії, та надія на Бога царя Єзекії (36-39)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67" name="Google Shape;167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i="1" lang="ru-RU" sz="4400">
                <a:solidFill>
                  <a:srgbClr val="FFFF00"/>
                </a:solidFill>
              </a:rPr>
              <a:t>39:6 Ось приходять дні, і все, що в домі твоєму, і що були зібрали батьки твої аж до цього дня, </a:t>
            </a:r>
            <a:r>
              <a:rPr i="1" lang="ru-RU" sz="4400">
                <a:solidFill>
                  <a:schemeClr val="lt1"/>
                </a:solidFill>
              </a:rPr>
              <a:t>буде винесене аж до Вавилону</a:t>
            </a:r>
            <a:r>
              <a:rPr i="1" lang="ru-RU" sz="4400">
                <a:solidFill>
                  <a:srgbClr val="FFFF00"/>
                </a:solidFill>
              </a:rPr>
              <a:t>…</a:t>
            </a:r>
            <a:endParaRPr sz="4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VІІ. Відновлення та викуплення Юдеї (40-48)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74" name="Google Shape;174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40:8 Та ти, о Ізраїлю, </a:t>
            </a:r>
            <a:r>
              <a:rPr b="1" i="1" lang="ru-RU" sz="4000">
                <a:solidFill>
                  <a:schemeClr val="lt1"/>
                </a:solidFill>
              </a:rPr>
              <a:t>рабе Мій</a:t>
            </a:r>
            <a:r>
              <a:rPr i="1" lang="ru-RU" sz="4000">
                <a:solidFill>
                  <a:srgbClr val="FFFF00"/>
                </a:solidFill>
              </a:rPr>
              <a:t>, </a:t>
            </a:r>
            <a:r>
              <a:rPr i="1" lang="ru-RU" sz="4000">
                <a:solidFill>
                  <a:schemeClr val="lt1"/>
                </a:solidFill>
              </a:rPr>
              <a:t>Якове</a:t>
            </a:r>
            <a:r>
              <a:rPr i="1" lang="ru-RU" sz="4000">
                <a:solidFill>
                  <a:srgbClr val="FFFF00"/>
                </a:solidFill>
              </a:rPr>
              <a:t>, що Я тебе вибрав, </a:t>
            </a:r>
            <a:r>
              <a:rPr i="1" lang="ru-RU" sz="4000">
                <a:solidFill>
                  <a:schemeClr val="lt1"/>
                </a:solidFill>
              </a:rPr>
              <a:t>насіння Авраама</a:t>
            </a:r>
            <a:r>
              <a:rPr i="1" lang="ru-RU" sz="4000">
                <a:solidFill>
                  <a:srgbClr val="FFFF00"/>
                </a:solidFill>
              </a:rPr>
              <a:t>, друга Мого, 9 ти, якого Я взяв був із кінців землі та покликав тебе із окраїн її, і сказав був до тебе: </a:t>
            </a:r>
            <a:r>
              <a:rPr i="1" lang="ru-RU" sz="4000">
                <a:solidFill>
                  <a:schemeClr val="lt1"/>
                </a:solidFill>
              </a:rPr>
              <a:t>Ти раб Мій, Я вибрав тебе й не відкинув тебе</a:t>
            </a:r>
            <a:r>
              <a:rPr i="1" lang="ru-RU" sz="4000">
                <a:solidFill>
                  <a:srgbClr val="FFFF00"/>
                </a:solidFill>
              </a:rPr>
              <a:t>…</a:t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b="1" lang="ru-RU" sz="4400">
                <a:solidFill>
                  <a:schemeClr val="lt1"/>
                </a:solidFill>
              </a:rPr>
              <a:t>Хто такий раб Божий? </a:t>
            </a:r>
            <a:endParaRPr b="1" sz="4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b="1" sz="4400">
              <a:solidFill>
                <a:schemeClr val="lt1"/>
              </a:solidFill>
            </a:endParaRPr>
          </a:p>
          <a:p>
            <a:pPr indent="-2794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Ізраїль (41:8; 44:1,21; 49:3)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  <a:p>
            <a:pPr indent="-2794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Char char="•"/>
            </a:pPr>
            <a:r>
              <a:rPr lang="ru-RU" sz="4400">
                <a:solidFill>
                  <a:schemeClr val="lt1"/>
                </a:solidFill>
              </a:rPr>
              <a:t>Конкретна людина (42:1-4; 52:13; 53)</a:t>
            </a:r>
            <a:endParaRPr sz="4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VІІІ. Три пісні Раба Господнього (49-55)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88" name="Google Shape;188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49:6 …Я вчиню Тебе </a:t>
            </a:r>
            <a:r>
              <a:rPr i="1" lang="ru-RU" sz="4000">
                <a:solidFill>
                  <a:schemeClr val="lt1"/>
                </a:solidFill>
              </a:rPr>
              <a:t>світлом народів</a:t>
            </a:r>
            <a:r>
              <a:rPr i="1" lang="ru-RU" sz="4000">
                <a:solidFill>
                  <a:srgbClr val="FFFF00"/>
                </a:solidFill>
              </a:rPr>
              <a:t>, щоб був Ти спасінням Моїм аж до краю землі!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i="1" sz="4000">
              <a:solidFill>
                <a:srgbClr val="FFFF00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53:5 …кара на Ньому була за наш мир, </a:t>
            </a:r>
            <a:r>
              <a:rPr i="1" lang="ru-RU" sz="4000">
                <a:solidFill>
                  <a:schemeClr val="lt1"/>
                </a:solidFill>
              </a:rPr>
              <a:t>Його ж ранами нас уздоровлено</a:t>
            </a:r>
            <a:r>
              <a:rPr i="1" lang="ru-RU" sz="4000">
                <a:solidFill>
                  <a:srgbClr val="FFFF00"/>
                </a:solidFill>
              </a:rPr>
              <a:t>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IX. Бог виконає обітниці всупереч невірності людей (56-66) 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95" name="Google Shape;195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i="1" lang="ru-RU" sz="4400">
                <a:solidFill>
                  <a:srgbClr val="FFFF00"/>
                </a:solidFill>
              </a:rPr>
              <a:t>65:17 Бо ось Я створю </a:t>
            </a:r>
            <a:r>
              <a:rPr i="1" lang="ru-RU" sz="4400">
                <a:solidFill>
                  <a:schemeClr val="lt1"/>
                </a:solidFill>
              </a:rPr>
              <a:t>нове небо та землю нову</a:t>
            </a:r>
            <a:r>
              <a:rPr i="1" lang="ru-RU" sz="4400">
                <a:solidFill>
                  <a:srgbClr val="FFFF00"/>
                </a:solidFill>
              </a:rPr>
              <a:t>…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i="1" lang="ru-RU" sz="4400">
                <a:solidFill>
                  <a:srgbClr val="FFFF00"/>
                </a:solidFill>
              </a:rPr>
              <a:t>25 Вовк та вівця будуть пастися разом, і лев буде їсти солому, немов та худоба... </a:t>
            </a:r>
            <a:endParaRPr sz="4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>
            <p:ph idx="1" type="body"/>
          </p:nvPr>
        </p:nvSpPr>
        <p:spPr>
          <a:xfrm>
            <a:off x="628650" y="571500"/>
            <a:ext cx="7886700" cy="5605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Ісая піднімає важливі теми (56-66):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Важливість  суботи (56:2-6)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Уникати ідолопоклонства (57:1-13), </a:t>
            </a:r>
            <a:endParaRPr/>
          </a:p>
          <a:p>
            <a:pPr indent="-2540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Справедливість вища релігійних обрядів (59:1-14), </a:t>
            </a:r>
            <a:endParaRPr/>
          </a:p>
          <a:p>
            <a:pPr indent="-2540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За непослух Бог буде засуджувати (63:10-14). 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8" name="Google Shape;208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Хто такий Ісая?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8" name="Google Shape;98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Служив під час правління 4-х царів: Узію, Йотама, Ахаза та Єзекії (1:1)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Мав доступ до царя (7:3)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Був одруженим і мав 2 синів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Пророкував в Єрусалимі та околицях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Сучасник Осії та Михея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Загинув мученицькою смертю за наказом царя Манасії </a:t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Ісайя використовував 2186 різних слів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Єзекіїль використовував - 1535 слів</a:t>
            </a:r>
            <a:endParaRPr sz="36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Єремія - 653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в Псалмах - 2170</a:t>
            </a:r>
            <a:endParaRPr sz="3600">
              <a:solidFill>
                <a:schemeClr val="lt1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Історичний фон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825624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Ізраїльське царство занепало в  духовному, політичному і військовому плані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В 722 році до РХ, Ізраїль капітулював перед Ассирійською навалою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Юдея в небезпеці, але чудом відбивається від Ассирійців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Ісая закликає не покладатися на Єгипет, але на Господа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І. Дорікання за гріхи Юди, та покликання Ісаї (1-6)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1:4 О </a:t>
            </a:r>
            <a:r>
              <a:rPr i="1" lang="ru-RU" sz="3600">
                <a:solidFill>
                  <a:schemeClr val="lt1"/>
                </a:solidFill>
              </a:rPr>
              <a:t>люду ти грішний</a:t>
            </a:r>
            <a:r>
              <a:rPr i="1" lang="ru-RU" sz="3600">
                <a:solidFill>
                  <a:srgbClr val="FFFF00"/>
                </a:solidFill>
              </a:rPr>
              <a:t>, народе тяжкої провини, лиходійське насіння, сини-шкідники, </a:t>
            </a:r>
            <a:r>
              <a:rPr i="1" lang="ru-RU" sz="3600">
                <a:solidFill>
                  <a:schemeClr val="lt1"/>
                </a:solidFill>
              </a:rPr>
              <a:t>ви покинули Господа</a:t>
            </a:r>
            <a:r>
              <a:rPr i="1" lang="ru-RU" sz="3600">
                <a:solidFill>
                  <a:srgbClr val="FFFF00"/>
                </a:solidFill>
              </a:rPr>
              <a:t>, ви Святого Ізраїлевого понехтували, обернулись назад!</a:t>
            </a:r>
            <a:endParaRPr i="1"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6:1 Року смерти царя Озії </a:t>
            </a:r>
            <a:r>
              <a:rPr i="1" lang="ru-RU" sz="3600">
                <a:solidFill>
                  <a:schemeClr val="lt1"/>
                </a:solidFill>
              </a:rPr>
              <a:t>бачив я Господа</a:t>
            </a:r>
            <a:r>
              <a:rPr i="1" lang="ru-RU" sz="3600">
                <a:solidFill>
                  <a:srgbClr val="FFFF00"/>
                </a:solidFill>
              </a:rPr>
              <a:t>, що сидів на високому та піднесеному престолі…</a:t>
            </a:r>
            <a:endParaRPr i="1" sz="36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ІІ. Невірство Юди, надія на Месію з роду Давида (7-12)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Char char="•"/>
            </a:pPr>
            <a:r>
              <a:rPr i="1" lang="ru-RU" sz="4400">
                <a:solidFill>
                  <a:srgbClr val="FFFF00"/>
                </a:solidFill>
              </a:rPr>
              <a:t>7:14 …Тому Господь Сам дасть вам знака: </a:t>
            </a:r>
            <a:r>
              <a:rPr i="1" lang="ru-RU" sz="4400">
                <a:solidFill>
                  <a:schemeClr val="lt1"/>
                </a:solidFill>
              </a:rPr>
              <a:t>Ось Діва в утробі зачне, і Сина породить, і назвеш ім'я Йому: Еммануїл.</a:t>
            </a:r>
            <a:endParaRPr i="1" sz="44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chemeClr val="lt1"/>
                </a:solidFill>
              </a:rPr>
              <a:t>ІІІ. Вірність Бога, верховенство над народами (13-23)</a:t>
            </a:r>
            <a:br>
              <a:rPr lang="ru-RU" sz="3959">
                <a:solidFill>
                  <a:schemeClr val="lt1"/>
                </a:solidFill>
              </a:rPr>
            </a:br>
            <a:endParaRPr sz="3959">
              <a:solidFill>
                <a:schemeClr val="lt1"/>
              </a:solidFill>
            </a:endParaRPr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Char char="•"/>
            </a:pPr>
            <a:r>
              <a:rPr i="1" lang="ru-RU" sz="4000">
                <a:solidFill>
                  <a:srgbClr val="FFFF00"/>
                </a:solidFill>
              </a:rPr>
              <a:t>13:11 І </a:t>
            </a:r>
            <a:r>
              <a:rPr i="1" lang="ru-RU" sz="4000">
                <a:solidFill>
                  <a:schemeClr val="lt1"/>
                </a:solidFill>
              </a:rPr>
              <a:t>Я покараю всесвіт за зло</a:t>
            </a:r>
            <a:r>
              <a:rPr i="1" lang="ru-RU" sz="4000">
                <a:solidFill>
                  <a:srgbClr val="FFFF00"/>
                </a:solidFill>
              </a:rPr>
              <a:t>, а безбожних за їхню провину, бундючність злочинця спиню, а гордість насильників знижу!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ІV. Руйнування усієї землі і надія для Юдеї (24-27)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24:1 Ось </a:t>
            </a:r>
            <a:r>
              <a:rPr i="1" lang="ru-RU" sz="3600">
                <a:solidFill>
                  <a:schemeClr val="lt1"/>
                </a:solidFill>
              </a:rPr>
              <a:t>Господь нищить землю й пустошить її</a:t>
            </a:r>
            <a:r>
              <a:rPr i="1" lang="ru-RU" sz="3600">
                <a:solidFill>
                  <a:srgbClr val="FFFF00"/>
                </a:solidFill>
              </a:rPr>
              <a:t>, й обертає поверхню її, а мешканців її розпорошує.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25:8 </a:t>
            </a:r>
            <a:r>
              <a:rPr i="1" lang="ru-RU" sz="3600">
                <a:solidFill>
                  <a:schemeClr val="lt1"/>
                </a:solidFill>
              </a:rPr>
              <a:t>Смерть знищена буде назавжди</a:t>
            </a:r>
            <a:r>
              <a:rPr i="1" lang="ru-RU" sz="3600">
                <a:solidFill>
                  <a:srgbClr val="FFFF00"/>
                </a:solidFill>
              </a:rPr>
              <a:t>, і витре сльозу Господь Бог із обличчя усякого, і ганьбу народу Свого він усуне з усієї землі, бо Господь це сказав. 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