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3" name="Shape 6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algn="ctr" defTabSz="457200">
              <a:spcBef>
                <a:spcPts val="0"/>
              </a:spcBef>
              <a:buSzTx/>
              <a:buNone/>
              <a:defRPr b="1" sz="11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11000"/>
              <a:t>ВЕРУЙ, СМИРЯЙСЯ, ЛЮБИ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4127" y="-18022"/>
            <a:ext cx="9616546" cy="9789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3316"/>
            <a:ext cx="13004800" cy="9226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2000"/>
            </a:lvl1pPr>
          </a:lstStyle>
          <a:p>
            <a:pPr lvl="0">
              <a:defRPr b="0" sz="1800"/>
            </a:pPr>
            <a:r>
              <a:rPr b="1" sz="12000"/>
              <a:t>зависть</a:t>
            </a: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xfrm>
            <a:off x="952500" y="2603500"/>
            <a:ext cx="5014516" cy="6286500"/>
          </a:xfrm>
          <a:prstGeom prst="rect">
            <a:avLst/>
          </a:prstGeom>
        </p:spPr>
        <p:txBody>
          <a:bodyPr/>
          <a:lstStyle/>
          <a:p>
            <a:pPr lvl="0" marL="212597" indent="-212597" defTabSz="362204">
              <a:spcBef>
                <a:spcPts val="1900"/>
              </a:spcBef>
              <a:defRPr sz="1800"/>
            </a:pPr>
            <a:r>
              <a:rPr b="1" sz="4588"/>
              <a:t>что такое зависть</a:t>
            </a:r>
            <a:endParaRPr b="1" sz="4588"/>
          </a:p>
          <a:p>
            <a:pPr lvl="0" marL="212597" indent="-212597" defTabSz="362204">
              <a:spcBef>
                <a:spcPts val="1900"/>
              </a:spcBef>
              <a:defRPr sz="1800"/>
            </a:pPr>
            <a:r>
              <a:rPr b="1" sz="4588"/>
              <a:t>как НЕ правильно бороться с завистью</a:t>
            </a:r>
            <a:endParaRPr b="1" sz="4588"/>
          </a:p>
          <a:p>
            <a:pPr lvl="0" marL="212597" indent="-212597" defTabSz="362204">
              <a:spcBef>
                <a:spcPts val="1900"/>
              </a:spcBef>
              <a:defRPr sz="1800"/>
            </a:pPr>
            <a:r>
              <a:rPr b="1" sz="4588"/>
              <a:t>как победить зависть</a:t>
            </a:r>
          </a:p>
        </p:txBody>
      </p:sp>
      <p:pic>
        <p:nvPicPr>
          <p:cNvPr id="4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773" y="3425964"/>
            <a:ext cx="6171828" cy="4628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8000"/>
              <a:t>что такое зависть?</a:t>
            </a:r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1" marL="580319" indent="-135819" defTabSz="457200">
              <a:spcBef>
                <a:spcPts val="0"/>
              </a:spcBef>
              <a:defRPr sz="1800"/>
            </a:pPr>
            <a:r>
              <a:rPr b="1" sz="8000">
                <a:latin typeface="Helvetica"/>
                <a:ea typeface="Helvetica"/>
                <a:cs typeface="Helvetica"/>
                <a:sym typeface="Helvetica"/>
              </a:rPr>
              <a:t>Галатам 5:26</a:t>
            </a:r>
            <a:endParaRPr b="1" sz="8000">
              <a:latin typeface="Helvetica"/>
              <a:ea typeface="Helvetica"/>
              <a:cs typeface="Helvetica"/>
              <a:sym typeface="Helvetica"/>
            </a:endParaRPr>
          </a:p>
          <a:p>
            <a:pPr lvl="1" marL="580319" indent="-135819" defTabSz="457200">
              <a:spcBef>
                <a:spcPts val="0"/>
              </a:spcBef>
              <a:defRPr sz="1800"/>
            </a:pPr>
            <a:r>
              <a:rPr b="1" sz="8000">
                <a:latin typeface="Helvetica"/>
                <a:ea typeface="Helvetica"/>
                <a:cs typeface="Helvetica"/>
                <a:sym typeface="Helvetica"/>
              </a:rPr>
              <a:t>Марка 7:21-23</a:t>
            </a:r>
            <a:endParaRPr b="1" sz="8000">
              <a:latin typeface="Helvetica"/>
              <a:ea typeface="Helvetica"/>
              <a:cs typeface="Helvetica"/>
              <a:sym typeface="Helvetica"/>
            </a:endParaRPr>
          </a:p>
          <a:p>
            <a:pPr lvl="1" marL="580319" indent="-135819" defTabSz="457200">
              <a:spcBef>
                <a:spcPts val="0"/>
              </a:spcBef>
              <a:defRPr sz="1800"/>
            </a:pPr>
            <a:r>
              <a:rPr b="1" sz="8000">
                <a:latin typeface="Helvetica"/>
                <a:ea typeface="Helvetica"/>
                <a:cs typeface="Helvetica"/>
                <a:sym typeface="Helvetica"/>
              </a:rPr>
              <a:t>Тит. 3:3</a:t>
            </a:r>
            <a:endParaRPr b="1" sz="8000">
              <a:latin typeface="Helvetica"/>
              <a:ea typeface="Helvetica"/>
              <a:cs typeface="Helvetica"/>
              <a:sym typeface="Helvetica"/>
            </a:endParaRPr>
          </a:p>
          <a:p>
            <a:pPr lvl="1" marL="580319" indent="-135819" defTabSz="457200">
              <a:spcBef>
                <a:spcPts val="0"/>
              </a:spcBef>
              <a:defRPr sz="1800"/>
            </a:pPr>
            <a:r>
              <a:rPr b="1" sz="8000">
                <a:latin typeface="Helvetica"/>
                <a:ea typeface="Helvetica"/>
                <a:cs typeface="Helvetica"/>
                <a:sym typeface="Helvetica"/>
              </a:rPr>
              <a:t>Рим. 1:29</a:t>
            </a:r>
            <a:endParaRPr b="1" sz="8000">
              <a:latin typeface="Helvetica"/>
              <a:ea typeface="Helvetica"/>
              <a:cs typeface="Helvetica"/>
              <a:sym typeface="Helvetica"/>
            </a:endParaRPr>
          </a:p>
          <a:p>
            <a:pPr lvl="1" marL="580319" indent="-135819" defTabSz="457200">
              <a:spcBef>
                <a:spcPts val="0"/>
              </a:spcBef>
              <a:defRPr sz="1800"/>
            </a:pPr>
            <a:r>
              <a:rPr b="1" sz="8000">
                <a:latin typeface="Helvetica"/>
                <a:ea typeface="Helvetica"/>
                <a:cs typeface="Helvetica"/>
                <a:sym typeface="Helvetica"/>
              </a:rPr>
              <a:t>1 Петра 2:1-2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8000"/>
              <a:t>что такое зависть?</a:t>
            </a:r>
          </a:p>
        </p:txBody>
      </p:sp>
      <p:sp>
        <p:nvSpPr>
          <p:cNvPr id="48" name="Shape 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1" marL="0" indent="173736" defTabSz="347472">
              <a:spcBef>
                <a:spcPts val="0"/>
              </a:spcBef>
              <a:buSzTx/>
              <a:buNone/>
              <a:defRPr sz="1800"/>
            </a:pPr>
            <a:r>
              <a:rPr b="1" sz="6080">
                <a:latin typeface="Helvetica"/>
                <a:ea typeface="Helvetica"/>
                <a:cs typeface="Helvetica"/>
                <a:sym typeface="Helvetica"/>
              </a:rPr>
              <a:t>Сильное желание иметь то, что есть у другого, но чего нет у тебя. Оно возникает в греховном сердце и действует разрушительно на человека.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title"/>
          </p:nvPr>
        </p:nvSpPr>
        <p:spPr>
          <a:xfrm>
            <a:off x="1270000" y="6794500"/>
            <a:ext cx="10464800" cy="2581474"/>
          </a:xfrm>
          <a:prstGeom prst="rect">
            <a:avLst/>
          </a:prstGeom>
        </p:spPr>
        <p:txBody>
          <a:bodyPr/>
          <a:lstStyle/>
          <a:p>
            <a:pPr lvl="1" indent="153162" algn="l" defTabSz="306324">
              <a:defRPr sz="1800"/>
            </a:pPr>
            <a:r>
              <a:rPr b="1" sz="5360">
                <a:latin typeface="Helvetica"/>
                <a:ea typeface="Helvetica"/>
                <a:cs typeface="Helvetica"/>
                <a:sym typeface="Helvetica"/>
              </a:rPr>
              <a:t>Притчи 14:30 Кроткое сердце - жизнь для тела, а зависть - гниль для костей.</a:t>
            </a:r>
          </a:p>
        </p:txBody>
      </p:sp>
      <p:pic>
        <p:nvPicPr>
          <p:cNvPr id="5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488950"/>
            <a:ext cx="7315200" cy="621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spcBef>
                <a:spcPts val="2900"/>
              </a:spcBef>
              <a:defRPr b="1" sz="6734"/>
            </a:lvl1pPr>
          </a:lstStyle>
          <a:p>
            <a:pPr lvl="0">
              <a:defRPr b="0" sz="1800"/>
            </a:pPr>
            <a:r>
              <a:rPr b="1" sz="6734"/>
              <a:t>как НЕ правильно бороться с завистью</a:t>
            </a:r>
          </a:p>
        </p:txBody>
      </p:sp>
      <p:sp>
        <p:nvSpPr>
          <p:cNvPr id="55" name="Shape 5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1" marL="557106" indent="-130386" defTabSz="438911">
              <a:spcBef>
                <a:spcPts val="0"/>
              </a:spcBef>
              <a:defRPr sz="1800"/>
            </a:pPr>
            <a:r>
              <a:rPr b="1" sz="5760">
                <a:latin typeface="Helvetica"/>
                <a:ea typeface="Helvetica"/>
                <a:cs typeface="Helvetica"/>
                <a:sym typeface="Helvetica"/>
              </a:rPr>
              <a:t>Мне тоже повезет</a:t>
            </a:r>
            <a:endParaRPr b="1" sz="5760">
              <a:latin typeface="Helvetica"/>
              <a:ea typeface="Helvetica"/>
              <a:cs typeface="Helvetica"/>
              <a:sym typeface="Helvetica"/>
            </a:endParaRPr>
          </a:p>
          <a:p>
            <a:pPr lvl="1" marL="557106" indent="-130386" defTabSz="438911">
              <a:spcBef>
                <a:spcPts val="0"/>
              </a:spcBef>
              <a:defRPr sz="1800"/>
            </a:pPr>
            <a:r>
              <a:rPr b="1" sz="5760">
                <a:latin typeface="Helvetica"/>
                <a:ea typeface="Helvetica"/>
                <a:cs typeface="Helvetica"/>
                <a:sym typeface="Helvetica"/>
              </a:rPr>
              <a:t>Нужно постараться</a:t>
            </a:r>
            <a:endParaRPr b="1" sz="5760">
              <a:latin typeface="Helvetica"/>
              <a:ea typeface="Helvetica"/>
              <a:cs typeface="Helvetica"/>
              <a:sym typeface="Helvetica"/>
            </a:endParaRPr>
          </a:p>
          <a:p>
            <a:pPr lvl="1" marL="557106" indent="-130386" defTabSz="438911">
              <a:spcBef>
                <a:spcPts val="0"/>
              </a:spcBef>
              <a:defRPr sz="1800"/>
            </a:pPr>
            <a:r>
              <a:rPr b="1" sz="5760">
                <a:latin typeface="Helvetica"/>
                <a:ea typeface="Helvetica"/>
                <a:cs typeface="Helvetica"/>
                <a:sym typeface="Helvetica"/>
              </a:rPr>
              <a:t>Виноваты другие или обстоятельства</a:t>
            </a:r>
            <a:endParaRPr b="1" sz="5760">
              <a:latin typeface="Helvetica"/>
              <a:ea typeface="Helvetica"/>
              <a:cs typeface="Helvetica"/>
              <a:sym typeface="Helvetica"/>
            </a:endParaRPr>
          </a:p>
          <a:p>
            <a:pPr lvl="1" marL="557106" indent="-130386" defTabSz="438911">
              <a:spcBef>
                <a:spcPts val="0"/>
              </a:spcBef>
              <a:defRPr sz="1800"/>
            </a:pPr>
            <a:r>
              <a:rPr b="1" sz="5760">
                <a:latin typeface="Helvetica"/>
                <a:ea typeface="Helvetica"/>
                <a:cs typeface="Helvetica"/>
                <a:sym typeface="Helvetica"/>
              </a:rPr>
              <a:t>Нужно нагадить ближнему</a:t>
            </a:r>
            <a:endParaRPr b="1" sz="5760">
              <a:latin typeface="Helvetica"/>
              <a:ea typeface="Helvetica"/>
              <a:cs typeface="Helvetica"/>
              <a:sym typeface="Helvetica"/>
            </a:endParaRPr>
          </a:p>
          <a:p>
            <a:pPr lvl="1" marL="557106" indent="-130386" defTabSz="438911">
              <a:spcBef>
                <a:spcPts val="0"/>
              </a:spcBef>
              <a:defRPr sz="1800"/>
            </a:pPr>
            <a:r>
              <a:rPr b="1" sz="5760">
                <a:latin typeface="Helvetica"/>
                <a:ea typeface="Helvetica"/>
                <a:cs typeface="Helvetica"/>
                <a:sym typeface="Helvetica"/>
              </a:rPr>
              <a:t>Буду делать вид, что ничего не происходит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spcBef>
                <a:spcPts val="3200"/>
              </a:spcBef>
              <a:defRPr b="1" sz="7400"/>
            </a:lvl1pPr>
          </a:lstStyle>
          <a:p>
            <a:pPr lvl="0">
              <a:defRPr b="0" sz="1800"/>
            </a:pPr>
            <a:r>
              <a:rPr b="1" sz="7400"/>
              <a:t>как победить зависть</a:t>
            </a:r>
          </a:p>
        </p:txBody>
      </p:sp>
      <p:sp>
        <p:nvSpPr>
          <p:cNvPr id="59" name="Shape 5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11000"/>
              <a:t>вера</a:t>
            </a:r>
            <a:endParaRPr b="1" sz="11000"/>
          </a:p>
          <a:p>
            <a:pPr lvl="0">
              <a:defRPr sz="1800"/>
            </a:pPr>
            <a:r>
              <a:rPr b="1" sz="11000"/>
              <a:t>смирение</a:t>
            </a:r>
            <a:endParaRPr b="1" sz="11000"/>
          </a:p>
          <a:p>
            <a:pPr lvl="0">
              <a:defRPr sz="1800"/>
            </a:pPr>
            <a:r>
              <a:rPr b="1" sz="11000"/>
              <a:t>любовь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9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