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Lección 27. El Lector Sin Distracciones"/>
          <p:cNvSpPr txBox="1"/>
          <p:nvPr>
            <p:ph type="body" sz="quarter" idx="1"/>
          </p:nvPr>
        </p:nvSpPr>
        <p:spPr>
          <a:xfrm>
            <a:off x="469551" y="79184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3. El Lector Sin Distracciones</a:t>
            </a:r>
          </a:p>
        </p:txBody>
      </p:sp>
      <p:sp>
        <p:nvSpPr>
          <p:cNvPr id="139" name="IX. Herramientas de lectura"/>
          <p:cNvSpPr txBox="1"/>
          <p:nvPr>
            <p:ph type="title"/>
          </p:nvPr>
        </p:nvSpPr>
        <p:spPr>
          <a:xfrm>
            <a:off x="362296" y="62611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IX. Herramientas de COMPRENSIón y aprendizaje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oncentración: La mayoría de las veces no retienes lo leído porque estás pensando en otras cosas, o escuchando una conversación a lo lejos, etc., es decir, no prestas atención mientras lees. Para retener información debes concentrarte. Elige el tiempo y lugar adecuados para que puedas mantener la concentración sobre tu lectura sin distracciones.…"/>
          <p:cNvSpPr txBox="1"/>
          <p:nvPr/>
        </p:nvSpPr>
        <p:spPr>
          <a:xfrm>
            <a:off x="556567" y="355599"/>
            <a:ext cx="11586866" cy="904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Concentración</a:t>
            </a:r>
          </a:p>
          <a:p>
            <a:pPr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solidFill>
                  <a:srgbClr val="FFFFFF"/>
                </a:solidFill>
              </a:rPr>
              <a:t>La mayoría de las veces no se comprende ni se almacena la lectura porque hay otros pensamientos conscientes o subconscientes. Esto roba la atención al leer. Para comprender y almacenar información debe haber </a:t>
            </a:r>
            <a:r>
              <a:rPr sz="2200"/>
              <a:t>concentración</a:t>
            </a:r>
            <a:r>
              <a:rPr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ASOCIANDO:</a:t>
            </a:r>
            <a:r>
              <a:rPr>
                <a:solidFill>
                  <a:srgbClr val="FFFFFF"/>
                </a:solidFill>
              </a:rPr>
              <a:t> Al leer se debe estar relacionando la lectura con algo que sea más relevante y conocido. Cuando se asocian los datos se produce información que es fácil comprender y almacenar.</a:t>
            </a:r>
            <a:endParaRPr>
              <a:solidFill>
                <a:srgbClr val="FFFFFF"/>
              </a:solidFill>
            </a:endParaR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FFFF"/>
              </a:solidFill>
            </a:endParaR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VISUALIZANDO: </a:t>
            </a:r>
            <a:r>
              <a:rPr>
                <a:solidFill>
                  <a:srgbClr val="FFFFFF"/>
                </a:solidFill>
              </a:rPr>
              <a:t>Al leer se debe formar en la mente una imagen específica del concepto abstracto que el escritor esté definiendo, describiendo o explicando. La imagen que se “imagine” puede comprender olores, sonidos, sabores, texturas, además de colores y formas.</a:t>
            </a:r>
            <a:endParaRPr>
              <a:solidFill>
                <a:srgbClr val="FFFFFF"/>
              </a:solidFill>
            </a:endParaR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>
              <a:solidFill>
                <a:srgbClr val="FFFFFF"/>
              </a:solidFill>
            </a:endParaR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MOTIVANDO: </a:t>
            </a:r>
            <a:r>
              <a:rPr>
                <a:solidFill>
                  <a:srgbClr val="FFFFFF"/>
                </a:solidFill>
              </a:rPr>
              <a:t>Al leer debe haber una actitud receptiva para querer aprender. </a:t>
            </a:r>
            <a:endParaRPr>
              <a:solidFill>
                <a:srgbClr val="FFFFFF"/>
              </a:solidFill>
            </a:endParaRPr>
          </a:p>
          <a:p>
            <a:pPr lvl="1" indent="635000" algn="l" defTabSz="457200">
              <a:defRPr b="0" sz="23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1" indent="635000" algn="l" defTabSz="457200">
              <a:defRPr b="0" sz="2300">
                <a:solidFill>
                  <a:srgbClr val="D4FB7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CUESTIONANDO: </a:t>
            </a:r>
            <a:r>
              <a:rPr>
                <a:solidFill>
                  <a:srgbClr val="FFFFFF"/>
                </a:solidFill>
              </a:rPr>
              <a:t>Durante la lectura puede haber un diálogo interno con el escritor imaginando que se le hacen preguntas a él, o él las hace al lector.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en I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200">
                <a:solidFill>
                  <a:srgbClr val="D4FB79"/>
                </a:solidFill>
              </a:defRPr>
            </a:lvl1pPr>
          </a:lstStyle>
          <a:p>
            <a:pPr/>
            <a:r>
              <a:t>Examen 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