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55" r:id="rId2"/>
    <p:sldId id="270" r:id="rId3"/>
    <p:sldId id="357" r:id="rId4"/>
    <p:sldId id="332" r:id="rId5"/>
    <p:sldId id="333" r:id="rId6"/>
    <p:sldId id="334" r:id="rId7"/>
    <p:sldId id="358" r:id="rId8"/>
    <p:sldId id="359" r:id="rId9"/>
    <p:sldId id="360" r:id="rId10"/>
    <p:sldId id="361"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9" r:id="rId25"/>
    <p:sldId id="350" r:id="rId26"/>
    <p:sldId id="351" r:id="rId27"/>
    <p:sldId id="352" r:id="rId28"/>
    <p:sldId id="381" r:id="rId29"/>
    <p:sldId id="354" r:id="rId30"/>
    <p:sldId id="328" r:id="rId31"/>
    <p:sldId id="353" r:id="rId32"/>
    <p:sldId id="362" r:id="rId33"/>
    <p:sldId id="363" r:id="rId34"/>
    <p:sldId id="364" r:id="rId35"/>
    <p:sldId id="365" r:id="rId36"/>
    <p:sldId id="366" r:id="rId37"/>
    <p:sldId id="367" r:id="rId38"/>
    <p:sldId id="368" r:id="rId39"/>
    <p:sldId id="324" r:id="rId40"/>
    <p:sldId id="306" r:id="rId41"/>
    <p:sldId id="369" r:id="rId42"/>
    <p:sldId id="370" r:id="rId43"/>
    <p:sldId id="371" r:id="rId44"/>
    <p:sldId id="372" r:id="rId45"/>
    <p:sldId id="373" r:id="rId46"/>
    <p:sldId id="374" r:id="rId47"/>
    <p:sldId id="375" r:id="rId48"/>
    <p:sldId id="376" r:id="rId49"/>
    <p:sldId id="377" r:id="rId50"/>
    <p:sldId id="378" r:id="rId51"/>
    <p:sldId id="379" r:id="rId52"/>
    <p:sldId id="38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46"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69486-7086-40A3-98AC-6ED21522594E}" type="datetimeFigureOut">
              <a:rPr lang="en-US" smtClean="0"/>
              <a:pPr/>
              <a:t>6/2/2018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BE55B2-A76C-429D-9AE6-6836C68B572B}" type="slidenum">
              <a:rPr lang="en-US" smtClean="0"/>
              <a:pPr/>
              <a:t>‹#›</a:t>
            </a:fld>
            <a:endParaRPr lang="en-US"/>
          </a:p>
        </p:txBody>
      </p:sp>
    </p:spTree>
    <p:extLst>
      <p:ext uri="{BB962C8B-B14F-4D97-AF65-F5344CB8AC3E}">
        <p14:creationId xmlns:p14="http://schemas.microsoft.com/office/powerpoint/2010/main" val="2474660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36D8C6-31D5-45B3-B6A9-64E87E5F8D97}" type="slidenum">
              <a:rPr lang="en-US" smtClean="0"/>
              <a:pPr/>
              <a:t>1</a:t>
            </a:fld>
            <a:endParaRPr lang="en-US"/>
          </a:p>
        </p:txBody>
      </p:sp>
      <p:sp>
        <p:nvSpPr>
          <p:cNvPr id="6" name="Date Placeholder 5"/>
          <p:cNvSpPr>
            <a:spLocks noGrp="1"/>
          </p:cNvSpPr>
          <p:nvPr>
            <p:ph type="dt" idx="11"/>
          </p:nvPr>
        </p:nvSpPr>
        <p:spPr/>
        <p:txBody>
          <a:bodyPr/>
          <a:lstStyle/>
          <a:p>
            <a:endParaRPr lang="en-US"/>
          </a:p>
        </p:txBody>
      </p:sp>
    </p:spTree>
    <p:extLst>
      <p:ext uri="{BB962C8B-B14F-4D97-AF65-F5344CB8AC3E}">
        <p14:creationId xmlns:p14="http://schemas.microsoft.com/office/powerpoint/2010/main" val="236795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68DEC4B1-1063-4818-86EC-5E391AB91C4A}" type="slidenum">
              <a:rPr lang="en-US" smtClean="0"/>
              <a:pPr/>
              <a:t>22</a:t>
            </a:fld>
            <a:endParaRPr lang="en-US"/>
          </a:p>
        </p:txBody>
      </p:sp>
    </p:spTree>
    <p:extLst>
      <p:ext uri="{BB962C8B-B14F-4D97-AF65-F5344CB8AC3E}">
        <p14:creationId xmlns:p14="http://schemas.microsoft.com/office/powerpoint/2010/main" val="1558013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4AB0F0-1498-425E-A0D3-310BC16A23F4}" type="datetimeFigureOut">
              <a:rPr lang="en-US" smtClean="0"/>
              <a:pPr/>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AB0F0-1498-425E-A0D3-310BC16A23F4}" type="datetimeFigureOut">
              <a:rPr lang="en-US" smtClean="0"/>
              <a:pPr/>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AB0F0-1498-425E-A0D3-310BC16A23F4}" type="datetimeFigureOut">
              <a:rPr lang="en-US" smtClean="0"/>
              <a:pPr/>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AB0F0-1498-425E-A0D3-310BC16A23F4}" type="datetimeFigureOut">
              <a:rPr lang="en-US" smtClean="0"/>
              <a:pPr/>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4AB0F0-1498-425E-A0D3-310BC16A23F4}" type="datetimeFigureOut">
              <a:rPr lang="en-US" smtClean="0"/>
              <a:pPr/>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4AB0F0-1498-425E-A0D3-310BC16A23F4}" type="datetimeFigureOut">
              <a:rPr lang="en-US" smtClean="0"/>
              <a:pPr/>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4AB0F0-1498-425E-A0D3-310BC16A23F4}" type="datetimeFigureOut">
              <a:rPr lang="en-US" smtClean="0"/>
              <a:pPr/>
              <a:t>6/2/2018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4AB0F0-1498-425E-A0D3-310BC16A23F4}" type="datetimeFigureOut">
              <a:rPr lang="en-US" smtClean="0"/>
              <a:pPr/>
              <a:t>6/2/2018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AB0F0-1498-425E-A0D3-310BC16A23F4}" type="datetimeFigureOut">
              <a:rPr lang="en-US" smtClean="0"/>
              <a:pPr/>
              <a:t>6/2/2018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AB0F0-1498-425E-A0D3-310BC16A23F4}" type="datetimeFigureOut">
              <a:rPr lang="en-US" smtClean="0"/>
              <a:pPr/>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AB0F0-1498-425E-A0D3-310BC16A23F4}" type="datetimeFigureOut">
              <a:rPr lang="en-US" smtClean="0"/>
              <a:pPr/>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AB0F0-1498-425E-A0D3-310BC16A23F4}" type="datetimeFigureOut">
              <a:rPr lang="en-US" smtClean="0"/>
              <a:pPr/>
              <a:t>6/2/2018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54C92-1B27-44A2-8ECC-984B74FC0C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ealthheritag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wealthheritage.com/" TargetMode="External"/><Relationship Id="rId7" Type="http://schemas.openxmlformats.org/officeDocument/2006/relationships/image" Target="../media/image6.jpeg"/><Relationship Id="rId2" Type="http://schemas.openxmlformats.org/officeDocument/2006/relationships/hyperlink" Target="http://www.tupropiobanco.com/" TargetMode="Externa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74244"/>
            <a:ext cx="9144000" cy="1676400"/>
          </a:xfrm>
        </p:spPr>
        <p:txBody>
          <a:bodyPr>
            <a:normAutofit fontScale="90000"/>
          </a:bodyPr>
          <a:lstStyle/>
          <a:p>
            <a:r>
              <a:rPr lang="en-US" b="1" dirty="0"/>
              <a:t>FINANCIAL SECURITY</a:t>
            </a:r>
            <a:br>
              <a:rPr lang="en-US" b="1" dirty="0"/>
            </a:br>
            <a:r>
              <a:rPr lang="en-US" b="1" dirty="0"/>
              <a:t>SEMINAR</a:t>
            </a:r>
            <a:br>
              <a:rPr lang="en-US" b="1" dirty="0"/>
            </a:br>
            <a:r>
              <a:rPr lang="en-US" sz="3100" b="1" i="1" dirty="0"/>
              <a:t>“Become Your Own Bank”</a:t>
            </a:r>
          </a:p>
        </p:txBody>
      </p:sp>
      <p:sp>
        <p:nvSpPr>
          <p:cNvPr id="3" name="Subtitle 2"/>
          <p:cNvSpPr>
            <a:spLocks noGrp="1"/>
          </p:cNvSpPr>
          <p:nvPr>
            <p:ph type="subTitle" idx="1"/>
          </p:nvPr>
        </p:nvSpPr>
        <p:spPr>
          <a:xfrm>
            <a:off x="1273774" y="5029200"/>
            <a:ext cx="6400800" cy="1752600"/>
          </a:xfrm>
        </p:spPr>
        <p:txBody>
          <a:bodyPr/>
          <a:lstStyle/>
          <a:p>
            <a:r>
              <a:rPr lang="en-US" b="1" dirty="0">
                <a:solidFill>
                  <a:schemeClr val="tx1"/>
                </a:solidFill>
              </a:rPr>
              <a:t>Alex Barrón</a:t>
            </a:r>
          </a:p>
        </p:txBody>
      </p:sp>
      <p:sp>
        <p:nvSpPr>
          <p:cNvPr id="7" name="Footer Placeholder 7"/>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2017</a:t>
            </a:r>
          </a:p>
        </p:txBody>
      </p:sp>
      <p:sp>
        <p:nvSpPr>
          <p:cNvPr id="8"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1</a:t>
            </a:fld>
            <a:endParaRPr lang="en-US" dirty="0"/>
          </a:p>
        </p:txBody>
      </p:sp>
      <p:sp>
        <p:nvSpPr>
          <p:cNvPr id="9" name="TextBox 8"/>
          <p:cNvSpPr txBox="1"/>
          <p:nvPr/>
        </p:nvSpPr>
        <p:spPr>
          <a:xfrm>
            <a:off x="1219200" y="5791200"/>
            <a:ext cx="6705600" cy="584775"/>
          </a:xfrm>
          <a:prstGeom prst="rect">
            <a:avLst/>
          </a:prstGeom>
          <a:noFill/>
        </p:spPr>
        <p:txBody>
          <a:bodyPr wrap="square" rtlCol="0">
            <a:spAutoFit/>
          </a:bodyPr>
          <a:lstStyle/>
          <a:p>
            <a:pPr algn="ctr"/>
            <a:r>
              <a:rPr lang="en-US" sz="3200" b="1" u="sng" dirty="0">
                <a:hlinkClick r:id="rId3"/>
              </a:rPr>
              <a:t>www.wealthheritage.com</a:t>
            </a:r>
            <a:endParaRPr lang="en-US" sz="32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4925" y="533400"/>
            <a:ext cx="3933287" cy="1163367"/>
          </a:xfrm>
          <a:prstGeom prst="rect">
            <a:avLst/>
          </a:prstGeom>
        </p:spPr>
      </p:pic>
      <p:sp>
        <p:nvSpPr>
          <p:cNvPr id="12" name="Title 1"/>
          <p:cNvSpPr txBox="1">
            <a:spLocks/>
          </p:cNvSpPr>
          <p:nvPr/>
        </p:nvSpPr>
        <p:spPr>
          <a:xfrm>
            <a:off x="3069624" y="1871662"/>
            <a:ext cx="3004751"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a:latin typeface="+mj-lt"/>
                <a:ea typeface="+mj-ea"/>
                <a:cs typeface="+mj-cs"/>
              </a:rPr>
              <a:t>&amp;</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a:latin typeface="+mj-lt"/>
                <a:ea typeface="+mj-ea"/>
                <a:cs typeface="+mj-cs"/>
              </a:rPr>
              <a:t>Present</a:t>
            </a:r>
            <a:endParaRPr kumimoji="0" lang="en-US" sz="2800" i="0" u="none" strike="noStrike" kern="1200" cap="none" spc="0" normalizeH="0" baseline="0" noProof="0" dirty="0">
              <a:ln>
                <a:noFill/>
              </a:ln>
              <a:solidFill>
                <a:schemeClr val="tx1"/>
              </a:solidFill>
              <a:effectLst/>
              <a:uLnTx/>
              <a:uFillTx/>
              <a:latin typeface="+mj-lt"/>
              <a:ea typeface="+mj-ea"/>
              <a:cs typeface="+mj-cs"/>
            </a:endParaRPr>
          </a:p>
        </p:txBody>
      </p:sp>
      <p:pic>
        <p:nvPicPr>
          <p:cNvPr id="11" name="Picture 10" descr="Financial Freedom &amp; Success Institute Logo.png"/>
          <p:cNvPicPr>
            <a:picLocks noChangeAspect="1"/>
          </p:cNvPicPr>
          <p:nvPr/>
        </p:nvPicPr>
        <p:blipFill>
          <a:blip r:embed="rId5" cstate="print"/>
          <a:stretch>
            <a:fillRect/>
          </a:stretch>
        </p:blipFill>
        <p:spPr>
          <a:xfrm>
            <a:off x="533400" y="152400"/>
            <a:ext cx="2590802" cy="2590800"/>
          </a:xfrm>
          <a:prstGeom prst="rect">
            <a:avLst/>
          </a:prstGeom>
        </p:spPr>
      </p:pic>
    </p:spTree>
    <p:extLst>
      <p:ext uri="{BB962C8B-B14F-4D97-AF65-F5344CB8AC3E}">
        <p14:creationId xmlns:p14="http://schemas.microsoft.com/office/powerpoint/2010/main" val="305455431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27709"/>
            <a:ext cx="9144000" cy="1143000"/>
          </a:xfrm>
        </p:spPr>
        <p:txBody>
          <a:bodyPr>
            <a:normAutofit/>
          </a:bodyPr>
          <a:lstStyle/>
          <a:p>
            <a:r>
              <a:rPr lang="en-US" b="1" dirty="0"/>
              <a:t>What is an Insurable Interest?</a:t>
            </a:r>
          </a:p>
        </p:txBody>
      </p:sp>
      <p:sp>
        <p:nvSpPr>
          <p:cNvPr id="3" name="Content Placeholder 2"/>
          <p:cNvSpPr>
            <a:spLocks noGrp="1"/>
          </p:cNvSpPr>
          <p:nvPr>
            <p:ph idx="1"/>
          </p:nvPr>
        </p:nvSpPr>
        <p:spPr>
          <a:xfrm>
            <a:off x="263237" y="1198418"/>
            <a:ext cx="8652163" cy="5507182"/>
          </a:xfrm>
        </p:spPr>
        <p:txBody>
          <a:bodyPr>
            <a:noAutofit/>
          </a:bodyPr>
          <a:lstStyle/>
          <a:p>
            <a:r>
              <a:rPr lang="en-US" sz="2400" dirty="0"/>
              <a:t>Life insurance may be purchased on someone other than the owner of the policy. </a:t>
            </a:r>
          </a:p>
          <a:p>
            <a:r>
              <a:rPr lang="en-US" sz="2400" dirty="0"/>
              <a:t>The principle of insurable interest is that the person buying the insurance must have an incentive that the person being insured remain alive.  </a:t>
            </a:r>
          </a:p>
          <a:p>
            <a:pPr marL="0" indent="0" algn="just">
              <a:buNone/>
            </a:pPr>
            <a:r>
              <a:rPr lang="en-US" sz="2400" i="1" dirty="0"/>
              <a:t>It is possible to own an insurance contract on someone else: </a:t>
            </a:r>
          </a:p>
          <a:p>
            <a:pPr algn="just"/>
            <a:r>
              <a:rPr lang="en-US" sz="2400" i="1" dirty="0"/>
              <a:t>Spouse,</a:t>
            </a:r>
          </a:p>
          <a:p>
            <a:pPr algn="just"/>
            <a:r>
              <a:rPr lang="en-US" sz="2400" i="1" dirty="0"/>
              <a:t>Sibling(s), </a:t>
            </a:r>
          </a:p>
          <a:p>
            <a:pPr algn="just"/>
            <a:r>
              <a:rPr lang="en-US" sz="2400" i="1" dirty="0"/>
              <a:t>Child(</a:t>
            </a:r>
            <a:r>
              <a:rPr lang="en-US" sz="2400" i="1" dirty="0" err="1"/>
              <a:t>ren</a:t>
            </a:r>
            <a:r>
              <a:rPr lang="en-US" sz="2400" i="1" dirty="0"/>
              <a:t>), </a:t>
            </a:r>
          </a:p>
          <a:p>
            <a:pPr algn="just"/>
            <a:r>
              <a:rPr lang="en-US" sz="2400" i="1" dirty="0"/>
              <a:t>Grandchild(</a:t>
            </a:r>
            <a:r>
              <a:rPr lang="en-US" sz="2400" i="1" dirty="0" err="1"/>
              <a:t>ren</a:t>
            </a:r>
            <a:r>
              <a:rPr lang="en-US" sz="2400" i="1" dirty="0"/>
              <a:t>),</a:t>
            </a:r>
          </a:p>
          <a:p>
            <a:pPr algn="just"/>
            <a:r>
              <a:rPr lang="en-US" sz="2400" i="1" dirty="0"/>
              <a:t>Niece(s), Nephew(s), or</a:t>
            </a:r>
          </a:p>
          <a:p>
            <a:pPr algn="just"/>
            <a:r>
              <a:rPr lang="en-US" sz="2400" i="1" dirty="0"/>
              <a:t>Business partner(s). </a:t>
            </a:r>
          </a:p>
          <a:p>
            <a:pPr marL="0" indent="0" algn="just">
              <a:buNone/>
            </a:pPr>
            <a:r>
              <a:rPr lang="en-US" sz="2400" i="1" dirty="0">
                <a:solidFill>
                  <a:srgbClr val="00B050"/>
                </a:solidFill>
              </a:rPr>
              <a:t>– Dwayne </a:t>
            </a:r>
            <a:r>
              <a:rPr lang="en-US" sz="2400" i="1" dirty="0" err="1">
                <a:solidFill>
                  <a:srgbClr val="00B050"/>
                </a:solidFill>
              </a:rPr>
              <a:t>Burnell</a:t>
            </a:r>
            <a:endParaRPr lang="en-US" sz="2400" dirty="0">
              <a:solidFill>
                <a:srgbClr val="00B050"/>
              </a:solidFill>
            </a:endParaRPr>
          </a:p>
          <a:p>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3941123"/>
            <a:ext cx="3952875" cy="2638425"/>
          </a:xfrm>
          <a:prstGeom prst="rect">
            <a:avLst/>
          </a:prstGeom>
        </p:spPr>
      </p:pic>
    </p:spTree>
    <p:extLst>
      <p:ext uri="{BB962C8B-B14F-4D97-AF65-F5344CB8AC3E}">
        <p14:creationId xmlns:p14="http://schemas.microsoft.com/office/powerpoint/2010/main" val="175671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143000"/>
          </a:xfrm>
        </p:spPr>
        <p:txBody>
          <a:bodyPr rtlCol="0">
            <a:normAutofit/>
          </a:bodyPr>
          <a:lstStyle/>
          <a:p>
            <a:pPr eaLnBrk="1" fontAlgn="auto" hangingPunct="1">
              <a:spcAft>
                <a:spcPts val="0"/>
              </a:spcAft>
              <a:defRPr/>
            </a:pPr>
            <a:r>
              <a:rPr lang="en-US" b="1" dirty="0"/>
              <a:t>4 Types of Life Insurance</a:t>
            </a:r>
            <a:endParaRPr lang="en-US" dirty="0"/>
          </a:p>
        </p:txBody>
      </p:sp>
      <p:sp>
        <p:nvSpPr>
          <p:cNvPr id="7" name="Footer Placeholder 6"/>
          <p:cNvSpPr>
            <a:spLocks noGrp="1"/>
          </p:cNvSpPr>
          <p:nvPr>
            <p:ph type="ftr" sz="quarter" idx="11"/>
          </p:nvPr>
        </p:nvSpPr>
        <p:spPr>
          <a:xfrm>
            <a:off x="5865253" y="6523037"/>
            <a:ext cx="2895600" cy="365125"/>
          </a:xfrm>
        </p:spPr>
        <p:txBody>
          <a:bodyPr/>
          <a:lstStyle/>
          <a:p>
            <a:pPr algn="r">
              <a:defRPr/>
            </a:pPr>
            <a:r>
              <a:rPr lang="en-US" dirty="0"/>
              <a:t>© Alex </a:t>
            </a:r>
            <a:r>
              <a:rPr lang="en-US" dirty="0" err="1"/>
              <a:t>Barrón</a:t>
            </a:r>
            <a:r>
              <a:rPr lang="en-US" dirty="0"/>
              <a:t> 2018</a:t>
            </a: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11</a:t>
            </a:fld>
            <a:endParaRPr lang="en-US"/>
          </a:p>
        </p:txBody>
      </p:sp>
      <p:sp>
        <p:nvSpPr>
          <p:cNvPr id="10" name="Content Placeholder 2"/>
          <p:cNvSpPr txBox="1">
            <a:spLocks/>
          </p:cNvSpPr>
          <p:nvPr/>
        </p:nvSpPr>
        <p:spPr>
          <a:xfrm>
            <a:off x="152400" y="3124200"/>
            <a:ext cx="8610599" cy="3581400"/>
          </a:xfrm>
          <a:prstGeom prst="rect">
            <a:avLst/>
          </a:prstGeom>
        </p:spPr>
        <p:txBody>
          <a:bodyPr vert="horz" lIns="91440" tIns="45720" rIns="91440" bIns="45720" rtlCol="0">
            <a:normAutofit/>
          </a:bodyPr>
          <a:lstStyle/>
          <a:p>
            <a:pPr marL="742950" lvl="1" indent="-285750">
              <a:spcBef>
                <a:spcPct val="20000"/>
              </a:spcBef>
              <a:buFont typeface="Wingdings" pitchFamily="2" charset="2"/>
              <a:buChar char="ü"/>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Content Placeholder 1"/>
          <p:cNvSpPr>
            <a:spLocks noGrp="1"/>
          </p:cNvSpPr>
          <p:nvPr>
            <p:ph idx="1"/>
          </p:nvPr>
        </p:nvSpPr>
        <p:spPr>
          <a:xfrm>
            <a:off x="152400" y="1295400"/>
            <a:ext cx="8839200" cy="5257800"/>
          </a:xfrm>
        </p:spPr>
        <p:txBody>
          <a:bodyPr>
            <a:normAutofit fontScale="77500" lnSpcReduction="20000"/>
          </a:bodyPr>
          <a:lstStyle/>
          <a:p>
            <a:pPr lvl="0">
              <a:defRPr/>
            </a:pPr>
            <a:r>
              <a:rPr lang="en-US" dirty="0"/>
              <a:t>There are 4 Basic Types of Life Insurance:</a:t>
            </a:r>
          </a:p>
          <a:p>
            <a:pPr marL="971550" lvl="1" indent="-514350">
              <a:buFont typeface="+mj-lt"/>
              <a:buAutoNum type="arabicPeriod"/>
              <a:defRPr/>
            </a:pPr>
            <a:r>
              <a:rPr lang="en-US" b="1" dirty="0"/>
              <a:t>Temporary Life Insurance</a:t>
            </a:r>
            <a:r>
              <a:rPr lang="en-US" dirty="0"/>
              <a:t> - You "Rent" the policy for a period of time - typically 10-30 years. </a:t>
            </a:r>
          </a:p>
          <a:p>
            <a:pPr marL="971550" lvl="1" indent="-514350">
              <a:buFont typeface="+mj-lt"/>
              <a:buAutoNum type="arabicPeriod"/>
              <a:defRPr/>
            </a:pPr>
            <a:r>
              <a:rPr lang="en-US" b="1" dirty="0">
                <a:solidFill>
                  <a:srgbClr val="FF0000"/>
                </a:solidFill>
              </a:rPr>
              <a:t>Universal Life Insurance</a:t>
            </a:r>
            <a:r>
              <a:rPr lang="en-US" dirty="0">
                <a:solidFill>
                  <a:srgbClr val="FF0000"/>
                </a:solidFill>
              </a:rPr>
              <a:t> - It is a combination of term insurance and an investment pool. In the end, the cost of the term insurance increases and consumes the investment until it expires worthless.</a:t>
            </a:r>
          </a:p>
          <a:p>
            <a:pPr marL="971550" lvl="1" indent="-514350">
              <a:buFont typeface="+mj-lt"/>
              <a:buAutoNum type="arabicPeriod"/>
              <a:defRPr/>
            </a:pPr>
            <a:r>
              <a:rPr lang="en-US" b="1" dirty="0"/>
              <a:t>Whole Life Insurance</a:t>
            </a:r>
            <a:r>
              <a:rPr lang="en-US" dirty="0"/>
              <a:t> - The policy is permanent and remains in force until death, as long as the premiums are paid each year, until the contract is paid. It has fixed premiums, pays dividends, accumulates money (cash value), and make policy loans.  </a:t>
            </a:r>
          </a:p>
          <a:p>
            <a:pPr marL="971550" lvl="1" indent="-514350">
              <a:buFont typeface="+mj-lt"/>
              <a:buAutoNum type="arabicPeriod"/>
              <a:defRPr/>
            </a:pPr>
            <a:r>
              <a:rPr lang="en-US" b="1" dirty="0"/>
              <a:t>"Your Own Bank" Insurance</a:t>
            </a:r>
            <a:r>
              <a:rPr lang="en-US" dirty="0"/>
              <a:t> - It is a permanent insurance that is a combination of a whole life insurance, a term life insurance, and paid-up additional insurance. It allows you to save and borrow. It has a fixed minimum payment, but gives the owner the opportunity to make additional optional contributions to grow the coverage over time. The focus is on the life benefits - which allow you to use the money in the policy for many purposes.</a:t>
            </a:r>
          </a:p>
        </p:txBody>
      </p:sp>
    </p:spTree>
    <p:extLst>
      <p:ext uri="{BB962C8B-B14F-4D97-AF65-F5344CB8AC3E}">
        <p14:creationId xmlns:p14="http://schemas.microsoft.com/office/powerpoint/2010/main" val="326341834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304800"/>
            <a:ext cx="8229600" cy="942974"/>
          </a:xfrm>
        </p:spPr>
        <p:txBody>
          <a:bodyPr>
            <a:normAutofit/>
          </a:bodyPr>
          <a:lstStyle/>
          <a:p>
            <a:r>
              <a:rPr lang="en-US" b="1" dirty="0"/>
              <a:t>1. Temporary Life Insurance</a:t>
            </a: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marL="0" indent="0">
              <a:buNone/>
            </a:pPr>
            <a:r>
              <a:rPr lang="en-US" b="1" dirty="0"/>
              <a:t>Pros</a:t>
            </a:r>
            <a:r>
              <a:rPr lang="en-US" dirty="0"/>
              <a:t>: </a:t>
            </a:r>
          </a:p>
          <a:p>
            <a:r>
              <a:rPr lang="en-US" dirty="0"/>
              <a:t>Monthly Cost (premiums) is Low. </a:t>
            </a:r>
          </a:p>
          <a:p>
            <a:r>
              <a:rPr lang="en-US" dirty="0"/>
              <a:t>High Death Benefit.</a:t>
            </a:r>
          </a:p>
          <a:p>
            <a:r>
              <a:rPr lang="en-US" dirty="0"/>
              <a:t>Death Benefit is Tax Free. </a:t>
            </a:r>
          </a:p>
          <a:p>
            <a:r>
              <a:rPr lang="en-US" dirty="0"/>
              <a:t>Peace of mind in case of accident or premature death. </a:t>
            </a:r>
          </a:p>
          <a:p>
            <a:pPr marL="0" indent="0">
              <a:buNone/>
            </a:pPr>
            <a:r>
              <a:rPr lang="en-US" b="1" dirty="0"/>
              <a:t>Cons</a:t>
            </a:r>
            <a:r>
              <a:rPr lang="en-US" dirty="0"/>
              <a:t>: </a:t>
            </a:r>
          </a:p>
          <a:p>
            <a:r>
              <a:rPr lang="en-US" dirty="0"/>
              <a:t>Expires after a period of time - typically 10-30 years. </a:t>
            </a:r>
          </a:p>
          <a:p>
            <a:r>
              <a:rPr lang="en-US" dirty="0"/>
              <a:t>If the person does not die, all the money is lost. </a:t>
            </a:r>
          </a:p>
          <a:p>
            <a:r>
              <a:rPr lang="en-US" dirty="0"/>
              <a:t>If it is renewed, the costs increase a lot. </a:t>
            </a:r>
          </a:p>
          <a:p>
            <a:r>
              <a:rPr lang="en-US" dirty="0"/>
              <a:t>It is lost when it is most needed.</a:t>
            </a:r>
          </a:p>
          <a:p>
            <a:r>
              <a:rPr lang="en-US" dirty="0"/>
              <a:t>It has no cash value. </a:t>
            </a:r>
          </a:p>
          <a:p>
            <a:r>
              <a:rPr lang="en-US" dirty="0"/>
              <a:t>You can not borrow against it</a:t>
            </a:r>
            <a:r>
              <a:rPr lang="es-ES" dirty="0"/>
              <a:t>.</a:t>
            </a:r>
            <a:endParaRPr lang="en-US" dirty="0"/>
          </a:p>
        </p:txBody>
      </p:sp>
    </p:spTree>
    <p:extLst>
      <p:ext uri="{BB962C8B-B14F-4D97-AF65-F5344CB8AC3E}">
        <p14:creationId xmlns:p14="http://schemas.microsoft.com/office/powerpoint/2010/main" val="3519411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304800"/>
            <a:ext cx="8229600" cy="942974"/>
          </a:xfrm>
        </p:spPr>
        <p:txBody>
          <a:bodyPr>
            <a:normAutofit/>
          </a:bodyPr>
          <a:lstStyle/>
          <a:p>
            <a:r>
              <a:rPr lang="en-US" b="1" dirty="0"/>
              <a:t>1. Term Life Insurance</a:t>
            </a:r>
          </a:p>
        </p:txBody>
      </p:sp>
      <p:pic>
        <p:nvPicPr>
          <p:cNvPr id="4" name="Picture 3">
            <a:extLst>
              <a:ext uri="{FF2B5EF4-FFF2-40B4-BE49-F238E27FC236}">
                <a16:creationId xmlns:a16="http://schemas.microsoft.com/office/drawing/2014/main" id="{317FB92A-B5B8-4613-97BB-1EBB4DDBF8FA}"/>
              </a:ext>
            </a:extLst>
          </p:cNvPr>
          <p:cNvPicPr>
            <a:picLocks noChangeAspect="1"/>
          </p:cNvPicPr>
          <p:nvPr/>
        </p:nvPicPr>
        <p:blipFill>
          <a:blip r:embed="rId2"/>
          <a:stretch>
            <a:fillRect/>
          </a:stretch>
        </p:blipFill>
        <p:spPr>
          <a:xfrm>
            <a:off x="1828800" y="1330566"/>
            <a:ext cx="5866486" cy="5387294"/>
          </a:xfrm>
          <a:prstGeom prst="rect">
            <a:avLst/>
          </a:prstGeom>
        </p:spPr>
      </p:pic>
    </p:spTree>
    <p:extLst>
      <p:ext uri="{BB962C8B-B14F-4D97-AF65-F5344CB8AC3E}">
        <p14:creationId xmlns:p14="http://schemas.microsoft.com/office/powerpoint/2010/main" val="295606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304800"/>
            <a:ext cx="8229600" cy="942974"/>
          </a:xfrm>
        </p:spPr>
        <p:txBody>
          <a:bodyPr>
            <a:normAutofit/>
          </a:bodyPr>
          <a:lstStyle/>
          <a:p>
            <a:r>
              <a:rPr lang="en-US" b="1" dirty="0"/>
              <a:t>1. Temporary Life Insurance</a:t>
            </a:r>
          </a:p>
        </p:txBody>
      </p:sp>
      <p:pic>
        <p:nvPicPr>
          <p:cNvPr id="7" name="Picture 6" descr="Seminario Libertad Financiera logo.png"/>
          <p:cNvPicPr>
            <a:picLocks noChangeAspect="1"/>
          </p:cNvPicPr>
          <p:nvPr/>
        </p:nvPicPr>
        <p:blipFill>
          <a:blip r:embed="rId2" cstate="print"/>
          <a:stretch>
            <a:fillRect/>
          </a:stretch>
        </p:blipFill>
        <p:spPr>
          <a:xfrm>
            <a:off x="0" y="0"/>
            <a:ext cx="1840831" cy="609600"/>
          </a:xfrm>
          <a:prstGeom prst="rect">
            <a:avLst/>
          </a:prstGeom>
        </p:spPr>
      </p:pic>
      <p:sp>
        <p:nvSpPr>
          <p:cNvPr id="3" name="Content Placeholder 2"/>
          <p:cNvSpPr>
            <a:spLocks noGrp="1"/>
          </p:cNvSpPr>
          <p:nvPr>
            <p:ph idx="1"/>
          </p:nvPr>
        </p:nvSpPr>
        <p:spPr/>
        <p:txBody>
          <a:bodyPr/>
          <a:lstStyle/>
          <a:p>
            <a:endParaRPr lang="en-US" dirty="0"/>
          </a:p>
        </p:txBody>
      </p:sp>
      <p:pic>
        <p:nvPicPr>
          <p:cNvPr id="10" name="Picture 9">
            <a:extLst>
              <a:ext uri="{FF2B5EF4-FFF2-40B4-BE49-F238E27FC236}">
                <a16:creationId xmlns:a16="http://schemas.microsoft.com/office/drawing/2014/main" id="{56E9CE31-ED92-44EB-A898-E64BC37C16D9}"/>
              </a:ext>
            </a:extLst>
          </p:cNvPr>
          <p:cNvPicPr>
            <a:picLocks noChangeAspect="1"/>
          </p:cNvPicPr>
          <p:nvPr/>
        </p:nvPicPr>
        <p:blipFill>
          <a:blip r:embed="rId3"/>
          <a:stretch>
            <a:fillRect/>
          </a:stretch>
        </p:blipFill>
        <p:spPr>
          <a:xfrm>
            <a:off x="4601200" y="1198875"/>
            <a:ext cx="4522152" cy="2585823"/>
          </a:xfrm>
          <a:prstGeom prst="rect">
            <a:avLst/>
          </a:prstGeom>
        </p:spPr>
      </p:pic>
      <p:pic>
        <p:nvPicPr>
          <p:cNvPr id="11" name="Picture 10">
            <a:extLst>
              <a:ext uri="{FF2B5EF4-FFF2-40B4-BE49-F238E27FC236}">
                <a16:creationId xmlns:a16="http://schemas.microsoft.com/office/drawing/2014/main" id="{6CFBDF38-69C3-433D-A657-6AF223397DF8}"/>
              </a:ext>
            </a:extLst>
          </p:cNvPr>
          <p:cNvPicPr>
            <a:picLocks noChangeAspect="1"/>
          </p:cNvPicPr>
          <p:nvPr/>
        </p:nvPicPr>
        <p:blipFill>
          <a:blip r:embed="rId4"/>
          <a:stretch>
            <a:fillRect/>
          </a:stretch>
        </p:blipFill>
        <p:spPr>
          <a:xfrm>
            <a:off x="20648" y="3863180"/>
            <a:ext cx="4573890" cy="2766219"/>
          </a:xfrm>
          <a:prstGeom prst="rect">
            <a:avLst/>
          </a:prstGeom>
        </p:spPr>
      </p:pic>
      <p:pic>
        <p:nvPicPr>
          <p:cNvPr id="12" name="Picture 11">
            <a:extLst>
              <a:ext uri="{FF2B5EF4-FFF2-40B4-BE49-F238E27FC236}">
                <a16:creationId xmlns:a16="http://schemas.microsoft.com/office/drawing/2014/main" id="{FECB61BC-8D4F-493B-B589-DD0FA05175AF}"/>
              </a:ext>
            </a:extLst>
          </p:cNvPr>
          <p:cNvPicPr>
            <a:picLocks noChangeAspect="1"/>
          </p:cNvPicPr>
          <p:nvPr/>
        </p:nvPicPr>
        <p:blipFill>
          <a:blip r:embed="rId5"/>
          <a:stretch>
            <a:fillRect/>
          </a:stretch>
        </p:blipFill>
        <p:spPr>
          <a:xfrm>
            <a:off x="-1889" y="1195668"/>
            <a:ext cx="4573889" cy="2611770"/>
          </a:xfrm>
          <a:prstGeom prst="rect">
            <a:avLst/>
          </a:prstGeom>
        </p:spPr>
      </p:pic>
      <p:pic>
        <p:nvPicPr>
          <p:cNvPr id="13" name="Picture 12">
            <a:extLst>
              <a:ext uri="{FF2B5EF4-FFF2-40B4-BE49-F238E27FC236}">
                <a16:creationId xmlns:a16="http://schemas.microsoft.com/office/drawing/2014/main" id="{79A0D7A3-764A-477F-B358-123B816AE4C1}"/>
              </a:ext>
            </a:extLst>
          </p:cNvPr>
          <p:cNvPicPr>
            <a:picLocks noChangeAspect="1"/>
          </p:cNvPicPr>
          <p:nvPr/>
        </p:nvPicPr>
        <p:blipFill>
          <a:blip r:embed="rId6"/>
          <a:stretch>
            <a:fillRect/>
          </a:stretch>
        </p:blipFill>
        <p:spPr>
          <a:xfrm>
            <a:off x="4601200" y="3888580"/>
            <a:ext cx="4837632" cy="2766219"/>
          </a:xfrm>
          <a:prstGeom prst="rect">
            <a:avLst/>
          </a:prstGeom>
        </p:spPr>
      </p:pic>
    </p:spTree>
    <p:extLst>
      <p:ext uri="{BB962C8B-B14F-4D97-AF65-F5344CB8AC3E}">
        <p14:creationId xmlns:p14="http://schemas.microsoft.com/office/powerpoint/2010/main" val="3495743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304800"/>
            <a:ext cx="8229600" cy="942974"/>
          </a:xfrm>
        </p:spPr>
        <p:txBody>
          <a:bodyPr>
            <a:normAutofit/>
          </a:bodyPr>
          <a:lstStyle/>
          <a:p>
            <a:r>
              <a:rPr lang="en-US" b="1" dirty="0"/>
              <a:t>2. Whole Life Insurance</a:t>
            </a:r>
          </a:p>
        </p:txBody>
      </p:sp>
      <p:sp>
        <p:nvSpPr>
          <p:cNvPr id="3" name="Content Placeholder 2"/>
          <p:cNvSpPr>
            <a:spLocks noGrp="1"/>
          </p:cNvSpPr>
          <p:nvPr>
            <p:ph idx="1"/>
          </p:nvPr>
        </p:nvSpPr>
        <p:spPr>
          <a:xfrm>
            <a:off x="381000" y="1371600"/>
            <a:ext cx="8305800" cy="5486400"/>
          </a:xfrm>
        </p:spPr>
        <p:txBody>
          <a:bodyPr>
            <a:normAutofit fontScale="70000" lnSpcReduction="20000"/>
          </a:bodyPr>
          <a:lstStyle/>
          <a:p>
            <a:pPr marL="0" indent="0">
              <a:buNone/>
            </a:pPr>
            <a:r>
              <a:rPr lang="en-US" b="1" dirty="0"/>
              <a:t>Pros</a:t>
            </a:r>
            <a:r>
              <a:rPr lang="en-US" dirty="0"/>
              <a:t>: </a:t>
            </a:r>
          </a:p>
          <a:p>
            <a:r>
              <a:rPr lang="en-US" dirty="0"/>
              <a:t>Death Benefit is Tax Free. </a:t>
            </a:r>
          </a:p>
          <a:p>
            <a:r>
              <a:rPr lang="en-US" dirty="0"/>
              <a:t>Peace of Mind - the benefit is for life. It never expires.</a:t>
            </a:r>
          </a:p>
          <a:p>
            <a:r>
              <a:rPr lang="en-US" dirty="0"/>
              <a:t>Pays Dividends that can be reinvested. </a:t>
            </a:r>
          </a:p>
          <a:p>
            <a:r>
              <a:rPr lang="en-US" dirty="0"/>
              <a:t>The cash value grows every year. </a:t>
            </a:r>
          </a:p>
          <a:p>
            <a:r>
              <a:rPr lang="en-US" dirty="0"/>
              <a:t>You have it when it is most needed - in the final years. </a:t>
            </a:r>
          </a:p>
          <a:p>
            <a:r>
              <a:rPr lang="en-US" dirty="0"/>
              <a:t>You do not lose all the money. </a:t>
            </a:r>
          </a:p>
          <a:p>
            <a:r>
              <a:rPr lang="en-US" dirty="0"/>
              <a:t>The initial cost is recovered after a few years. </a:t>
            </a:r>
          </a:p>
          <a:p>
            <a:r>
              <a:rPr lang="en-US" dirty="0"/>
              <a:t>Offers legal asset protection against predators and creditors. </a:t>
            </a:r>
          </a:p>
          <a:p>
            <a:r>
              <a:rPr lang="en-US" dirty="0"/>
              <a:t>You can borrow the cash after a few years.</a:t>
            </a:r>
          </a:p>
          <a:p>
            <a:r>
              <a:rPr lang="en-US" dirty="0"/>
              <a:t> Savings Plan Creates Discipline.</a:t>
            </a:r>
          </a:p>
          <a:p>
            <a:pPr>
              <a:buNone/>
            </a:pPr>
            <a:r>
              <a:rPr lang="en-US" b="1" dirty="0"/>
              <a:t>Cons:</a:t>
            </a:r>
            <a:r>
              <a:rPr lang="en-US" dirty="0"/>
              <a:t> </a:t>
            </a:r>
          </a:p>
          <a:p>
            <a:r>
              <a:rPr lang="en-US" dirty="0"/>
              <a:t>Monthly Cost (premiums) is High, but stable for the Death Benefit.</a:t>
            </a:r>
          </a:p>
          <a:p>
            <a:r>
              <a:rPr lang="en-US" dirty="0"/>
              <a:t>Commission is high for the agent. </a:t>
            </a:r>
          </a:p>
          <a:p>
            <a:r>
              <a:rPr lang="en-US" dirty="0"/>
              <a:t>Cash yield is "low", but tax free and always positive. Typically 2-4% per year.</a:t>
            </a:r>
          </a:p>
        </p:txBody>
      </p:sp>
    </p:spTree>
    <p:extLst>
      <p:ext uri="{BB962C8B-B14F-4D97-AF65-F5344CB8AC3E}">
        <p14:creationId xmlns:p14="http://schemas.microsoft.com/office/powerpoint/2010/main" val="391403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304800"/>
            <a:ext cx="8229600" cy="942974"/>
          </a:xfrm>
        </p:spPr>
        <p:txBody>
          <a:bodyPr>
            <a:normAutofit/>
          </a:bodyPr>
          <a:lstStyle/>
          <a:p>
            <a:r>
              <a:rPr lang="en-US" b="1" dirty="0"/>
              <a:t>2. Whole Life Insurance</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95400"/>
            <a:ext cx="8067675"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638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b="1" dirty="0"/>
              <a:t>2. Whole Life Insurance</a:t>
            </a:r>
          </a:p>
        </p:txBody>
      </p:sp>
      <p:pic>
        <p:nvPicPr>
          <p:cNvPr id="3" name="Picture 2">
            <a:extLst>
              <a:ext uri="{FF2B5EF4-FFF2-40B4-BE49-F238E27FC236}">
                <a16:creationId xmlns:a16="http://schemas.microsoft.com/office/drawing/2014/main" id="{F23D0FE3-AF66-4E59-AABE-570C9B29665B}"/>
              </a:ext>
            </a:extLst>
          </p:cNvPr>
          <p:cNvPicPr>
            <a:picLocks noChangeAspect="1"/>
          </p:cNvPicPr>
          <p:nvPr/>
        </p:nvPicPr>
        <p:blipFill>
          <a:blip r:embed="rId2"/>
          <a:stretch>
            <a:fillRect/>
          </a:stretch>
        </p:blipFill>
        <p:spPr>
          <a:xfrm>
            <a:off x="17976" y="1219200"/>
            <a:ext cx="4537165" cy="2779892"/>
          </a:xfrm>
          <a:prstGeom prst="rect">
            <a:avLst/>
          </a:prstGeom>
        </p:spPr>
      </p:pic>
      <p:pic>
        <p:nvPicPr>
          <p:cNvPr id="4" name="Picture 3">
            <a:extLst>
              <a:ext uri="{FF2B5EF4-FFF2-40B4-BE49-F238E27FC236}">
                <a16:creationId xmlns:a16="http://schemas.microsoft.com/office/drawing/2014/main" id="{D6B36B21-0ADF-472E-8DFB-DCCDDAC6C6A9}"/>
              </a:ext>
            </a:extLst>
          </p:cNvPr>
          <p:cNvPicPr>
            <a:picLocks noChangeAspect="1"/>
          </p:cNvPicPr>
          <p:nvPr/>
        </p:nvPicPr>
        <p:blipFill>
          <a:blip r:embed="rId3"/>
          <a:stretch>
            <a:fillRect/>
          </a:stretch>
        </p:blipFill>
        <p:spPr>
          <a:xfrm>
            <a:off x="4555141" y="1225883"/>
            <a:ext cx="4652428" cy="2779891"/>
          </a:xfrm>
          <a:prstGeom prst="rect">
            <a:avLst/>
          </a:prstGeom>
        </p:spPr>
      </p:pic>
      <p:pic>
        <p:nvPicPr>
          <p:cNvPr id="5" name="Picture 4">
            <a:extLst>
              <a:ext uri="{FF2B5EF4-FFF2-40B4-BE49-F238E27FC236}">
                <a16:creationId xmlns:a16="http://schemas.microsoft.com/office/drawing/2014/main" id="{C301E69D-26D0-415E-A85C-6D055DD2C4BB}"/>
              </a:ext>
            </a:extLst>
          </p:cNvPr>
          <p:cNvPicPr>
            <a:picLocks noChangeAspect="1"/>
          </p:cNvPicPr>
          <p:nvPr/>
        </p:nvPicPr>
        <p:blipFill>
          <a:blip r:embed="rId4"/>
          <a:stretch>
            <a:fillRect/>
          </a:stretch>
        </p:blipFill>
        <p:spPr>
          <a:xfrm>
            <a:off x="-1" y="4038600"/>
            <a:ext cx="4549201" cy="2779891"/>
          </a:xfrm>
          <a:prstGeom prst="rect">
            <a:avLst/>
          </a:prstGeom>
        </p:spPr>
      </p:pic>
      <p:pic>
        <p:nvPicPr>
          <p:cNvPr id="6" name="Picture 5">
            <a:extLst>
              <a:ext uri="{FF2B5EF4-FFF2-40B4-BE49-F238E27FC236}">
                <a16:creationId xmlns:a16="http://schemas.microsoft.com/office/drawing/2014/main" id="{C1D639AC-3121-4B06-B28B-9CABEF1DD616}"/>
              </a:ext>
            </a:extLst>
          </p:cNvPr>
          <p:cNvPicPr>
            <a:picLocks noChangeAspect="1"/>
          </p:cNvPicPr>
          <p:nvPr/>
        </p:nvPicPr>
        <p:blipFill>
          <a:blip r:embed="rId5"/>
          <a:stretch>
            <a:fillRect/>
          </a:stretch>
        </p:blipFill>
        <p:spPr>
          <a:xfrm>
            <a:off x="4549199" y="4038599"/>
            <a:ext cx="4645967" cy="2779891"/>
          </a:xfrm>
          <a:prstGeom prst="rect">
            <a:avLst/>
          </a:prstGeom>
        </p:spPr>
      </p:pic>
    </p:spTree>
    <p:extLst>
      <p:ext uri="{BB962C8B-B14F-4D97-AF65-F5344CB8AC3E}">
        <p14:creationId xmlns:p14="http://schemas.microsoft.com/office/powerpoint/2010/main" val="2913119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57200"/>
            <a:ext cx="8229600" cy="1143000"/>
          </a:xfrm>
        </p:spPr>
        <p:txBody>
          <a:bodyPr rtlCol="0">
            <a:normAutofit/>
          </a:bodyPr>
          <a:lstStyle/>
          <a:p>
            <a:pPr>
              <a:defRPr/>
            </a:pPr>
            <a:r>
              <a:rPr lang="en-US" b="1" dirty="0"/>
              <a:t>Term or Whole Life Insurance?</a:t>
            </a:r>
            <a:endParaRPr lang="en-US" dirty="0"/>
          </a:p>
        </p:txBody>
      </p:sp>
      <p:sp>
        <p:nvSpPr>
          <p:cNvPr id="4099" name="Content Placeholder 2"/>
          <p:cNvSpPr>
            <a:spLocks noGrp="1"/>
          </p:cNvSpPr>
          <p:nvPr>
            <p:ph idx="1"/>
          </p:nvPr>
        </p:nvSpPr>
        <p:spPr>
          <a:xfrm>
            <a:off x="381000" y="1600200"/>
            <a:ext cx="8458200" cy="5257800"/>
          </a:xfrm>
        </p:spPr>
        <p:txBody>
          <a:bodyPr>
            <a:normAutofit fontScale="92500" lnSpcReduction="20000"/>
          </a:bodyPr>
          <a:lstStyle/>
          <a:p>
            <a:r>
              <a:rPr lang="en-US" dirty="0"/>
              <a:t>When the Term Insurance expires: </a:t>
            </a:r>
          </a:p>
          <a:p>
            <a:pPr lvl="1">
              <a:buFontTx/>
              <a:buChar char="-"/>
            </a:pPr>
            <a:r>
              <a:rPr lang="en-US" dirty="0"/>
              <a:t>The cost goes up a lot to renew it. </a:t>
            </a:r>
          </a:p>
          <a:p>
            <a:pPr lvl="1">
              <a:buFontTx/>
              <a:buChar char="-"/>
            </a:pPr>
            <a:r>
              <a:rPr lang="en-US" dirty="0"/>
              <a:t>Your health goes down.</a:t>
            </a:r>
          </a:p>
          <a:p>
            <a:pPr lvl="1">
              <a:buFontTx/>
              <a:buChar char="-"/>
            </a:pPr>
            <a:r>
              <a:rPr lang="en-US" dirty="0"/>
              <a:t>The certainty of death is closer. </a:t>
            </a:r>
          </a:p>
          <a:p>
            <a:pPr lvl="1">
              <a:buFontTx/>
              <a:buChar char="-"/>
            </a:pPr>
            <a:r>
              <a:rPr lang="en-US" dirty="0"/>
              <a:t>All the money you have paid is gone. </a:t>
            </a:r>
          </a:p>
          <a:p>
            <a:pPr lvl="1">
              <a:buFontTx/>
              <a:buChar char="-"/>
            </a:pPr>
            <a:r>
              <a:rPr lang="en-US" dirty="0"/>
              <a:t>There is nothing to show for it. It is at this time when it is most needed.</a:t>
            </a:r>
          </a:p>
          <a:p>
            <a:r>
              <a:rPr lang="en-US" dirty="0"/>
              <a:t>A Whole Life:</a:t>
            </a:r>
          </a:p>
          <a:p>
            <a:pPr lvl="1"/>
            <a:r>
              <a:rPr lang="en-US" dirty="0"/>
              <a:t>Pays Dividends and eventually generate Cash Value in addition to the Death Benefit. </a:t>
            </a:r>
          </a:p>
          <a:p>
            <a:pPr lvl="1"/>
            <a:r>
              <a:rPr lang="en-US" dirty="0"/>
              <a:t>When you are older you can receive this money, free of taxes, and use it as a source of predictable income. If you become terminally ill, you can receive ~ 50% in life.</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18</a:t>
            </a:fld>
            <a:endParaRPr lang="en-US" dirty="0"/>
          </a:p>
        </p:txBody>
      </p:sp>
    </p:spTree>
    <p:extLst>
      <p:ext uri="{BB962C8B-B14F-4D97-AF65-F5344CB8AC3E}">
        <p14:creationId xmlns:p14="http://schemas.microsoft.com/office/powerpoint/2010/main" val="10839563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838200"/>
          </a:xfrm>
        </p:spPr>
        <p:txBody>
          <a:bodyPr rtlCol="0">
            <a:normAutofit/>
          </a:bodyPr>
          <a:lstStyle/>
          <a:p>
            <a:pPr eaLnBrk="1" fontAlgn="auto" hangingPunct="1">
              <a:spcAft>
                <a:spcPts val="0"/>
              </a:spcAft>
              <a:defRPr/>
            </a:pPr>
            <a:r>
              <a:rPr lang="en-US" b="1" dirty="0"/>
              <a:t>3. “Be Your Own Bank” Concept</a:t>
            </a:r>
            <a:endParaRPr lang="en-US" dirty="0"/>
          </a:p>
        </p:txBody>
      </p:sp>
      <p:sp>
        <p:nvSpPr>
          <p:cNvPr id="4099" name="Content Placeholder 2"/>
          <p:cNvSpPr>
            <a:spLocks noGrp="1"/>
          </p:cNvSpPr>
          <p:nvPr>
            <p:ph idx="1"/>
          </p:nvPr>
        </p:nvSpPr>
        <p:spPr>
          <a:xfrm>
            <a:off x="228600" y="1066800"/>
            <a:ext cx="8915400" cy="5562600"/>
          </a:xfrm>
        </p:spPr>
        <p:txBody>
          <a:bodyPr>
            <a:normAutofit/>
          </a:bodyPr>
          <a:lstStyle/>
          <a:p>
            <a:pPr eaLnBrk="1" hangingPunct="1">
              <a:buNone/>
            </a:pPr>
            <a:r>
              <a:rPr lang="en-US" sz="2800" dirty="0"/>
              <a:t>Nelson Nash introduced the concept known as:</a:t>
            </a:r>
          </a:p>
          <a:p>
            <a:pPr eaLnBrk="1" hangingPunct="1"/>
            <a:r>
              <a:rPr lang="en-US" sz="2800" b="1" dirty="0"/>
              <a:t>“Infinite Banking” or “Become Your Own Banker” </a:t>
            </a:r>
          </a:p>
          <a:p>
            <a:pPr lvl="2"/>
            <a:r>
              <a:rPr lang="en-US" sz="2800" dirty="0"/>
              <a:t>A method of using permanent life insurance to finance all your large purchases. </a:t>
            </a:r>
          </a:p>
          <a:p>
            <a:pPr lvl="2"/>
            <a:r>
              <a:rPr lang="en-US" sz="2800" dirty="0"/>
              <a:t>Requires a "Capitalization Period" to Accumulate Cash Value - This is your Capital that you can borrow. </a:t>
            </a:r>
          </a:p>
          <a:p>
            <a:pPr lvl="2"/>
            <a:r>
              <a:rPr lang="en-US" sz="2800" dirty="0"/>
              <a:t>You can borrow against your policy. </a:t>
            </a:r>
          </a:p>
          <a:p>
            <a:pPr lvl="2"/>
            <a:r>
              <a:rPr lang="en-US" sz="2800" dirty="0"/>
              <a:t>Pay back "To Yourself" with Interest instead of a bank.</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19</a:t>
            </a:fld>
            <a:endParaRPr lang="en-US"/>
          </a:p>
        </p:txBody>
      </p:sp>
    </p:spTree>
    <p:extLst>
      <p:ext uri="{BB962C8B-B14F-4D97-AF65-F5344CB8AC3E}">
        <p14:creationId xmlns:p14="http://schemas.microsoft.com/office/powerpoint/2010/main" val="34280388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p:spPr>
        <p:txBody>
          <a:bodyPr>
            <a:normAutofit fontScale="90000"/>
          </a:bodyPr>
          <a:lstStyle/>
          <a:p>
            <a:r>
              <a:rPr lang="en-US" b="1" dirty="0"/>
              <a:t>FINANCIAL SECURITY SEMINAR</a:t>
            </a:r>
            <a:br>
              <a:rPr lang="en-US" b="1" dirty="0"/>
            </a:br>
            <a:r>
              <a:rPr lang="en-US" sz="3600" b="1" i="1" dirty="0"/>
              <a:t>How to Become Your Own Bank</a:t>
            </a:r>
            <a:endParaRPr lang="en-US" sz="3600" i="1" dirty="0"/>
          </a:p>
        </p:txBody>
      </p:sp>
      <p:sp>
        <p:nvSpPr>
          <p:cNvPr id="8" name="Subtitle 7"/>
          <p:cNvSpPr>
            <a:spLocks noGrp="1"/>
          </p:cNvSpPr>
          <p:nvPr>
            <p:ph type="subTitle" idx="1"/>
          </p:nvPr>
        </p:nvSpPr>
        <p:spPr>
          <a:xfrm>
            <a:off x="1389038" y="5661368"/>
            <a:ext cx="6400800" cy="1301192"/>
          </a:xfrm>
        </p:spPr>
        <p:txBody>
          <a:bodyPr>
            <a:normAutofit/>
          </a:bodyPr>
          <a:lstStyle/>
          <a:p>
            <a:r>
              <a:rPr lang="en-US" sz="2800" b="1" dirty="0">
                <a:solidFill>
                  <a:schemeClr val="tx1"/>
                </a:solidFill>
              </a:rPr>
              <a:t>By Alex </a:t>
            </a:r>
            <a:r>
              <a:rPr lang="en-US" sz="2800" b="1" dirty="0" err="1">
                <a:solidFill>
                  <a:schemeClr val="tx1"/>
                </a:solidFill>
              </a:rPr>
              <a:t>Barrón</a:t>
            </a:r>
            <a:endParaRPr lang="en-US" sz="2800" b="1" dirty="0">
              <a:solidFill>
                <a:schemeClr val="tx1"/>
              </a:solidFill>
            </a:endParaRPr>
          </a:p>
          <a:p>
            <a:r>
              <a:rPr lang="en-US" sz="2800" b="1" u="sng" dirty="0">
                <a:hlinkClick r:id="rId2"/>
              </a:rPr>
              <a:t>www.</a:t>
            </a:r>
            <a:r>
              <a:rPr lang="en-US" sz="2800" b="1" u="sng" dirty="0">
                <a:hlinkClick r:id="rId3"/>
              </a:rPr>
              <a:t> wealthheritage</a:t>
            </a:r>
            <a:r>
              <a:rPr lang="en-US" sz="2800" b="1" u="sng" dirty="0">
                <a:hlinkClick r:id="rId2"/>
              </a:rPr>
              <a:t>.com</a:t>
            </a:r>
            <a:endParaRPr lang="en-US" sz="2800" dirty="0"/>
          </a:p>
          <a:p>
            <a:endParaRPr lang="en-US" dirty="0"/>
          </a:p>
        </p:txBody>
      </p:sp>
      <p:pic>
        <p:nvPicPr>
          <p:cNvPr id="9" name="Picture 8" descr="gold-and-money-877 - Copy.jpg"/>
          <p:cNvPicPr/>
          <p:nvPr/>
        </p:nvPicPr>
        <p:blipFill>
          <a:blip r:embed="rId4" cstate="print"/>
          <a:stretch>
            <a:fillRect/>
          </a:stretch>
        </p:blipFill>
        <p:spPr>
          <a:xfrm>
            <a:off x="762000" y="1066800"/>
            <a:ext cx="2743200" cy="1905000"/>
          </a:xfrm>
          <a:prstGeom prst="rect">
            <a:avLst/>
          </a:prstGeom>
        </p:spPr>
      </p:pic>
      <p:pic>
        <p:nvPicPr>
          <p:cNvPr id="11" name="Picture 10" descr="dream home and cars.jpg"/>
          <p:cNvPicPr>
            <a:picLocks noChangeAspect="1"/>
          </p:cNvPicPr>
          <p:nvPr/>
        </p:nvPicPr>
        <p:blipFill>
          <a:blip r:embed="rId5" cstate="print"/>
          <a:stretch>
            <a:fillRect/>
          </a:stretch>
        </p:blipFill>
        <p:spPr>
          <a:xfrm>
            <a:off x="5791200" y="1100616"/>
            <a:ext cx="2743200" cy="1728787"/>
          </a:xfrm>
          <a:prstGeom prst="rect">
            <a:avLst/>
          </a:prstGeom>
        </p:spPr>
      </p:pic>
      <p:pic>
        <p:nvPicPr>
          <p:cNvPr id="12" name="Content Placeholder 6" descr="Beach-Holidays.jpg"/>
          <p:cNvPicPr>
            <a:picLocks/>
          </p:cNvPicPr>
          <p:nvPr/>
        </p:nvPicPr>
        <p:blipFill>
          <a:blip r:embed="rId6" cstate="print"/>
          <a:stretch>
            <a:fillRect/>
          </a:stretch>
        </p:blipFill>
        <p:spPr>
          <a:xfrm>
            <a:off x="5638800" y="3657600"/>
            <a:ext cx="2610387" cy="1752600"/>
          </a:xfrm>
          <a:prstGeom prst="rect">
            <a:avLst/>
          </a:prstGeom>
        </p:spPr>
      </p:pic>
      <p:pic>
        <p:nvPicPr>
          <p:cNvPr id="13" name="Picture 12" descr="Life-Insurance-Policies.jpg"/>
          <p:cNvPicPr/>
          <p:nvPr/>
        </p:nvPicPr>
        <p:blipFill>
          <a:blip r:embed="rId7" cstate="print"/>
          <a:stretch>
            <a:fillRect/>
          </a:stretch>
        </p:blipFill>
        <p:spPr>
          <a:xfrm>
            <a:off x="3371604" y="2429028"/>
            <a:ext cx="2610096" cy="1731875"/>
          </a:xfrm>
          <a:prstGeom prst="rect">
            <a:avLst/>
          </a:prstGeom>
        </p:spPr>
      </p:pic>
      <p:pic>
        <p:nvPicPr>
          <p:cNvPr id="10" name="Picture 9" descr="family-psychology.jpg"/>
          <p:cNvPicPr/>
          <p:nvPr/>
        </p:nvPicPr>
        <p:blipFill>
          <a:blip r:embed="rId8" cstate="print"/>
          <a:stretch>
            <a:fillRect/>
          </a:stretch>
        </p:blipFill>
        <p:spPr>
          <a:xfrm>
            <a:off x="762000" y="3657600"/>
            <a:ext cx="2819400" cy="1828800"/>
          </a:xfrm>
          <a:prstGeom prst="rect">
            <a:avLst/>
          </a:prstGeom>
        </p:spPr>
      </p:pic>
      <p:sp>
        <p:nvSpPr>
          <p:cNvPr id="14" name="TextBox 13"/>
          <p:cNvSpPr txBox="1"/>
          <p:nvPr/>
        </p:nvSpPr>
        <p:spPr>
          <a:xfrm>
            <a:off x="5791200" y="5410200"/>
            <a:ext cx="2438400" cy="923330"/>
          </a:xfrm>
          <a:prstGeom prst="rect">
            <a:avLst/>
          </a:prstGeom>
          <a:noFill/>
        </p:spPr>
        <p:txBody>
          <a:bodyPr wrap="square" rtlCol="0">
            <a:spAutoFit/>
          </a:bodyPr>
          <a:lstStyle/>
          <a:p>
            <a:pPr algn="r"/>
            <a:r>
              <a:rPr lang="en-US" b="1" dirty="0"/>
              <a:t>How to Enjoy a Predictable Income and Better Retirement</a:t>
            </a:r>
          </a:p>
        </p:txBody>
      </p:sp>
      <p:sp>
        <p:nvSpPr>
          <p:cNvPr id="15" name="TextBox 14"/>
          <p:cNvSpPr txBox="1"/>
          <p:nvPr/>
        </p:nvSpPr>
        <p:spPr>
          <a:xfrm>
            <a:off x="6172200" y="2782669"/>
            <a:ext cx="1981200" cy="646331"/>
          </a:xfrm>
          <a:prstGeom prst="rect">
            <a:avLst/>
          </a:prstGeom>
          <a:noFill/>
        </p:spPr>
        <p:txBody>
          <a:bodyPr wrap="square" rtlCol="0">
            <a:spAutoFit/>
          </a:bodyPr>
          <a:lstStyle/>
          <a:p>
            <a:pPr algn="r"/>
            <a:r>
              <a:rPr lang="en-US" b="1" dirty="0"/>
              <a:t>How to Finance Major Purchases</a:t>
            </a:r>
          </a:p>
        </p:txBody>
      </p:sp>
      <p:sp>
        <p:nvSpPr>
          <p:cNvPr id="16" name="TextBox 15"/>
          <p:cNvSpPr txBox="1"/>
          <p:nvPr/>
        </p:nvSpPr>
        <p:spPr>
          <a:xfrm>
            <a:off x="762000" y="5486400"/>
            <a:ext cx="2514600" cy="646331"/>
          </a:xfrm>
          <a:prstGeom prst="rect">
            <a:avLst/>
          </a:prstGeom>
          <a:noFill/>
        </p:spPr>
        <p:txBody>
          <a:bodyPr wrap="square" rtlCol="0">
            <a:spAutoFit/>
          </a:bodyPr>
          <a:lstStyle/>
          <a:p>
            <a:r>
              <a:rPr lang="en-US" b="1" dirty="0"/>
              <a:t>How to Pay your Kids Education</a:t>
            </a:r>
          </a:p>
        </p:txBody>
      </p:sp>
      <p:sp>
        <p:nvSpPr>
          <p:cNvPr id="17" name="TextBox 16"/>
          <p:cNvSpPr txBox="1"/>
          <p:nvPr/>
        </p:nvSpPr>
        <p:spPr>
          <a:xfrm>
            <a:off x="3810000" y="3810000"/>
            <a:ext cx="1447800" cy="923330"/>
          </a:xfrm>
          <a:prstGeom prst="rect">
            <a:avLst/>
          </a:prstGeom>
          <a:noFill/>
        </p:spPr>
        <p:txBody>
          <a:bodyPr wrap="square" rtlCol="0">
            <a:spAutoFit/>
          </a:bodyPr>
          <a:lstStyle/>
          <a:p>
            <a:pPr algn="ctr"/>
            <a:r>
              <a:rPr lang="en-US" b="1" dirty="0"/>
              <a:t>How to Protect Your Love Ones</a:t>
            </a:r>
          </a:p>
        </p:txBody>
      </p:sp>
      <p:sp>
        <p:nvSpPr>
          <p:cNvPr id="18" name="TextBox 17"/>
          <p:cNvSpPr txBox="1"/>
          <p:nvPr/>
        </p:nvSpPr>
        <p:spPr>
          <a:xfrm>
            <a:off x="762000" y="2971800"/>
            <a:ext cx="2819400" cy="646331"/>
          </a:xfrm>
          <a:prstGeom prst="rect">
            <a:avLst/>
          </a:prstGeom>
          <a:noFill/>
        </p:spPr>
        <p:txBody>
          <a:bodyPr wrap="square" rtlCol="0">
            <a:spAutoFit/>
          </a:bodyPr>
          <a:lstStyle/>
          <a:p>
            <a:r>
              <a:rPr lang="en-US" b="1" dirty="0"/>
              <a:t>Take Control of Your Money - Become Your Own Bank </a:t>
            </a:r>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9925" y="6229752"/>
            <a:ext cx="2124075" cy="628248"/>
          </a:xfrm>
          <a:prstGeom prst="rect">
            <a:avLst/>
          </a:prstGeom>
        </p:spPr>
      </p:pic>
    </p:spTree>
    <p:extLst>
      <p:ext uri="{BB962C8B-B14F-4D97-AF65-F5344CB8AC3E}">
        <p14:creationId xmlns:p14="http://schemas.microsoft.com/office/powerpoint/2010/main" val="3047470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304800"/>
            <a:ext cx="8229600" cy="942974"/>
          </a:xfrm>
        </p:spPr>
        <p:txBody>
          <a:bodyPr>
            <a:normAutofit/>
          </a:bodyPr>
          <a:lstStyle/>
          <a:p>
            <a:r>
              <a:rPr lang="en-US" b="1" dirty="0"/>
              <a:t>3. “Be Your Own Bank” Concept</a:t>
            </a:r>
          </a:p>
        </p:txBody>
      </p:sp>
      <p:sp>
        <p:nvSpPr>
          <p:cNvPr id="3" name="Content Placeholder 2"/>
          <p:cNvSpPr>
            <a:spLocks noGrp="1"/>
          </p:cNvSpPr>
          <p:nvPr>
            <p:ph idx="1"/>
          </p:nvPr>
        </p:nvSpPr>
        <p:spPr>
          <a:xfrm>
            <a:off x="381000" y="1371600"/>
            <a:ext cx="8763000" cy="5486400"/>
          </a:xfrm>
        </p:spPr>
        <p:txBody>
          <a:bodyPr>
            <a:normAutofit fontScale="62500" lnSpcReduction="20000"/>
          </a:bodyPr>
          <a:lstStyle/>
          <a:p>
            <a:pPr marL="0" indent="0">
              <a:buNone/>
            </a:pPr>
            <a:r>
              <a:rPr lang="en-US" b="1" dirty="0"/>
              <a:t>Pros</a:t>
            </a:r>
            <a:r>
              <a:rPr lang="en-US" dirty="0"/>
              <a:t>: </a:t>
            </a:r>
          </a:p>
          <a:p>
            <a:r>
              <a:rPr lang="en-US" dirty="0"/>
              <a:t>Death Benefit is Tax Free. </a:t>
            </a:r>
          </a:p>
          <a:p>
            <a:r>
              <a:rPr lang="en-US" dirty="0"/>
              <a:t>Peace of Mind - the benefit is for life. It never expires. </a:t>
            </a:r>
          </a:p>
          <a:p>
            <a:r>
              <a:rPr lang="en-US" dirty="0"/>
              <a:t>Pays Dividends that can be reinvested. </a:t>
            </a:r>
          </a:p>
          <a:p>
            <a:r>
              <a:rPr lang="en-US" dirty="0"/>
              <a:t>The Cash Value increases every year and much faster than a Whole Life. </a:t>
            </a:r>
          </a:p>
          <a:p>
            <a:r>
              <a:rPr lang="en-US" dirty="0"/>
              <a:t>You have it when it is most needed - in the final years. </a:t>
            </a:r>
          </a:p>
          <a:p>
            <a:r>
              <a:rPr lang="en-US" dirty="0"/>
              <a:t>You do not lose all the money. The initial cost is recovered after a few years - faster than in Whole Life. </a:t>
            </a:r>
          </a:p>
          <a:p>
            <a:r>
              <a:rPr lang="en-US" dirty="0"/>
              <a:t>Offers legal asset protection. </a:t>
            </a:r>
          </a:p>
          <a:p>
            <a:r>
              <a:rPr lang="en-US" dirty="0"/>
              <a:t>You can borrow the cash after just a few months.</a:t>
            </a:r>
          </a:p>
          <a:p>
            <a:r>
              <a:rPr lang="en-US" dirty="0"/>
              <a:t>Automatic Savings Plan. </a:t>
            </a:r>
          </a:p>
          <a:p>
            <a:r>
              <a:rPr lang="en-US" dirty="0"/>
              <a:t>Commission low for the agent. </a:t>
            </a:r>
          </a:p>
          <a:p>
            <a:r>
              <a:rPr lang="en-US" dirty="0"/>
              <a:t>The Death Benefit grows quickly the more you buy Paid-Up Additions. </a:t>
            </a:r>
          </a:p>
          <a:p>
            <a:r>
              <a:rPr lang="en-US" dirty="0"/>
              <a:t>Can replace the need for a 401(k), IRA, traditional insurance, or a 529 plan.</a:t>
            </a:r>
          </a:p>
          <a:p>
            <a:pPr>
              <a:buNone/>
            </a:pPr>
            <a:r>
              <a:rPr lang="en-US" b="1" dirty="0"/>
              <a:t>Cons:</a:t>
            </a:r>
            <a:r>
              <a:rPr lang="en-US" dirty="0"/>
              <a:t> </a:t>
            </a:r>
          </a:p>
          <a:p>
            <a:pPr marL="285750" lvl="1">
              <a:buFont typeface="Arial" pitchFamily="34" charset="0"/>
              <a:buChar char="•"/>
              <a:defRPr/>
            </a:pPr>
            <a:r>
              <a:rPr lang="en-US" sz="3200" dirty="0"/>
              <a:t>Very few agents know it exists or how it works and thus don’t typically offer it.</a:t>
            </a:r>
          </a:p>
          <a:p>
            <a:pPr marL="285750" lvl="1">
              <a:buFont typeface="Arial" pitchFamily="34" charset="0"/>
              <a:buChar char="•"/>
              <a:defRPr/>
            </a:pPr>
            <a:r>
              <a:rPr lang="en-US" sz="3200" dirty="0"/>
              <a:t> It requires a medical examination.</a:t>
            </a:r>
          </a:p>
          <a:p>
            <a:pPr marL="285750" lvl="1">
              <a:buFont typeface="Arial" pitchFamily="34" charset="0"/>
              <a:buChar char="•"/>
              <a:defRPr/>
            </a:pPr>
            <a:r>
              <a:rPr lang="en-US" sz="3200" dirty="0"/>
              <a:t> Becoming approved takes between ~3-4 weeks.</a:t>
            </a:r>
          </a:p>
        </p:txBody>
      </p:sp>
    </p:spTree>
    <p:extLst>
      <p:ext uri="{BB962C8B-B14F-4D97-AF65-F5344CB8AC3E}">
        <p14:creationId xmlns:p14="http://schemas.microsoft.com/office/powerpoint/2010/main" val="1736406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960438"/>
          </a:xfrm>
        </p:spPr>
        <p:txBody>
          <a:bodyPr>
            <a:noAutofit/>
          </a:bodyPr>
          <a:lstStyle/>
          <a:p>
            <a:r>
              <a:rPr lang="en-US" sz="3600" b="1" dirty="0"/>
              <a:t>How does a “Become Your Own Bank” type Life Insurance plan work?</a:t>
            </a:r>
          </a:p>
        </p:txBody>
      </p:sp>
      <p:sp>
        <p:nvSpPr>
          <p:cNvPr id="3" name="Content Placeholder 2"/>
          <p:cNvSpPr>
            <a:spLocks noGrp="1"/>
          </p:cNvSpPr>
          <p:nvPr>
            <p:ph idx="1"/>
          </p:nvPr>
        </p:nvSpPr>
        <p:spPr>
          <a:xfrm>
            <a:off x="457200" y="1600200"/>
            <a:ext cx="8229600" cy="5257800"/>
          </a:xfrm>
        </p:spPr>
        <p:txBody>
          <a:bodyPr>
            <a:normAutofit fontScale="92500"/>
          </a:bodyPr>
          <a:lstStyle/>
          <a:p>
            <a:pPr marL="0" indent="0">
              <a:buNone/>
            </a:pPr>
            <a:r>
              <a:rPr lang="en-US" b="1" u="sng" dirty="0"/>
              <a:t>3 Components</a:t>
            </a:r>
          </a:p>
          <a:p>
            <a:pPr marL="914400" lvl="1" indent="-514350">
              <a:buFont typeface="+mj-lt"/>
              <a:buAutoNum type="arabicPeriod"/>
            </a:pPr>
            <a:r>
              <a:rPr lang="en-US" dirty="0"/>
              <a:t>Base Insurance (Whole Life)</a:t>
            </a:r>
          </a:p>
          <a:p>
            <a:pPr marL="914400" lvl="1" indent="-514350">
              <a:buFont typeface="+mj-lt"/>
              <a:buAutoNum type="arabicPeriod"/>
            </a:pPr>
            <a:r>
              <a:rPr lang="en-US" dirty="0"/>
              <a:t>Temporary Insurance (Term Life)</a:t>
            </a:r>
          </a:p>
          <a:p>
            <a:pPr marL="914400" lvl="1" indent="-514350">
              <a:buFont typeface="+mj-lt"/>
              <a:buAutoNum type="arabicPeriod"/>
            </a:pPr>
            <a:r>
              <a:rPr lang="en-US" dirty="0"/>
              <a:t>PUA Insurance (Paid-Up </a:t>
            </a:r>
            <a:r>
              <a:rPr lang="en-US" dirty="0" err="1"/>
              <a:t>Aditional</a:t>
            </a:r>
            <a:r>
              <a:rPr lang="en-US" dirty="0"/>
              <a:t> Optional Coverage)</a:t>
            </a:r>
          </a:p>
          <a:p>
            <a:pPr marL="0" indent="0">
              <a:buNone/>
            </a:pPr>
            <a:r>
              <a:rPr lang="en-US" b="1" u="sng" dirty="0"/>
              <a:t>3 Functions</a:t>
            </a:r>
          </a:p>
          <a:p>
            <a:pPr marL="914400" lvl="1" indent="-514350">
              <a:buFont typeface="+mj-lt"/>
              <a:buAutoNum type="arabicPeriod"/>
            </a:pPr>
            <a:r>
              <a:rPr lang="en-US" b="1" dirty="0"/>
              <a:t>Life Insurance </a:t>
            </a:r>
            <a:r>
              <a:rPr lang="en-US" dirty="0"/>
              <a:t>– It offers protection in case of death or a terminal illness.</a:t>
            </a:r>
          </a:p>
          <a:p>
            <a:pPr marL="914400" lvl="1" indent="-514350">
              <a:buFont typeface="+mj-lt"/>
              <a:buAutoNum type="arabicPeriod"/>
            </a:pPr>
            <a:r>
              <a:rPr lang="en-US" b="1" dirty="0"/>
              <a:t>Savings Plan </a:t>
            </a:r>
            <a:r>
              <a:rPr lang="en-US" dirty="0"/>
              <a:t>– Base Insurance and PUA accumulate Cash Value –  which grows constantly every year. </a:t>
            </a:r>
          </a:p>
          <a:p>
            <a:pPr marL="914400" lvl="1" indent="-514350">
              <a:buFont typeface="+mj-lt"/>
              <a:buAutoNum type="arabicPeriod"/>
            </a:pPr>
            <a:r>
              <a:rPr lang="en-US" b="1" dirty="0"/>
              <a:t>Line of Credit </a:t>
            </a:r>
            <a:r>
              <a:rPr lang="en-US" dirty="0"/>
              <a:t>– You can borrow money against your Cash Value.</a:t>
            </a:r>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1771970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1143000"/>
          </a:xfrm>
        </p:spPr>
        <p:txBody>
          <a:bodyPr/>
          <a:lstStyle/>
          <a:p>
            <a:r>
              <a:rPr lang="en-US" b="1" dirty="0"/>
              <a:t>Comparison of the 3</a:t>
            </a:r>
          </a:p>
        </p:txBody>
      </p:sp>
      <p:pic>
        <p:nvPicPr>
          <p:cNvPr id="3" name="Picture 2">
            <a:extLst>
              <a:ext uri="{FF2B5EF4-FFF2-40B4-BE49-F238E27FC236}">
                <a16:creationId xmlns:a16="http://schemas.microsoft.com/office/drawing/2014/main" id="{C52BC3C8-ECE7-42BE-9B90-B5BB2C5F8DB6}"/>
              </a:ext>
            </a:extLst>
          </p:cNvPr>
          <p:cNvPicPr>
            <a:picLocks noChangeAspect="1"/>
          </p:cNvPicPr>
          <p:nvPr/>
        </p:nvPicPr>
        <p:blipFill>
          <a:blip r:embed="rId3"/>
          <a:stretch>
            <a:fillRect/>
          </a:stretch>
        </p:blipFill>
        <p:spPr>
          <a:xfrm>
            <a:off x="0" y="1295400"/>
            <a:ext cx="4552577" cy="2590800"/>
          </a:xfrm>
          <a:prstGeom prst="rect">
            <a:avLst/>
          </a:prstGeom>
        </p:spPr>
      </p:pic>
      <p:pic>
        <p:nvPicPr>
          <p:cNvPr id="4" name="Picture 3">
            <a:extLst>
              <a:ext uri="{FF2B5EF4-FFF2-40B4-BE49-F238E27FC236}">
                <a16:creationId xmlns:a16="http://schemas.microsoft.com/office/drawing/2014/main" id="{F3862744-5B8B-4D2F-9F28-F5310A7AB7A8}"/>
              </a:ext>
            </a:extLst>
          </p:cNvPr>
          <p:cNvPicPr>
            <a:picLocks noChangeAspect="1"/>
          </p:cNvPicPr>
          <p:nvPr/>
        </p:nvPicPr>
        <p:blipFill>
          <a:blip r:embed="rId4"/>
          <a:stretch>
            <a:fillRect/>
          </a:stretch>
        </p:blipFill>
        <p:spPr>
          <a:xfrm>
            <a:off x="6350" y="3886200"/>
            <a:ext cx="4542600" cy="2590800"/>
          </a:xfrm>
          <a:prstGeom prst="rect">
            <a:avLst/>
          </a:prstGeom>
        </p:spPr>
      </p:pic>
      <p:pic>
        <p:nvPicPr>
          <p:cNvPr id="7" name="Picture 6">
            <a:extLst>
              <a:ext uri="{FF2B5EF4-FFF2-40B4-BE49-F238E27FC236}">
                <a16:creationId xmlns:a16="http://schemas.microsoft.com/office/drawing/2014/main" id="{BF0987BC-BF4A-488C-A306-D17BA04748CA}"/>
              </a:ext>
            </a:extLst>
          </p:cNvPr>
          <p:cNvPicPr>
            <a:picLocks noChangeAspect="1"/>
          </p:cNvPicPr>
          <p:nvPr/>
        </p:nvPicPr>
        <p:blipFill>
          <a:blip r:embed="rId5"/>
          <a:stretch>
            <a:fillRect/>
          </a:stretch>
        </p:blipFill>
        <p:spPr>
          <a:xfrm>
            <a:off x="4567670" y="1295400"/>
            <a:ext cx="4552577" cy="2580044"/>
          </a:xfrm>
          <a:prstGeom prst="rect">
            <a:avLst/>
          </a:prstGeom>
        </p:spPr>
      </p:pic>
      <p:pic>
        <p:nvPicPr>
          <p:cNvPr id="10" name="Picture 9">
            <a:extLst>
              <a:ext uri="{FF2B5EF4-FFF2-40B4-BE49-F238E27FC236}">
                <a16:creationId xmlns:a16="http://schemas.microsoft.com/office/drawing/2014/main" id="{E313DA6E-D36F-4684-8DFF-7C603C6A4B83}"/>
              </a:ext>
            </a:extLst>
          </p:cNvPr>
          <p:cNvPicPr>
            <a:picLocks noChangeAspect="1"/>
          </p:cNvPicPr>
          <p:nvPr/>
        </p:nvPicPr>
        <p:blipFill>
          <a:blip r:embed="rId6"/>
          <a:stretch>
            <a:fillRect/>
          </a:stretch>
        </p:blipFill>
        <p:spPr>
          <a:xfrm>
            <a:off x="4572000" y="3888262"/>
            <a:ext cx="4542600" cy="2588738"/>
          </a:xfrm>
          <a:prstGeom prst="rect">
            <a:avLst/>
          </a:prstGeom>
        </p:spPr>
      </p:pic>
    </p:spTree>
    <p:extLst>
      <p:ext uri="{BB962C8B-B14F-4D97-AF65-F5344CB8AC3E}">
        <p14:creationId xmlns:p14="http://schemas.microsoft.com/office/powerpoint/2010/main" val="3286809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Insurance Comparison</a:t>
            </a:r>
          </a:p>
        </p:txBody>
      </p:sp>
      <p:sp>
        <p:nvSpPr>
          <p:cNvPr id="3" name="Text Placeholder 2"/>
          <p:cNvSpPr>
            <a:spLocks noGrp="1"/>
          </p:cNvSpPr>
          <p:nvPr>
            <p:ph type="body" idx="1"/>
          </p:nvPr>
        </p:nvSpPr>
        <p:spPr/>
        <p:txBody>
          <a:bodyPr/>
          <a:lstStyle/>
          <a:p>
            <a:r>
              <a:rPr lang="en-US" dirty="0"/>
              <a:t>Traditional Insurance</a:t>
            </a:r>
          </a:p>
        </p:txBody>
      </p:sp>
      <p:sp>
        <p:nvSpPr>
          <p:cNvPr id="4" name="Content Placeholder 3"/>
          <p:cNvSpPr>
            <a:spLocks noGrp="1"/>
          </p:cNvSpPr>
          <p:nvPr>
            <p:ph sz="half" idx="2"/>
          </p:nvPr>
        </p:nvSpPr>
        <p:spPr/>
        <p:txBody>
          <a:bodyPr>
            <a:normAutofit fontScale="92500" lnSpcReduction="10000"/>
          </a:bodyPr>
          <a:lstStyle/>
          <a:p>
            <a:pPr marL="0" indent="0">
              <a:buNone/>
            </a:pPr>
            <a:r>
              <a:rPr lang="en-US" b="1" u="sng" dirty="0">
                <a:solidFill>
                  <a:srgbClr val="FF0000"/>
                </a:solidFill>
              </a:rPr>
              <a:t>Temporary</a:t>
            </a:r>
          </a:p>
          <a:p>
            <a:r>
              <a:rPr lang="en-US" dirty="0"/>
              <a:t>Male, 40 years old</a:t>
            </a:r>
          </a:p>
          <a:p>
            <a:r>
              <a:rPr lang="en-US" dirty="0"/>
              <a:t>Death Benefit: $200,000</a:t>
            </a:r>
          </a:p>
          <a:p>
            <a:r>
              <a:rPr lang="en-US" dirty="0"/>
              <a:t>Term: 20 </a:t>
            </a:r>
            <a:r>
              <a:rPr lang="en-US" dirty="0" err="1"/>
              <a:t>años</a:t>
            </a:r>
            <a:endParaRPr lang="en-US" dirty="0"/>
          </a:p>
          <a:p>
            <a:r>
              <a:rPr lang="en-US" dirty="0"/>
              <a:t>Cost: $457 x 20 = $9,139</a:t>
            </a:r>
          </a:p>
          <a:p>
            <a:r>
              <a:rPr lang="en-US" dirty="0"/>
              <a:t>Cash Value = $0</a:t>
            </a:r>
          </a:p>
          <a:p>
            <a:r>
              <a:rPr lang="en-US" dirty="0"/>
              <a:t>Death Benefit</a:t>
            </a:r>
          </a:p>
          <a:p>
            <a:pPr marL="0" indent="0">
              <a:buNone/>
            </a:pPr>
            <a:r>
              <a:rPr lang="en-US" dirty="0"/>
              <a:t>     @ 75 years old = $0 </a:t>
            </a:r>
          </a:p>
          <a:p>
            <a:r>
              <a:rPr lang="en-US" dirty="0"/>
              <a:t>Mutual Fund Insurance Value</a:t>
            </a:r>
          </a:p>
          <a:p>
            <a:r>
              <a:rPr lang="en-US" dirty="0"/>
              <a:t> = $154,296 +/- ???</a:t>
            </a:r>
          </a:p>
        </p:txBody>
      </p:sp>
      <p:sp>
        <p:nvSpPr>
          <p:cNvPr id="6" name="Content Placeholder 5"/>
          <p:cNvSpPr>
            <a:spLocks noGrp="1"/>
          </p:cNvSpPr>
          <p:nvPr>
            <p:ph sz="quarter" idx="4"/>
          </p:nvPr>
        </p:nvSpPr>
        <p:spPr>
          <a:xfrm>
            <a:off x="4645025" y="2174874"/>
            <a:ext cx="4041775" cy="4683125"/>
          </a:xfrm>
        </p:spPr>
        <p:txBody>
          <a:bodyPr>
            <a:noAutofit/>
          </a:bodyPr>
          <a:lstStyle/>
          <a:p>
            <a:pPr marL="0" indent="0">
              <a:buNone/>
            </a:pPr>
            <a:r>
              <a:rPr lang="en-US" sz="2200" b="1" u="sng" dirty="0">
                <a:solidFill>
                  <a:srgbClr val="00B050"/>
                </a:solidFill>
              </a:rPr>
              <a:t>Permanent (Whole Life)</a:t>
            </a:r>
          </a:p>
          <a:p>
            <a:r>
              <a:rPr lang="en-US" sz="2200" dirty="0"/>
              <a:t>Male, 40 years old</a:t>
            </a:r>
          </a:p>
          <a:p>
            <a:r>
              <a:rPr lang="en-US" sz="2200" dirty="0"/>
              <a:t>Death Benefit: $200,000</a:t>
            </a:r>
          </a:p>
          <a:p>
            <a:r>
              <a:rPr lang="en-US" sz="2200" dirty="0"/>
              <a:t>Term: Never Expires</a:t>
            </a:r>
          </a:p>
          <a:p>
            <a:r>
              <a:rPr lang="en-US" sz="2200" dirty="0"/>
              <a:t>Cost: $4,670 x 35 years =  $163,435</a:t>
            </a:r>
          </a:p>
          <a:p>
            <a:r>
              <a:rPr lang="en-US" sz="2200" dirty="0"/>
              <a:t>Cash Value @ 75 years = $261,212</a:t>
            </a:r>
          </a:p>
          <a:p>
            <a:r>
              <a:rPr lang="en-US" sz="2200" dirty="0"/>
              <a:t>Death Benefit </a:t>
            </a:r>
          </a:p>
          <a:p>
            <a:pPr marL="0" indent="0">
              <a:buNone/>
            </a:pPr>
            <a:r>
              <a:rPr lang="en-US" sz="2200" dirty="0"/>
              <a:t>     @ 75 years = $375,357</a:t>
            </a:r>
          </a:p>
          <a:p>
            <a:endParaRPr lang="en-US" sz="2200" dirty="0"/>
          </a:p>
        </p:txBody>
      </p:sp>
    </p:spTree>
    <p:extLst>
      <p:ext uri="{BB962C8B-B14F-4D97-AF65-F5344CB8AC3E}">
        <p14:creationId xmlns:p14="http://schemas.microsoft.com/office/powerpoint/2010/main" val="3942235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Insurance Comparison</a:t>
            </a:r>
          </a:p>
        </p:txBody>
      </p:sp>
      <p:sp>
        <p:nvSpPr>
          <p:cNvPr id="3" name="Text Placeholder 2"/>
          <p:cNvSpPr>
            <a:spLocks noGrp="1"/>
          </p:cNvSpPr>
          <p:nvPr>
            <p:ph type="body" idx="1"/>
          </p:nvPr>
        </p:nvSpPr>
        <p:spPr/>
        <p:txBody>
          <a:bodyPr/>
          <a:lstStyle/>
          <a:p>
            <a:r>
              <a:rPr lang="en-US" u="sng" dirty="0">
                <a:solidFill>
                  <a:srgbClr val="00B050"/>
                </a:solidFill>
              </a:rPr>
              <a:t>Permanent (Whole Life)</a:t>
            </a:r>
          </a:p>
        </p:txBody>
      </p:sp>
      <p:sp>
        <p:nvSpPr>
          <p:cNvPr id="4" name="Content Placeholder 3"/>
          <p:cNvSpPr>
            <a:spLocks noGrp="1"/>
          </p:cNvSpPr>
          <p:nvPr>
            <p:ph sz="half" idx="2"/>
          </p:nvPr>
        </p:nvSpPr>
        <p:spPr>
          <a:xfrm>
            <a:off x="457200" y="2174874"/>
            <a:ext cx="4040188" cy="4683126"/>
          </a:xfrm>
        </p:spPr>
        <p:txBody>
          <a:bodyPr>
            <a:normAutofit/>
          </a:bodyPr>
          <a:lstStyle/>
          <a:p>
            <a:pPr marL="0" indent="0">
              <a:buNone/>
            </a:pPr>
            <a:r>
              <a:rPr lang="en-US" b="1" u="sng" dirty="0"/>
              <a:t>Information</a:t>
            </a:r>
          </a:p>
          <a:p>
            <a:r>
              <a:rPr lang="en-US" dirty="0"/>
              <a:t>Male, 40 years</a:t>
            </a:r>
          </a:p>
          <a:p>
            <a:r>
              <a:rPr lang="en-US" dirty="0"/>
              <a:t>Initial Death Benefit: $200,000</a:t>
            </a:r>
          </a:p>
          <a:p>
            <a:r>
              <a:rPr lang="en-US" dirty="0"/>
              <a:t>Total Cost $4,670 x 35 years =  $163,435</a:t>
            </a:r>
          </a:p>
          <a:p>
            <a:r>
              <a:rPr lang="en-US" dirty="0"/>
              <a:t>Cash Value @ 75 years = $261,212</a:t>
            </a:r>
          </a:p>
          <a:p>
            <a:r>
              <a:rPr lang="en-US" dirty="0"/>
              <a:t>Death Benefit </a:t>
            </a:r>
          </a:p>
          <a:p>
            <a:pPr marL="0" indent="0">
              <a:buNone/>
            </a:pPr>
            <a:r>
              <a:rPr lang="en-US" dirty="0"/>
              <a:t>     @ 75 years = $375,357</a:t>
            </a:r>
          </a:p>
        </p:txBody>
      </p:sp>
      <p:sp>
        <p:nvSpPr>
          <p:cNvPr id="8" name="Content Placeholder 7"/>
          <p:cNvSpPr>
            <a:spLocks noGrp="1"/>
          </p:cNvSpPr>
          <p:nvPr>
            <p:ph sz="quarter" idx="4"/>
          </p:nvPr>
        </p:nvSpPr>
        <p:spPr>
          <a:xfrm>
            <a:off x="4645025" y="2174874"/>
            <a:ext cx="4117975" cy="4606925"/>
          </a:xfrm>
        </p:spPr>
        <p:txBody>
          <a:bodyPr>
            <a:normAutofit/>
          </a:bodyPr>
          <a:lstStyle/>
          <a:p>
            <a:pPr marL="0" indent="0">
              <a:buNone/>
            </a:pPr>
            <a:r>
              <a:rPr lang="en-US" b="1" u="sng" dirty="0"/>
              <a:t>Information</a:t>
            </a:r>
          </a:p>
          <a:p>
            <a:r>
              <a:rPr lang="en-US" dirty="0"/>
              <a:t>Male, 40 years</a:t>
            </a:r>
          </a:p>
          <a:p>
            <a:r>
              <a:rPr lang="en-US" dirty="0"/>
              <a:t>Initial Death Benefit: $200,000</a:t>
            </a:r>
          </a:p>
          <a:p>
            <a:r>
              <a:rPr lang="en-US" dirty="0"/>
              <a:t>Total Cost: $1,533 + $6,000 PUA x 20 years = $150,660</a:t>
            </a:r>
          </a:p>
          <a:p>
            <a:r>
              <a:rPr lang="en-US" dirty="0"/>
              <a:t>Cash Value @ 75 years = $382,389</a:t>
            </a:r>
          </a:p>
          <a:p>
            <a:r>
              <a:rPr lang="en-US" dirty="0"/>
              <a:t>Death Benefit </a:t>
            </a:r>
          </a:p>
          <a:p>
            <a:pPr marL="0" indent="0">
              <a:buNone/>
            </a:pPr>
            <a:r>
              <a:rPr lang="en-US" dirty="0"/>
              <a:t>     @ 75 years = $549,818</a:t>
            </a:r>
          </a:p>
          <a:p>
            <a:endParaRPr lang="en-US" dirty="0"/>
          </a:p>
        </p:txBody>
      </p:sp>
      <p:sp>
        <p:nvSpPr>
          <p:cNvPr id="10" name="Text Placeholder 9"/>
          <p:cNvSpPr>
            <a:spLocks noGrp="1"/>
          </p:cNvSpPr>
          <p:nvPr>
            <p:ph type="body" sz="quarter" idx="3"/>
          </p:nvPr>
        </p:nvSpPr>
        <p:spPr/>
        <p:txBody>
          <a:bodyPr/>
          <a:lstStyle/>
          <a:p>
            <a:r>
              <a:rPr lang="en-US" u="sng" dirty="0">
                <a:solidFill>
                  <a:srgbClr val="0000FF"/>
                </a:solidFill>
              </a:rPr>
              <a:t>Insurance “Bank On Yourself”</a:t>
            </a:r>
          </a:p>
        </p:txBody>
      </p:sp>
    </p:spTree>
    <p:extLst>
      <p:ext uri="{BB962C8B-B14F-4D97-AF65-F5344CB8AC3E}">
        <p14:creationId xmlns:p14="http://schemas.microsoft.com/office/powerpoint/2010/main" val="493827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304800"/>
            <a:ext cx="8229600" cy="942974"/>
          </a:xfrm>
        </p:spPr>
        <p:txBody>
          <a:bodyPr>
            <a:normAutofit/>
          </a:bodyPr>
          <a:lstStyle/>
          <a:p>
            <a:r>
              <a:rPr lang="en-US" b="1" dirty="0">
                <a:solidFill>
                  <a:srgbClr val="FF0000"/>
                </a:solidFill>
              </a:rPr>
              <a:t>1. Temporary Life Insurance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5789" y="1219200"/>
            <a:ext cx="3886200" cy="5203334"/>
          </a:xfrm>
          <a:prstGeom prst="rect">
            <a:avLst/>
          </a:prstGeom>
        </p:spPr>
      </p:pic>
    </p:spTree>
    <p:extLst>
      <p:ext uri="{BB962C8B-B14F-4D97-AF65-F5344CB8AC3E}">
        <p14:creationId xmlns:p14="http://schemas.microsoft.com/office/powerpoint/2010/main" val="3587721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42974"/>
          </a:xfrm>
        </p:spPr>
        <p:txBody>
          <a:bodyPr>
            <a:normAutofit/>
          </a:bodyPr>
          <a:lstStyle/>
          <a:p>
            <a:r>
              <a:rPr lang="en-US" b="1" dirty="0">
                <a:solidFill>
                  <a:srgbClr val="00B050"/>
                </a:solidFill>
              </a:rPr>
              <a:t>2. Whole Life Insurance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209" y="1238250"/>
            <a:ext cx="6800850" cy="5619750"/>
          </a:xfrm>
          <a:prstGeom prst="rect">
            <a:avLst/>
          </a:prstGeom>
        </p:spPr>
      </p:pic>
    </p:spTree>
    <p:extLst>
      <p:ext uri="{BB962C8B-B14F-4D97-AF65-F5344CB8AC3E}">
        <p14:creationId xmlns:p14="http://schemas.microsoft.com/office/powerpoint/2010/main" val="1657530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304800"/>
            <a:ext cx="8229600" cy="942974"/>
          </a:xfrm>
        </p:spPr>
        <p:txBody>
          <a:bodyPr>
            <a:normAutofit fontScale="90000"/>
          </a:bodyPr>
          <a:lstStyle/>
          <a:p>
            <a:r>
              <a:rPr lang="en-US" b="1" dirty="0">
                <a:solidFill>
                  <a:srgbClr val="0000FF"/>
                </a:solidFill>
              </a:rPr>
              <a:t>3. Life Insurance “Be Your Own Bank”</a:t>
            </a:r>
          </a:p>
        </p:txBody>
      </p:sp>
      <p:pic>
        <p:nvPicPr>
          <p:cNvPr id="7" name="Picture 6" descr="A screenshot of a cell phone&#10;&#10;Description generated with very high confidence">
            <a:extLst>
              <a:ext uri="{FF2B5EF4-FFF2-40B4-BE49-F238E27FC236}">
                <a16:creationId xmlns:a16="http://schemas.microsoft.com/office/drawing/2014/main" id="{8F844816-774E-4705-8BCC-17868C013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64" y="1247774"/>
            <a:ext cx="7992836" cy="5547726"/>
          </a:xfrm>
          <a:prstGeom prst="rect">
            <a:avLst/>
          </a:prstGeom>
        </p:spPr>
      </p:pic>
    </p:spTree>
    <p:extLst>
      <p:ext uri="{BB962C8B-B14F-4D97-AF65-F5344CB8AC3E}">
        <p14:creationId xmlns:p14="http://schemas.microsoft.com/office/powerpoint/2010/main" val="3726072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generated with very high confidence">
            <a:extLst>
              <a:ext uri="{FF2B5EF4-FFF2-40B4-BE49-F238E27FC236}">
                <a16:creationId xmlns:a16="http://schemas.microsoft.com/office/drawing/2014/main" id="{4E7196CB-AB26-44D3-9793-B72A34DD0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956" y="3792388"/>
            <a:ext cx="7661244" cy="2837012"/>
          </a:xfrm>
          <a:prstGeom prst="rect">
            <a:avLst/>
          </a:prstGeom>
        </p:spPr>
      </p:pic>
      <p:sp>
        <p:nvSpPr>
          <p:cNvPr id="2" name="Title 1"/>
          <p:cNvSpPr>
            <a:spLocks noGrp="1"/>
          </p:cNvSpPr>
          <p:nvPr>
            <p:ph type="title"/>
          </p:nvPr>
        </p:nvSpPr>
        <p:spPr>
          <a:xfrm>
            <a:off x="468086" y="304800"/>
            <a:ext cx="8229600" cy="942974"/>
          </a:xfrm>
        </p:spPr>
        <p:txBody>
          <a:bodyPr>
            <a:normAutofit fontScale="90000"/>
          </a:bodyPr>
          <a:lstStyle/>
          <a:p>
            <a:r>
              <a:rPr lang="en-US" b="1" dirty="0">
                <a:solidFill>
                  <a:srgbClr val="0000FF"/>
                </a:solidFill>
              </a:rPr>
              <a:t>3. Life Insurance “Be Your Own Bank”</a:t>
            </a:r>
          </a:p>
        </p:txBody>
      </p:sp>
      <p:pic>
        <p:nvPicPr>
          <p:cNvPr id="4" name="Picture 3" descr="A screenshot of a cell phone&#10;&#10;Description generated with very high confidence">
            <a:extLst>
              <a:ext uri="{FF2B5EF4-FFF2-40B4-BE49-F238E27FC236}">
                <a16:creationId xmlns:a16="http://schemas.microsoft.com/office/drawing/2014/main" id="{899192A6-C1C3-4489-A767-4D4AFF995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143000"/>
            <a:ext cx="7661244" cy="982044"/>
          </a:xfrm>
          <a:prstGeom prst="rect">
            <a:avLst/>
          </a:prstGeom>
        </p:spPr>
      </p:pic>
      <p:pic>
        <p:nvPicPr>
          <p:cNvPr id="7" name="Picture 6">
            <a:extLst>
              <a:ext uri="{FF2B5EF4-FFF2-40B4-BE49-F238E27FC236}">
                <a16:creationId xmlns:a16="http://schemas.microsoft.com/office/drawing/2014/main" id="{C84419BE-D603-4586-8A90-93ADA29AF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8210" y="2105994"/>
            <a:ext cx="7527134" cy="2626963"/>
          </a:xfrm>
          <a:prstGeom prst="rect">
            <a:avLst/>
          </a:prstGeom>
        </p:spPr>
      </p:pic>
    </p:spTree>
    <p:extLst>
      <p:ext uri="{BB962C8B-B14F-4D97-AF65-F5344CB8AC3E}">
        <p14:creationId xmlns:p14="http://schemas.microsoft.com/office/powerpoint/2010/main" val="3457494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Insurance Comparison</a:t>
            </a:r>
          </a:p>
        </p:txBody>
      </p:sp>
      <p:sp>
        <p:nvSpPr>
          <p:cNvPr id="5" name="Text Placeholder 4"/>
          <p:cNvSpPr>
            <a:spLocks noGrp="1"/>
          </p:cNvSpPr>
          <p:nvPr>
            <p:ph type="body" sz="quarter" idx="3"/>
          </p:nvPr>
        </p:nvSpPr>
        <p:spPr>
          <a:xfrm>
            <a:off x="381000" y="1524000"/>
            <a:ext cx="8763000" cy="639762"/>
          </a:xfrm>
        </p:spPr>
        <p:txBody>
          <a:bodyPr>
            <a:noAutofit/>
          </a:bodyPr>
          <a:lstStyle/>
          <a:p>
            <a:r>
              <a:rPr lang="en-US" sz="3200" dirty="0">
                <a:solidFill>
                  <a:srgbClr val="00B050"/>
                </a:solidFill>
              </a:rPr>
              <a:t>Whole Life Insurance </a:t>
            </a:r>
            <a:r>
              <a:rPr lang="en-US" sz="3200" dirty="0"/>
              <a:t>vs.</a:t>
            </a:r>
            <a:r>
              <a:rPr lang="en-US" sz="3200" dirty="0">
                <a:solidFill>
                  <a:srgbClr val="0000FF"/>
                </a:solidFill>
              </a:rPr>
              <a:t> “Your Own Bank”</a:t>
            </a:r>
          </a:p>
        </p:txBody>
      </p:sp>
      <p:sp>
        <p:nvSpPr>
          <p:cNvPr id="6" name="Content Placeholder 5"/>
          <p:cNvSpPr>
            <a:spLocks noGrp="1"/>
          </p:cNvSpPr>
          <p:nvPr>
            <p:ph sz="quarter" idx="4"/>
          </p:nvPr>
        </p:nvSpPr>
        <p:spPr>
          <a:xfrm>
            <a:off x="228600" y="2174874"/>
            <a:ext cx="8839201" cy="4683125"/>
          </a:xfrm>
        </p:spPr>
        <p:txBody>
          <a:bodyPr>
            <a:noAutofit/>
          </a:bodyPr>
          <a:lstStyle/>
          <a:p>
            <a:pPr marL="0" indent="0">
              <a:buNone/>
            </a:pPr>
            <a:r>
              <a:rPr lang="en-US" b="1" u="sng" dirty="0"/>
              <a:t>Benefits</a:t>
            </a:r>
          </a:p>
          <a:p>
            <a:r>
              <a:rPr lang="en-US" dirty="0"/>
              <a:t>Total Cost: $163,435 vs. $169,088 = +3% more</a:t>
            </a:r>
          </a:p>
          <a:p>
            <a:r>
              <a:rPr lang="en-US" dirty="0"/>
              <a:t>Cash Value @ 75 years = $261,212 vs. $382,389 = +46% More!</a:t>
            </a:r>
          </a:p>
          <a:p>
            <a:r>
              <a:rPr lang="en-US" dirty="0"/>
              <a:t>Final Death Benefit = $375,357 vs. $575,862 = +46% More!</a:t>
            </a:r>
          </a:p>
          <a:p>
            <a:r>
              <a:rPr lang="en-US" dirty="0"/>
              <a:t>More Flexibility: Minimum Payment $389 vs. $138/mo = -67% less!</a:t>
            </a:r>
          </a:p>
          <a:p>
            <a:r>
              <a:rPr lang="en-US" dirty="0"/>
              <a:t>More Cash Value from Year One: $554 vs. $5,935 = 971% More!!!</a:t>
            </a:r>
          </a:p>
        </p:txBody>
      </p:sp>
    </p:spTree>
    <p:extLst>
      <p:ext uri="{BB962C8B-B14F-4D97-AF65-F5344CB8AC3E}">
        <p14:creationId xmlns:p14="http://schemas.microsoft.com/office/powerpoint/2010/main" val="65813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470025"/>
          </a:xfrm>
        </p:spPr>
        <p:txBody>
          <a:bodyPr>
            <a:normAutofit/>
          </a:bodyPr>
          <a:lstStyle/>
          <a:p>
            <a:r>
              <a:rPr lang="en-US" b="1" dirty="0"/>
              <a:t>LESSON 4: WHAT IS LIFE INSURANCE?</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124200"/>
            <a:ext cx="7461250" cy="286512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p:txBody>
      </p:sp>
      <p:pic>
        <p:nvPicPr>
          <p:cNvPr id="4" name="Picture 3" descr="questionscomments.png"/>
          <p:cNvPicPr>
            <a:picLocks noChangeAspect="1"/>
          </p:cNvPicPr>
          <p:nvPr/>
        </p:nvPicPr>
        <p:blipFill>
          <a:blip r:embed="rId2" cstate="print"/>
          <a:stretch>
            <a:fillRect/>
          </a:stretch>
        </p:blipFill>
        <p:spPr>
          <a:xfrm>
            <a:off x="2667000" y="1524000"/>
            <a:ext cx="6129358" cy="2235709"/>
          </a:xfrm>
          <a:prstGeom prst="rect">
            <a:avLst/>
          </a:prstGeom>
        </p:spPr>
      </p:pic>
      <p:pic>
        <p:nvPicPr>
          <p:cNvPr id="5" name="Picture 4" descr="visitor-information.jpg"/>
          <p:cNvPicPr>
            <a:picLocks noChangeAspect="1"/>
          </p:cNvPicPr>
          <p:nvPr/>
        </p:nvPicPr>
        <p:blipFill>
          <a:blip r:embed="rId3" cstate="print"/>
          <a:stretch>
            <a:fillRect/>
          </a:stretch>
        </p:blipFill>
        <p:spPr>
          <a:xfrm>
            <a:off x="228600" y="3581400"/>
            <a:ext cx="3153103" cy="2971800"/>
          </a:xfrm>
          <a:prstGeom prst="rect">
            <a:avLst/>
          </a:prstGeom>
        </p:spPr>
      </p:pic>
      <p:pic>
        <p:nvPicPr>
          <p:cNvPr id="6" name="Picture 5" descr="questions comments bubbles.jpg"/>
          <p:cNvPicPr>
            <a:picLocks noChangeAspect="1"/>
          </p:cNvPicPr>
          <p:nvPr/>
        </p:nvPicPr>
        <p:blipFill>
          <a:blip r:embed="rId4" cstate="print"/>
          <a:stretch>
            <a:fillRect/>
          </a:stretch>
        </p:blipFill>
        <p:spPr>
          <a:xfrm>
            <a:off x="457200" y="1676400"/>
            <a:ext cx="2628900" cy="1733550"/>
          </a:xfrm>
          <a:prstGeom prst="rect">
            <a:avLst/>
          </a:prstGeom>
        </p:spPr>
      </p:pic>
    </p:spTree>
    <p:extLst>
      <p:ext uri="{BB962C8B-B14F-4D97-AF65-F5344CB8AC3E}">
        <p14:creationId xmlns:p14="http://schemas.microsoft.com/office/powerpoint/2010/main" val="4131804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23"/>
            <a:ext cx="8229600" cy="1143000"/>
          </a:xfrm>
        </p:spPr>
        <p:txBody>
          <a:bodyPr/>
          <a:lstStyle/>
          <a:p>
            <a:r>
              <a:rPr lang="en-US" b="1" dirty="0"/>
              <a:t>Insurance Comparison</a:t>
            </a:r>
            <a:endParaRPr lang="en-US"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5781" y="990600"/>
            <a:ext cx="7546846" cy="571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266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Term Vs. Whole Life Comparison</a:t>
            </a:r>
          </a:p>
        </p:txBody>
      </p:sp>
      <p:sp>
        <p:nvSpPr>
          <p:cNvPr id="3" name="Text Placeholder 2"/>
          <p:cNvSpPr>
            <a:spLocks noGrp="1"/>
          </p:cNvSpPr>
          <p:nvPr>
            <p:ph type="body" idx="1"/>
          </p:nvPr>
        </p:nvSpPr>
        <p:spPr>
          <a:xfrm>
            <a:off x="457200" y="1752600"/>
            <a:ext cx="4040188" cy="639762"/>
          </a:xfrm>
        </p:spPr>
        <p:txBody>
          <a:bodyPr>
            <a:normAutofit/>
          </a:bodyPr>
          <a:lstStyle/>
          <a:p>
            <a:r>
              <a:rPr lang="en-US" u="sng" dirty="0"/>
              <a:t>Term Life Insurance</a:t>
            </a:r>
            <a:r>
              <a:rPr lang="en-US" dirty="0"/>
              <a:t>	          Vs.</a:t>
            </a:r>
          </a:p>
        </p:txBody>
      </p:sp>
      <p:sp>
        <p:nvSpPr>
          <p:cNvPr id="4" name="Content Placeholder 3"/>
          <p:cNvSpPr>
            <a:spLocks noGrp="1"/>
          </p:cNvSpPr>
          <p:nvPr>
            <p:ph sz="half" idx="2"/>
          </p:nvPr>
        </p:nvSpPr>
        <p:spPr>
          <a:xfrm>
            <a:off x="457200" y="2438400"/>
            <a:ext cx="4040188" cy="3951288"/>
          </a:xfrm>
        </p:spPr>
        <p:txBody>
          <a:bodyPr>
            <a:normAutofit lnSpcReduction="10000"/>
          </a:bodyPr>
          <a:lstStyle/>
          <a:p>
            <a:r>
              <a:rPr lang="en-US" dirty="0"/>
              <a:t>Tom buys a 20-year term policy.</a:t>
            </a:r>
          </a:p>
          <a:p>
            <a:r>
              <a:rPr lang="en-US" dirty="0"/>
              <a:t>Tom pays less and “invests the difference”.</a:t>
            </a:r>
          </a:p>
          <a:p>
            <a:r>
              <a:rPr lang="en-US" dirty="0"/>
              <a:t>At age 35, Tom feels he made the better choice.</a:t>
            </a:r>
          </a:p>
          <a:p>
            <a:r>
              <a:rPr lang="en-US" dirty="0"/>
              <a:t>At age 50, Tom can no longer afford to buy life insurance. Will his investment portfolio pay off when he retires?</a:t>
            </a:r>
          </a:p>
        </p:txBody>
      </p:sp>
      <p:sp>
        <p:nvSpPr>
          <p:cNvPr id="5" name="Text Placeholder 4"/>
          <p:cNvSpPr>
            <a:spLocks noGrp="1"/>
          </p:cNvSpPr>
          <p:nvPr>
            <p:ph type="body" sz="quarter" idx="3"/>
          </p:nvPr>
        </p:nvSpPr>
        <p:spPr>
          <a:xfrm>
            <a:off x="4724400" y="1752600"/>
            <a:ext cx="4041775" cy="639762"/>
          </a:xfrm>
        </p:spPr>
        <p:txBody>
          <a:bodyPr/>
          <a:lstStyle/>
          <a:p>
            <a:r>
              <a:rPr lang="en-US" u="sng" dirty="0"/>
              <a:t>Whole Life Insurance</a:t>
            </a:r>
          </a:p>
        </p:txBody>
      </p:sp>
      <p:sp>
        <p:nvSpPr>
          <p:cNvPr id="6" name="Content Placeholder 5"/>
          <p:cNvSpPr>
            <a:spLocks noGrp="1"/>
          </p:cNvSpPr>
          <p:nvPr>
            <p:ph sz="quarter" idx="4"/>
          </p:nvPr>
        </p:nvSpPr>
        <p:spPr>
          <a:xfrm>
            <a:off x="4419600" y="2438400"/>
            <a:ext cx="4724400" cy="4419600"/>
          </a:xfrm>
        </p:spPr>
        <p:txBody>
          <a:bodyPr>
            <a:noAutofit/>
          </a:bodyPr>
          <a:lstStyle/>
          <a:p>
            <a:r>
              <a:rPr lang="en-US" sz="2000" dirty="0"/>
              <a:t>Will buys a whole life policy with $1 million face value.</a:t>
            </a:r>
          </a:p>
          <a:p>
            <a:r>
              <a:rPr lang="en-US" sz="2000" dirty="0"/>
              <a:t>Will pays more but his cash value is growing.</a:t>
            </a:r>
          </a:p>
          <a:p>
            <a:r>
              <a:rPr lang="en-US" sz="2000" dirty="0"/>
              <a:t>At age 35, his cash value may be worth less than Tom’s portfolio.</a:t>
            </a:r>
          </a:p>
          <a:p>
            <a:r>
              <a:rPr lang="en-US" sz="2000" dirty="0"/>
              <a:t>At age 50, Will pays a level premium, and his policy will never expire. He enjoys his “Life Benefits”.</a:t>
            </a:r>
          </a:p>
          <a:p>
            <a:r>
              <a:rPr lang="en-US" sz="2000" dirty="0"/>
              <a:t>When he retires he will have a tax free-income AND </a:t>
            </a:r>
          </a:p>
          <a:p>
            <a:r>
              <a:rPr lang="en-US" sz="2000" dirty="0"/>
              <a:t>When he passes away he can leave a death benefit. </a:t>
            </a:r>
          </a:p>
        </p:txBody>
      </p:sp>
      <p:sp>
        <p:nvSpPr>
          <p:cNvPr id="7" name="Content Placeholder 2"/>
          <p:cNvSpPr txBox="1">
            <a:spLocks/>
          </p:cNvSpPr>
          <p:nvPr/>
        </p:nvSpPr>
        <p:spPr>
          <a:xfrm>
            <a:off x="457200" y="914400"/>
            <a:ext cx="8305800" cy="6858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Compare two twins age 30 </a:t>
            </a:r>
            <a:r>
              <a:rPr lang="en-US" sz="2400" b="1" dirty="0"/>
              <a:t>Tom and Will </a:t>
            </a:r>
            <a:r>
              <a:rPr kumimoji="0" lang="en-US" sz="2400" b="1" i="0" u="none" strike="noStrike" kern="1200" cap="none" spc="0" normalizeH="0" baseline="0" noProof="0" dirty="0">
                <a:ln>
                  <a:noFill/>
                </a:ln>
                <a:solidFill>
                  <a:schemeClr val="tx1"/>
                </a:solidFill>
                <a:effectLst/>
                <a:uLnTx/>
                <a:uFillTx/>
                <a:latin typeface="+mn-lt"/>
                <a:ea typeface="+mn-ea"/>
                <a:cs typeface="+mn-cs"/>
              </a:rPr>
              <a:t>who buy life insurance.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143000"/>
          </a:xfrm>
        </p:spPr>
        <p:txBody>
          <a:bodyPr rtlCol="0">
            <a:normAutofit fontScale="90000"/>
          </a:bodyPr>
          <a:lstStyle/>
          <a:p>
            <a:pPr>
              <a:defRPr/>
            </a:pPr>
            <a:r>
              <a:rPr lang="en-US" b="1" dirty="0"/>
              <a:t>Term or Whole Life Insurance?</a:t>
            </a:r>
            <a:br>
              <a:rPr lang="en-US" b="1" dirty="0"/>
            </a:br>
            <a:r>
              <a:rPr lang="en-US" b="1" dirty="0"/>
              <a:t> What is Better? </a:t>
            </a:r>
            <a:endParaRPr lang="en-US" dirty="0"/>
          </a:p>
        </p:txBody>
      </p:sp>
      <p:sp>
        <p:nvSpPr>
          <p:cNvPr id="4099" name="Content Placeholder 2"/>
          <p:cNvSpPr>
            <a:spLocks noGrp="1"/>
          </p:cNvSpPr>
          <p:nvPr>
            <p:ph idx="1"/>
          </p:nvPr>
        </p:nvSpPr>
        <p:spPr>
          <a:xfrm>
            <a:off x="381000" y="1524000"/>
            <a:ext cx="6019800" cy="2514600"/>
          </a:xfrm>
        </p:spPr>
        <p:txBody>
          <a:bodyPr>
            <a:normAutofit fontScale="77500" lnSpcReduction="20000"/>
          </a:bodyPr>
          <a:lstStyle/>
          <a:p>
            <a:pPr eaLnBrk="1" hangingPunct="1">
              <a:buNone/>
            </a:pPr>
            <a:r>
              <a:rPr lang="en-US" b="1" u="sng" dirty="0"/>
              <a:t>Some Gurus Recommend Term Life &amp; Invest Difference in Mutual Funds.</a:t>
            </a:r>
          </a:p>
          <a:p>
            <a:pPr eaLnBrk="1" hangingPunct="1"/>
            <a:r>
              <a:rPr lang="en-US" b="1" dirty="0"/>
              <a:t>Pros</a:t>
            </a:r>
            <a:r>
              <a:rPr lang="en-US" dirty="0"/>
              <a:t>: High Death Benefit for Low Monthly Cost,  Tax Free Income</a:t>
            </a:r>
          </a:p>
          <a:p>
            <a:pPr eaLnBrk="1" hangingPunct="1"/>
            <a:r>
              <a:rPr lang="en-US" b="1" dirty="0"/>
              <a:t>Cons</a:t>
            </a:r>
            <a:r>
              <a:rPr lang="en-US" dirty="0"/>
              <a:t>: Expires After Time Period, Cost Rises, Lose It When You Need it Most, No Cash Value, Can’t Borrow Against It</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33</a:t>
            </a:fld>
            <a:endParaRPr lang="en-US"/>
          </a:p>
        </p:txBody>
      </p:sp>
      <p:sp>
        <p:nvSpPr>
          <p:cNvPr id="10" name="Content Placeholder 2"/>
          <p:cNvSpPr txBox="1">
            <a:spLocks/>
          </p:cNvSpPr>
          <p:nvPr/>
        </p:nvSpPr>
        <p:spPr>
          <a:xfrm>
            <a:off x="381000" y="4343400"/>
            <a:ext cx="8534400" cy="2209800"/>
          </a:xfrm>
          <a:prstGeom prst="rect">
            <a:avLst/>
          </a:prstGeom>
        </p:spPr>
        <p:txBody>
          <a:bodyPr vert="horz" lIns="91440" tIns="45720" rIns="91440" bIns="45720" rtlCol="0">
            <a:normAutofit fontScale="92500" lnSpcReduction="20000"/>
          </a:bodyPr>
          <a:lstStyle/>
          <a:p>
            <a:pPr marL="285750" marR="0" lvl="1" indent="-285750" algn="l" defTabSz="914400" rtl="0" eaLnBrk="1" fontAlgn="auto" latinLnBrk="0" hangingPunct="1">
              <a:lnSpc>
                <a:spcPct val="100000"/>
              </a:lnSpc>
              <a:spcBef>
                <a:spcPct val="20000"/>
              </a:spcBef>
              <a:spcAft>
                <a:spcPts val="0"/>
              </a:spcAft>
              <a:buClrTx/>
              <a:buSzTx/>
              <a:tabLst/>
              <a:defRPr/>
            </a:pPr>
            <a:r>
              <a:rPr kumimoji="0" lang="en-US" sz="2800" b="1" i="0" u="sng" strike="noStrike" kern="1200" cap="none" spc="0" normalizeH="0" baseline="0" noProof="0" dirty="0">
                <a:ln>
                  <a:noFill/>
                </a:ln>
                <a:solidFill>
                  <a:schemeClr val="tx1"/>
                </a:solidFill>
                <a:effectLst/>
                <a:uLnTx/>
                <a:uFillTx/>
                <a:latin typeface="+mn-lt"/>
                <a:ea typeface="+mn-ea"/>
                <a:cs typeface="+mn-cs"/>
              </a:rPr>
              <a:t>Other Gurus</a:t>
            </a:r>
            <a:r>
              <a:rPr kumimoji="0" lang="en-US" sz="2800" b="1" i="0" u="sng" strike="noStrike" kern="1200" cap="none" spc="0" normalizeH="0" noProof="0" dirty="0">
                <a:ln>
                  <a:noFill/>
                </a:ln>
                <a:solidFill>
                  <a:schemeClr val="tx1"/>
                </a:solidFill>
                <a:effectLst/>
                <a:uLnTx/>
                <a:uFillTx/>
                <a:latin typeface="+mn-lt"/>
                <a:ea typeface="+mn-ea"/>
                <a:cs typeface="+mn-cs"/>
              </a:rPr>
              <a:t> Recommend </a:t>
            </a:r>
            <a:r>
              <a:rPr kumimoji="0" lang="en-US" sz="2800" b="1" i="0" u="sng" strike="noStrike" kern="1200" cap="none" spc="0" normalizeH="0" baseline="0" noProof="0" dirty="0">
                <a:ln>
                  <a:noFill/>
                </a:ln>
                <a:solidFill>
                  <a:schemeClr val="tx1"/>
                </a:solidFill>
                <a:effectLst/>
                <a:uLnTx/>
                <a:uFillTx/>
                <a:latin typeface="+mn-lt"/>
                <a:ea typeface="+mn-ea"/>
                <a:cs typeface="+mn-cs"/>
              </a:rPr>
              <a:t>Whole Life Insurance.</a:t>
            </a:r>
          </a:p>
          <a:p>
            <a:pPr marL="2857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a:t>Pros: </a:t>
            </a:r>
            <a:r>
              <a:rPr lang="en-US" sz="2800" dirty="0"/>
              <a:t>Earns Dividends, Stable Premium, Asset Protection, Can Borrow Cash Value to Finance Purchases, Builds Saving Discipline, Tax Free Income</a:t>
            </a:r>
          </a:p>
          <a:p>
            <a:pPr marL="2857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a:t>Cons: </a:t>
            </a:r>
            <a:r>
              <a:rPr lang="en-US" sz="2800" dirty="0"/>
              <a:t>Higher Premium Rates. 1</a:t>
            </a:r>
            <a:r>
              <a:rPr lang="en-US" sz="2800" baseline="30000" dirty="0"/>
              <a:t>st</a:t>
            </a:r>
            <a:r>
              <a:rPr lang="en-US" sz="2800" dirty="0"/>
              <a:t> Year Premium – Sales Commission, “Mediocre investment returns”, “Complicated”</a:t>
            </a:r>
            <a:endParaRPr kumimoji="0" lang="en-US" sz="280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term-vs-whole-life.jpg"/>
          <p:cNvPicPr>
            <a:picLocks noChangeAspect="1"/>
          </p:cNvPicPr>
          <p:nvPr/>
        </p:nvPicPr>
        <p:blipFill>
          <a:blip r:embed="rId2" cstate="print"/>
          <a:stretch>
            <a:fillRect/>
          </a:stretch>
        </p:blipFill>
        <p:spPr>
          <a:xfrm>
            <a:off x="6248400" y="1371600"/>
            <a:ext cx="2133600" cy="2748366"/>
          </a:xfrm>
          <a:prstGeom prst="rect">
            <a:avLst/>
          </a:prstGeom>
        </p:spPr>
      </p:pic>
    </p:spTree>
    <p:extLst>
      <p:ext uri="{BB962C8B-B14F-4D97-AF65-F5344CB8AC3E}">
        <p14:creationId xmlns:p14="http://schemas.microsoft.com/office/powerpoint/2010/main" val="65055551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Sound is the Thinking of “Buy Term and Invest the Difference”?</a:t>
            </a:r>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r>
              <a:rPr lang="en-US" i="1" dirty="0">
                <a:solidFill>
                  <a:srgbClr val="0000FF"/>
                </a:solidFill>
              </a:rPr>
              <a:t>“The most common marketing ploy for term insurance tells us to buy term insurance rather than cash value insurance and invest the difference.  If that’s such sound advice, why don’t we apply the wisdom more often? For example:</a:t>
            </a:r>
            <a:endParaRPr lang="en-US" dirty="0">
              <a:solidFill>
                <a:srgbClr val="0000FF"/>
              </a:solidFill>
            </a:endParaRPr>
          </a:p>
          <a:p>
            <a:pPr lvl="0"/>
            <a:r>
              <a:rPr lang="en-US" i="1" dirty="0">
                <a:solidFill>
                  <a:srgbClr val="0000FF"/>
                </a:solidFill>
              </a:rPr>
              <a:t>Buy folding chairs, not a couch, and invest the difference.</a:t>
            </a:r>
            <a:endParaRPr lang="en-US" dirty="0">
              <a:solidFill>
                <a:srgbClr val="0000FF"/>
              </a:solidFill>
            </a:endParaRPr>
          </a:p>
          <a:p>
            <a:pPr lvl="0"/>
            <a:r>
              <a:rPr lang="en-US" i="1" dirty="0">
                <a:solidFill>
                  <a:srgbClr val="0000FF"/>
                </a:solidFill>
              </a:rPr>
              <a:t>Buy a push mower, not a power mower, and invest the difference.</a:t>
            </a:r>
            <a:endParaRPr lang="en-US" dirty="0">
              <a:solidFill>
                <a:srgbClr val="0000FF"/>
              </a:solidFill>
            </a:endParaRPr>
          </a:p>
          <a:p>
            <a:pPr lvl="0"/>
            <a:r>
              <a:rPr lang="en-US" i="1" dirty="0">
                <a:solidFill>
                  <a:srgbClr val="0000FF"/>
                </a:solidFill>
              </a:rPr>
              <a:t>Buy a bicycle, not a car, invest the difference.</a:t>
            </a:r>
            <a:endParaRPr lang="en-US" dirty="0">
              <a:solidFill>
                <a:srgbClr val="0000FF"/>
              </a:solidFill>
            </a:endParaRPr>
          </a:p>
          <a:p>
            <a:pPr lvl="0"/>
            <a:r>
              <a:rPr lang="en-US" i="1" dirty="0">
                <a:solidFill>
                  <a:srgbClr val="0000FF"/>
                </a:solidFill>
              </a:rPr>
              <a:t>Buy a shovel, not a snow blower, invest the difference.</a:t>
            </a:r>
            <a:endParaRPr lang="en-US" dirty="0">
              <a:solidFill>
                <a:srgbClr val="0000FF"/>
              </a:solidFill>
            </a:endParaRPr>
          </a:p>
          <a:p>
            <a:pPr lvl="0"/>
            <a:r>
              <a:rPr lang="en-US" i="1" dirty="0">
                <a:solidFill>
                  <a:srgbClr val="0000FF"/>
                </a:solidFill>
              </a:rPr>
              <a:t>Buy a pet, don’t have kids, and invest the difference.</a:t>
            </a:r>
            <a:endParaRPr lang="en-US" dirty="0">
              <a:solidFill>
                <a:srgbClr val="0000FF"/>
              </a:solidFill>
            </a:endParaRPr>
          </a:p>
          <a:p>
            <a:pPr lvl="0"/>
            <a:r>
              <a:rPr lang="en-US" i="1" dirty="0">
                <a:solidFill>
                  <a:srgbClr val="0000FF"/>
                </a:solidFill>
              </a:rPr>
              <a:t>Buy scissors, cut your own hair, and invest the difference.</a:t>
            </a:r>
            <a:endParaRPr lang="en-US" dirty="0">
              <a:solidFill>
                <a:srgbClr val="0000FF"/>
              </a:solidFill>
            </a:endParaRPr>
          </a:p>
          <a:p>
            <a:pPr lvl="0"/>
            <a:r>
              <a:rPr lang="en-US" i="1" dirty="0">
                <a:solidFill>
                  <a:srgbClr val="0000FF"/>
                </a:solidFill>
              </a:rPr>
              <a:t>Stay at home, don’t take the spouse out, and invest the difference.</a:t>
            </a:r>
            <a:endParaRPr lang="en-US" dirty="0">
              <a:solidFill>
                <a:srgbClr val="0000FF"/>
              </a:solidFill>
            </a:endParaRPr>
          </a:p>
          <a:p>
            <a:pPr lvl="0"/>
            <a:r>
              <a:rPr lang="en-US" i="1" dirty="0">
                <a:solidFill>
                  <a:srgbClr val="0000FF"/>
                </a:solidFill>
              </a:rPr>
              <a:t>Move back in with your parents, sell your house, and invest the difference.</a:t>
            </a:r>
            <a:endParaRPr lang="en-US" dirty="0">
              <a:solidFill>
                <a:srgbClr val="0000FF"/>
              </a:solidFill>
            </a:endParaRPr>
          </a:p>
          <a:p>
            <a:pPr lvl="0"/>
            <a:r>
              <a:rPr lang="en-US" i="1" dirty="0">
                <a:solidFill>
                  <a:srgbClr val="0000FF"/>
                </a:solidFill>
              </a:rPr>
              <a:t>Visit the mall, instead of taking a vacation, and invest the difference.</a:t>
            </a:r>
            <a:endParaRPr lang="en-US" dirty="0">
              <a:solidFill>
                <a:srgbClr val="0000FF"/>
              </a:solidFill>
            </a:endParaRPr>
          </a:p>
          <a:p>
            <a:r>
              <a:rPr lang="en-US" i="1" dirty="0">
                <a:solidFill>
                  <a:srgbClr val="0000FF"/>
                </a:solidFill>
              </a:rPr>
              <a:t>It seems this philosophy works with everything! Simply, extract value, and invest the difference.”</a:t>
            </a:r>
            <a:endParaRPr lang="en-US" dirty="0">
              <a:solidFill>
                <a:srgbClr val="0000FF"/>
              </a:solidFill>
            </a:endParaRPr>
          </a:p>
          <a:p>
            <a:pPr algn="r">
              <a:buNone/>
            </a:pPr>
            <a:r>
              <a:rPr lang="en-US" i="1" dirty="0">
                <a:solidFill>
                  <a:srgbClr val="0000FF"/>
                </a:solidFill>
              </a:rPr>
              <a:t>- Learning to Avoid Unintended Consequences – by Leonard A. </a:t>
            </a:r>
            <a:r>
              <a:rPr lang="en-US" i="1" dirty="0" err="1">
                <a:solidFill>
                  <a:srgbClr val="0000FF"/>
                </a:solidFill>
              </a:rPr>
              <a:t>Renier</a:t>
            </a:r>
            <a:endParaRPr lang="en-US" dirty="0">
              <a:solidFill>
                <a:srgbClr val="0000FF"/>
              </a:solidFill>
            </a:endParaRP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Why is Cash Value Life Insurance Better than Term?</a:t>
            </a: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i="1" dirty="0"/>
              <a:t>“Renting an apartment is cheaper than buying a home, on a month-to-month basis. But if you evaluate this scenario on a long-term basis, 20 years down the road, the house has built equity, while the apartment gives you nothing in return. Although rent may be cheaper, it doesn’t build equity.</a:t>
            </a:r>
            <a:endParaRPr lang="en-US" dirty="0"/>
          </a:p>
          <a:p>
            <a:r>
              <a:rPr lang="en-US" i="1" dirty="0"/>
              <a:t>The same can be said about term insurance. Term insurance is like renting, while cash value insurance is like owning since you build equity.</a:t>
            </a:r>
          </a:p>
          <a:p>
            <a:r>
              <a:rPr lang="en-US" i="1" dirty="0"/>
              <a:t>If you would like to recapture the dollars you paid in premiums for insurance, own it, don’t rent it.</a:t>
            </a:r>
            <a:endParaRPr lang="en-US" dirty="0"/>
          </a:p>
          <a:p>
            <a:endParaRPr lang="en-US" dirty="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Analysis of Total Policy Costs</a:t>
            </a:r>
          </a:p>
        </p:txBody>
      </p:sp>
      <p:sp>
        <p:nvSpPr>
          <p:cNvPr id="3" name="Text Placeholder 2"/>
          <p:cNvSpPr>
            <a:spLocks noGrp="1"/>
          </p:cNvSpPr>
          <p:nvPr>
            <p:ph type="body" idx="1"/>
          </p:nvPr>
        </p:nvSpPr>
        <p:spPr>
          <a:xfrm>
            <a:off x="457200" y="1752600"/>
            <a:ext cx="4040188" cy="639762"/>
          </a:xfrm>
        </p:spPr>
        <p:txBody>
          <a:bodyPr>
            <a:normAutofit/>
          </a:bodyPr>
          <a:lstStyle/>
          <a:p>
            <a:r>
              <a:rPr lang="en-US" u="sng" dirty="0"/>
              <a:t>Term Life Insurance</a:t>
            </a:r>
            <a:r>
              <a:rPr lang="en-US" dirty="0"/>
              <a:t>	          Vs.</a:t>
            </a:r>
          </a:p>
        </p:txBody>
      </p:sp>
      <p:sp>
        <p:nvSpPr>
          <p:cNvPr id="4" name="Content Placeholder 3"/>
          <p:cNvSpPr>
            <a:spLocks noGrp="1"/>
          </p:cNvSpPr>
          <p:nvPr>
            <p:ph sz="half" idx="2"/>
          </p:nvPr>
        </p:nvSpPr>
        <p:spPr>
          <a:xfrm>
            <a:off x="228600" y="2438400"/>
            <a:ext cx="4268788" cy="4419600"/>
          </a:xfrm>
        </p:spPr>
        <p:txBody>
          <a:bodyPr>
            <a:normAutofit fontScale="92500" lnSpcReduction="10000"/>
          </a:bodyPr>
          <a:lstStyle/>
          <a:p>
            <a:r>
              <a:rPr lang="en-US" sz="2000" b="1" dirty="0">
                <a:solidFill>
                  <a:srgbClr val="0000FF"/>
                </a:solidFill>
              </a:rPr>
              <a:t>Age 46</a:t>
            </a:r>
            <a:r>
              <a:rPr lang="en-US" sz="2000" dirty="0"/>
              <a:t>: Buy 1st 10-year term policy.  Annual Premium is $345/yr. Total premiums $3,450</a:t>
            </a:r>
          </a:p>
          <a:p>
            <a:r>
              <a:rPr lang="en-US" sz="2000" b="1" dirty="0">
                <a:solidFill>
                  <a:srgbClr val="0000FF"/>
                </a:solidFill>
              </a:rPr>
              <a:t>Age 56</a:t>
            </a:r>
            <a:r>
              <a:rPr lang="en-US" sz="2000" dirty="0"/>
              <a:t>: Buy 2</a:t>
            </a:r>
            <a:r>
              <a:rPr lang="en-US" sz="2000" baseline="30000" dirty="0"/>
              <a:t>nd</a:t>
            </a:r>
            <a:r>
              <a:rPr lang="en-US" sz="2000" dirty="0"/>
              <a:t> 10-year Policy. Annual Premium is $697/yr. Total premiums $6,970</a:t>
            </a:r>
          </a:p>
          <a:p>
            <a:r>
              <a:rPr lang="en-US" sz="2000" b="1" dirty="0">
                <a:solidFill>
                  <a:srgbClr val="0000FF"/>
                </a:solidFill>
              </a:rPr>
              <a:t>Age 66</a:t>
            </a:r>
            <a:r>
              <a:rPr lang="en-US" sz="2000" dirty="0"/>
              <a:t>: Buy 3</a:t>
            </a:r>
            <a:r>
              <a:rPr lang="en-US" sz="2000" baseline="30000" dirty="0"/>
              <a:t>rd</a:t>
            </a:r>
            <a:r>
              <a:rPr lang="en-US" sz="2000" dirty="0"/>
              <a:t> 10-year Policy. Annual Premium is $1,835/yr. Total premiums $18,350.</a:t>
            </a:r>
          </a:p>
          <a:p>
            <a:r>
              <a:rPr lang="en-US" sz="2000" b="1" dirty="0">
                <a:solidFill>
                  <a:srgbClr val="0000FF"/>
                </a:solidFill>
              </a:rPr>
              <a:t>Age 76-80</a:t>
            </a:r>
            <a:r>
              <a:rPr lang="en-US" sz="2000" dirty="0"/>
              <a:t>: Annual Premium $7,870/yr. Total premiums $39,350.</a:t>
            </a:r>
          </a:p>
          <a:p>
            <a:r>
              <a:rPr lang="en-US" sz="2000" dirty="0"/>
              <a:t>TOTAL PREMIUMS PAID: $68,125</a:t>
            </a:r>
          </a:p>
          <a:p>
            <a:r>
              <a:rPr lang="en-US" sz="2000" dirty="0"/>
              <a:t>LOST OPPORTUNITY COST @ 7%: $65,138</a:t>
            </a:r>
          </a:p>
          <a:p>
            <a:r>
              <a:rPr lang="en-US" sz="2000" b="1" dirty="0"/>
              <a:t>TOTAL COST = $133,263</a:t>
            </a:r>
          </a:p>
        </p:txBody>
      </p:sp>
      <p:sp>
        <p:nvSpPr>
          <p:cNvPr id="5" name="Text Placeholder 4"/>
          <p:cNvSpPr>
            <a:spLocks noGrp="1"/>
          </p:cNvSpPr>
          <p:nvPr>
            <p:ph type="body" sz="quarter" idx="3"/>
          </p:nvPr>
        </p:nvSpPr>
        <p:spPr>
          <a:xfrm>
            <a:off x="4724400" y="1752600"/>
            <a:ext cx="4041775" cy="639762"/>
          </a:xfrm>
        </p:spPr>
        <p:txBody>
          <a:bodyPr/>
          <a:lstStyle/>
          <a:p>
            <a:r>
              <a:rPr lang="en-US" u="sng" dirty="0"/>
              <a:t>Whole Life Insurance</a:t>
            </a:r>
          </a:p>
        </p:txBody>
      </p:sp>
      <p:sp>
        <p:nvSpPr>
          <p:cNvPr id="7" name="Content Placeholder 2"/>
          <p:cNvSpPr txBox="1">
            <a:spLocks/>
          </p:cNvSpPr>
          <p:nvPr/>
        </p:nvSpPr>
        <p:spPr>
          <a:xfrm>
            <a:off x="457200" y="914400"/>
            <a:ext cx="8686800" cy="685800"/>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Compare two healthy non-smoking males age 46 who buy a $250,000 life insurance. </a:t>
            </a:r>
          </a:p>
        </p:txBody>
      </p:sp>
      <p:sp>
        <p:nvSpPr>
          <p:cNvPr id="8" name="Content Placeholder 7"/>
          <p:cNvSpPr>
            <a:spLocks noGrp="1"/>
          </p:cNvSpPr>
          <p:nvPr>
            <p:ph sz="quarter" idx="4"/>
          </p:nvPr>
        </p:nvSpPr>
        <p:spPr>
          <a:xfrm>
            <a:off x="4648200" y="2514600"/>
            <a:ext cx="4041775" cy="4343400"/>
          </a:xfrm>
        </p:spPr>
        <p:txBody>
          <a:bodyPr>
            <a:normAutofit fontScale="77500" lnSpcReduction="20000"/>
          </a:bodyPr>
          <a:lstStyle/>
          <a:p>
            <a:r>
              <a:rPr lang="en-US" b="1" dirty="0">
                <a:solidFill>
                  <a:srgbClr val="0000FF"/>
                </a:solidFill>
              </a:rPr>
              <a:t>Age 46</a:t>
            </a:r>
            <a:r>
              <a:rPr lang="en-US" dirty="0"/>
              <a:t>: Buys Whole Life – total premiums $5,718/yr.</a:t>
            </a:r>
          </a:p>
          <a:p>
            <a:r>
              <a:rPr lang="en-US" dirty="0"/>
              <a:t>1st 10-years. Total premiums  paid in = $57,180</a:t>
            </a:r>
          </a:p>
          <a:p>
            <a:r>
              <a:rPr lang="en-US" b="1" dirty="0">
                <a:solidFill>
                  <a:srgbClr val="0000FF"/>
                </a:solidFill>
              </a:rPr>
              <a:t>Age 65</a:t>
            </a:r>
            <a:r>
              <a:rPr lang="en-US" dirty="0"/>
              <a:t>: Total premiums paid in = $108,642. But Policy becomes Self-Funding from here.</a:t>
            </a:r>
          </a:p>
          <a:p>
            <a:r>
              <a:rPr lang="en-US" dirty="0"/>
              <a:t>TOTAL PREMIUMS PAID: $108,642</a:t>
            </a:r>
          </a:p>
          <a:p>
            <a:pPr>
              <a:buNone/>
            </a:pPr>
            <a:r>
              <a:rPr lang="en-US" dirty="0"/>
              <a:t> - TERM PREMIUMS: $68,125</a:t>
            </a:r>
          </a:p>
          <a:p>
            <a:r>
              <a:rPr lang="en-US" b="1" dirty="0"/>
              <a:t>NET DIFFERENCE = $40,517</a:t>
            </a:r>
          </a:p>
          <a:p>
            <a:r>
              <a:rPr lang="en-US" b="1" dirty="0">
                <a:solidFill>
                  <a:srgbClr val="0000FF"/>
                </a:solidFill>
              </a:rPr>
              <a:t>Age 81</a:t>
            </a:r>
            <a:r>
              <a:rPr lang="en-US" dirty="0"/>
              <a:t>: CASH VALUE = $357,908</a:t>
            </a:r>
          </a:p>
          <a:p>
            <a:r>
              <a:rPr lang="en-US" dirty="0"/>
              <a:t>So an extra $40,517 nets you $317,391 more in cash value. </a:t>
            </a:r>
          </a:p>
          <a:p>
            <a:r>
              <a:rPr lang="en-US" dirty="0"/>
              <a:t>PLUS: You still get to use cash as you need tax free. Death Benefit would be $485,000 , nearly 2x!</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COMPARISON – TERM VS. WHOLE?</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a:buNone/>
            </a:pPr>
            <a:r>
              <a:rPr lang="en-US" i="1" dirty="0">
                <a:solidFill>
                  <a:srgbClr val="0000FF"/>
                </a:solidFill>
              </a:rPr>
              <a:t>“So, is term insurance cheaper over the entire lifetime of someone compared to cash value insurances? NO. </a:t>
            </a:r>
          </a:p>
          <a:p>
            <a:pPr>
              <a:buNone/>
            </a:pPr>
            <a:r>
              <a:rPr lang="en-US" i="1" dirty="0">
                <a:solidFill>
                  <a:srgbClr val="0000FF"/>
                </a:solidFill>
              </a:rPr>
              <a:t>Is term insurance cheaper for a short period of time. YES! </a:t>
            </a:r>
          </a:p>
          <a:p>
            <a:pPr>
              <a:buNone/>
            </a:pPr>
            <a:r>
              <a:rPr lang="en-US" i="1" dirty="0">
                <a:solidFill>
                  <a:srgbClr val="0000FF"/>
                </a:solidFill>
              </a:rPr>
              <a:t>Does term offer additional benefits other than the death benefit? NO. </a:t>
            </a:r>
          </a:p>
          <a:p>
            <a:pPr>
              <a:buNone/>
            </a:pPr>
            <a:r>
              <a:rPr lang="en-US" i="1" dirty="0">
                <a:solidFill>
                  <a:srgbClr val="0000FF"/>
                </a:solidFill>
              </a:rPr>
              <a:t>Can cash value policies be a financial tool? YES. </a:t>
            </a:r>
          </a:p>
          <a:p>
            <a:pPr>
              <a:buNone/>
            </a:pPr>
            <a:r>
              <a:rPr lang="en-US" i="1" dirty="0">
                <a:solidFill>
                  <a:srgbClr val="0000FF"/>
                </a:solidFill>
              </a:rPr>
              <a:t>Do investment people and insurance companies recommend term insurance? YES. </a:t>
            </a:r>
          </a:p>
          <a:p>
            <a:pPr>
              <a:buNone/>
            </a:pPr>
            <a:r>
              <a:rPr lang="en-US" i="1" dirty="0">
                <a:solidFill>
                  <a:srgbClr val="0000FF"/>
                </a:solidFill>
              </a:rPr>
              <a:t>Because it will be profitable to you? NO. </a:t>
            </a:r>
          </a:p>
          <a:p>
            <a:pPr>
              <a:buNone/>
            </a:pPr>
            <a:r>
              <a:rPr lang="en-US" i="1" dirty="0">
                <a:solidFill>
                  <a:srgbClr val="0000FF"/>
                </a:solidFill>
              </a:rPr>
              <a:t>Profitable to them? YES. There, see how easy that was?”</a:t>
            </a:r>
            <a:endParaRPr lang="en-US" dirty="0">
              <a:solidFill>
                <a:srgbClr val="0000FF"/>
              </a:solidFill>
            </a:endParaRPr>
          </a:p>
          <a:p>
            <a:pPr algn="r">
              <a:buNone/>
            </a:pPr>
            <a:r>
              <a:rPr lang="en-US" i="1" dirty="0">
                <a:solidFill>
                  <a:srgbClr val="0000FF"/>
                </a:solidFill>
              </a:rPr>
              <a:t>– Learning to Avoid Unintended Consequences – Leonard A. </a:t>
            </a:r>
            <a:r>
              <a:rPr lang="en-US" i="1" dirty="0" err="1">
                <a:solidFill>
                  <a:srgbClr val="0000FF"/>
                </a:solidFill>
              </a:rPr>
              <a:t>Renier</a:t>
            </a:r>
            <a:endParaRPr lang="en-US" dirty="0">
              <a:solidFill>
                <a:srgbClr val="0000FF"/>
              </a:solidFill>
            </a:endParaRP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 Types of Life Insurance To Avoid</a:t>
            </a:r>
          </a:p>
        </p:txBody>
      </p:sp>
      <p:sp>
        <p:nvSpPr>
          <p:cNvPr id="3" name="Content Placeholder 2"/>
          <p:cNvSpPr>
            <a:spLocks noGrp="1"/>
          </p:cNvSpPr>
          <p:nvPr>
            <p:ph idx="1"/>
          </p:nvPr>
        </p:nvSpPr>
        <p:spPr/>
        <p:txBody>
          <a:bodyPr>
            <a:normAutofit fontScale="92500" lnSpcReduction="20000"/>
          </a:bodyPr>
          <a:lstStyle/>
          <a:p>
            <a:pPr>
              <a:buNone/>
            </a:pPr>
            <a:r>
              <a:rPr lang="en-US" dirty="0"/>
              <a:t>There are 2 different types of  life insurance:</a:t>
            </a:r>
          </a:p>
          <a:p>
            <a:pPr lvl="0"/>
            <a:r>
              <a:rPr lang="en-US" dirty="0"/>
              <a:t>Universal Life Insurance</a:t>
            </a:r>
          </a:p>
          <a:p>
            <a:pPr lvl="0"/>
            <a:r>
              <a:rPr lang="en-US" dirty="0"/>
              <a:t>Variable Life Insurance</a:t>
            </a:r>
          </a:p>
          <a:p>
            <a:pPr>
              <a:buNone/>
            </a:pPr>
            <a:endParaRPr lang="en-US" dirty="0"/>
          </a:p>
          <a:p>
            <a:pPr>
              <a:buFont typeface="Wingdings" pitchFamily="2" charset="2"/>
              <a:buChar char="Ø"/>
            </a:pPr>
            <a:r>
              <a:rPr lang="en-US" dirty="0">
                <a:solidFill>
                  <a:srgbClr val="FF0000"/>
                </a:solidFill>
              </a:rPr>
              <a:t>We believe only Whole Life Insurance lends itself well to implement the BECOME YOUR OWN BANK concept.  </a:t>
            </a:r>
            <a:r>
              <a:rPr lang="en-US" b="1" u="sng" dirty="0">
                <a:solidFill>
                  <a:srgbClr val="FF0000"/>
                </a:solidFill>
              </a:rPr>
              <a:t>We would strongly urge most people considering buying life insurance to avoid the other two – Universal and Variable Life insurance</a:t>
            </a:r>
            <a:r>
              <a:rPr lang="en-US" dirty="0">
                <a:solidFill>
                  <a:srgbClr val="FF0000"/>
                </a:solidFill>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Problem With A Traditional Whole Life Insurance</a:t>
            </a:r>
            <a:endParaRPr lang="en-US" dirty="0"/>
          </a:p>
        </p:txBody>
      </p:sp>
      <p:sp>
        <p:nvSpPr>
          <p:cNvPr id="3" name="Content Placeholder 2"/>
          <p:cNvSpPr>
            <a:spLocks noGrp="1"/>
          </p:cNvSpPr>
          <p:nvPr>
            <p:ph idx="1"/>
          </p:nvPr>
        </p:nvSpPr>
        <p:spPr/>
        <p:txBody>
          <a:bodyPr>
            <a:normAutofit/>
          </a:bodyPr>
          <a:lstStyle/>
          <a:p>
            <a:pPr marL="0" indent="0">
              <a:buNone/>
            </a:pPr>
            <a:r>
              <a:rPr lang="en-US" dirty="0"/>
              <a:t>The Problems with a Traditional Permanent Life Insurance (Whole Life) are:</a:t>
            </a:r>
          </a:p>
          <a:p>
            <a:r>
              <a:rPr lang="en-US" dirty="0"/>
              <a:t>Costs More (Higher Premiums), </a:t>
            </a:r>
          </a:p>
          <a:p>
            <a:r>
              <a:rPr lang="en-US" dirty="0"/>
              <a:t>High Commissions</a:t>
            </a:r>
          </a:p>
          <a:p>
            <a:r>
              <a:rPr lang="en-US" dirty="0"/>
              <a:t>It takes Years to Accumulate Cash (Cash Value)  </a:t>
            </a:r>
          </a:p>
          <a:p>
            <a:r>
              <a:rPr lang="en-US" dirty="0"/>
              <a:t>You can’t ask for a loan easily from the majority of the Insurance Companies.</a:t>
            </a:r>
          </a:p>
          <a:p>
            <a:r>
              <a:rPr lang="en-US" dirty="0"/>
              <a:t>The Death Benefit Grows Slowly</a:t>
            </a:r>
          </a:p>
        </p:txBody>
      </p:sp>
    </p:spTree>
    <p:extLst>
      <p:ext uri="{BB962C8B-B14F-4D97-AF65-F5344CB8AC3E}">
        <p14:creationId xmlns:p14="http://schemas.microsoft.com/office/powerpoint/2010/main" val="658464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143000"/>
          </a:xfrm>
        </p:spPr>
        <p:txBody>
          <a:bodyPr rtlCol="0">
            <a:normAutofit/>
          </a:bodyPr>
          <a:lstStyle/>
          <a:p>
            <a:pPr eaLnBrk="1" fontAlgn="auto" hangingPunct="1">
              <a:spcAft>
                <a:spcPts val="0"/>
              </a:spcAft>
              <a:defRPr/>
            </a:pPr>
            <a:r>
              <a:rPr lang="en-US" b="1" dirty="0"/>
              <a:t>What is Life Insurance?</a:t>
            </a:r>
            <a:endParaRPr lang="en-US" dirty="0"/>
          </a:p>
        </p:txBody>
      </p:sp>
      <p:sp>
        <p:nvSpPr>
          <p:cNvPr id="4099" name="Content Placeholder 2"/>
          <p:cNvSpPr>
            <a:spLocks noGrp="1"/>
          </p:cNvSpPr>
          <p:nvPr>
            <p:ph idx="1"/>
          </p:nvPr>
        </p:nvSpPr>
        <p:spPr>
          <a:xfrm>
            <a:off x="388513" y="1383881"/>
            <a:ext cx="5410200" cy="1676400"/>
          </a:xfrm>
        </p:spPr>
        <p:txBody>
          <a:bodyPr>
            <a:normAutofit fontScale="92500"/>
          </a:bodyPr>
          <a:lstStyle/>
          <a:p>
            <a:r>
              <a:rPr lang="es-ES" dirty="0" err="1"/>
              <a:t>Life</a:t>
            </a:r>
            <a:r>
              <a:rPr lang="es-ES" dirty="0"/>
              <a:t> </a:t>
            </a:r>
            <a:r>
              <a:rPr lang="es-ES" dirty="0" err="1"/>
              <a:t>Insurance</a:t>
            </a:r>
            <a:r>
              <a:rPr lang="es-ES" dirty="0"/>
              <a:t> </a:t>
            </a:r>
            <a:r>
              <a:rPr lang="es-ES" dirty="0" err="1"/>
              <a:t>is</a:t>
            </a:r>
            <a:r>
              <a:rPr lang="es-ES" dirty="0"/>
              <a:t> a </a:t>
            </a:r>
            <a:r>
              <a:rPr lang="es-ES" dirty="0" err="1"/>
              <a:t>contract</a:t>
            </a:r>
            <a:r>
              <a:rPr lang="es-ES" dirty="0"/>
              <a:t> </a:t>
            </a:r>
            <a:r>
              <a:rPr lang="es-ES" dirty="0" err="1"/>
              <a:t>where</a:t>
            </a:r>
            <a:r>
              <a:rPr lang="es-ES" dirty="0"/>
              <a:t> a premium </a:t>
            </a:r>
            <a:r>
              <a:rPr lang="es-ES" dirty="0" err="1"/>
              <a:t>is</a:t>
            </a:r>
            <a:r>
              <a:rPr lang="es-ES" dirty="0"/>
              <a:t> </a:t>
            </a:r>
            <a:r>
              <a:rPr lang="es-ES" dirty="0" err="1"/>
              <a:t>exchanged</a:t>
            </a:r>
            <a:r>
              <a:rPr lang="es-ES" dirty="0"/>
              <a:t> </a:t>
            </a:r>
            <a:r>
              <a:rPr lang="es-ES" dirty="0" err="1"/>
              <a:t>for</a:t>
            </a:r>
            <a:r>
              <a:rPr lang="es-ES" dirty="0"/>
              <a:t> a </a:t>
            </a:r>
            <a:r>
              <a:rPr lang="es-ES" dirty="0" err="1"/>
              <a:t>death</a:t>
            </a:r>
            <a:r>
              <a:rPr lang="es-ES" dirty="0"/>
              <a:t> </a:t>
            </a:r>
            <a:r>
              <a:rPr lang="es-ES" dirty="0" err="1"/>
              <a:t>benefit</a:t>
            </a:r>
            <a:r>
              <a:rPr lang="es-ES" dirty="0"/>
              <a:t>.</a:t>
            </a:r>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4</a:t>
            </a:fld>
            <a:endParaRPr lang="en-US"/>
          </a:p>
        </p:txBody>
      </p:sp>
      <p:pic>
        <p:nvPicPr>
          <p:cNvPr id="9" name="Picture 8" descr="life-insurance.jpg"/>
          <p:cNvPicPr>
            <a:picLocks noChangeAspect="1"/>
          </p:cNvPicPr>
          <p:nvPr/>
        </p:nvPicPr>
        <p:blipFill>
          <a:blip r:embed="rId2" cstate="print"/>
          <a:stretch>
            <a:fillRect/>
          </a:stretch>
        </p:blipFill>
        <p:spPr>
          <a:xfrm>
            <a:off x="5834559" y="1192248"/>
            <a:ext cx="2948832" cy="1956637"/>
          </a:xfrm>
          <a:prstGeom prst="rect">
            <a:avLst/>
          </a:prstGeom>
        </p:spPr>
      </p:pic>
      <p:sp>
        <p:nvSpPr>
          <p:cNvPr id="10" name="Content Placeholder 2"/>
          <p:cNvSpPr txBox="1">
            <a:spLocks/>
          </p:cNvSpPr>
          <p:nvPr/>
        </p:nvSpPr>
        <p:spPr>
          <a:xfrm>
            <a:off x="152400" y="3124200"/>
            <a:ext cx="8610599" cy="3581400"/>
          </a:xfrm>
          <a:prstGeom prst="rect">
            <a:avLst/>
          </a:prstGeom>
        </p:spPr>
        <p:txBody>
          <a:bodyPr vert="horz" lIns="91440" tIns="45720" rIns="91440" bIns="45720" rtlCol="0">
            <a:normAutofit fontScale="92500"/>
          </a:bodyPr>
          <a:lstStyle/>
          <a:p>
            <a:pPr marL="342900" lvl="0" indent="-342900">
              <a:spcBef>
                <a:spcPct val="20000"/>
              </a:spcBef>
              <a:defRPr/>
            </a:pPr>
            <a:r>
              <a:rPr lang="en-US" sz="3200" b="1" dirty="0"/>
              <a:t>3 Factors Affect the Cost of Life Insurance:</a:t>
            </a:r>
            <a:r>
              <a:rPr lang="en-US" sz="3200" dirty="0"/>
              <a:t> </a:t>
            </a:r>
          </a:p>
          <a:p>
            <a:pPr marL="514350" lvl="0" indent="-514350">
              <a:spcBef>
                <a:spcPct val="20000"/>
              </a:spcBef>
              <a:buFont typeface="+mj-lt"/>
              <a:buAutoNum type="arabicPeriod"/>
              <a:defRPr/>
            </a:pPr>
            <a:r>
              <a:rPr lang="en-US" sz="3200" b="1" dirty="0"/>
              <a:t>Age </a:t>
            </a:r>
            <a:r>
              <a:rPr lang="en-US" sz="3200" dirty="0"/>
              <a:t>- The younger a person is, the less the insurance costs. The insurance increases with age.</a:t>
            </a:r>
          </a:p>
          <a:p>
            <a:pPr marL="514350" lvl="0" indent="-514350">
              <a:spcBef>
                <a:spcPct val="20000"/>
              </a:spcBef>
              <a:buFont typeface="+mj-lt"/>
              <a:buAutoNum type="arabicPeriod"/>
              <a:defRPr/>
            </a:pPr>
            <a:r>
              <a:rPr lang="en-US" sz="3200" b="1" dirty="0"/>
              <a:t>Health</a:t>
            </a:r>
            <a:r>
              <a:rPr lang="en-US" sz="3200" dirty="0"/>
              <a:t> - The better health a person has, the less the insurance costs. A smoker pays more. </a:t>
            </a:r>
          </a:p>
          <a:p>
            <a:pPr marL="514350" lvl="0" indent="-514350">
              <a:spcBef>
                <a:spcPct val="20000"/>
              </a:spcBef>
              <a:buFont typeface="+mj-lt"/>
              <a:buAutoNum type="arabicPeriod"/>
              <a:defRPr/>
            </a:pPr>
            <a:r>
              <a:rPr lang="en-US" sz="3200" b="1" dirty="0"/>
              <a:t>Sex</a:t>
            </a:r>
            <a:r>
              <a:rPr lang="en-US" sz="3200" dirty="0"/>
              <a:t> - Women tend to have a longer life expectancy than men, so women pay less than men.</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11" descr="Financial Freedom Seminar logo.PNG"/>
          <p:cNvPicPr>
            <a:picLocks noChangeAspect="1"/>
          </p:cNvPicPr>
          <p:nvPr/>
        </p:nvPicPr>
        <p:blipFill>
          <a:blip r:embed="rId3" cstate="print"/>
          <a:stretch>
            <a:fillRect/>
          </a:stretch>
        </p:blipFill>
        <p:spPr>
          <a:xfrm>
            <a:off x="0" y="1"/>
            <a:ext cx="1219200" cy="634202"/>
          </a:xfrm>
          <a:prstGeom prst="rect">
            <a:avLst/>
          </a:prstGeom>
        </p:spPr>
      </p:pic>
    </p:spTree>
    <p:extLst>
      <p:ext uri="{BB962C8B-B14F-4D97-AF65-F5344CB8AC3E}">
        <p14:creationId xmlns:p14="http://schemas.microsoft.com/office/powerpoint/2010/main" val="295542126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420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a:t>What is Life Insurance?</a:t>
            </a:r>
          </a:p>
        </p:txBody>
      </p:sp>
      <p:sp>
        <p:nvSpPr>
          <p:cNvPr id="3" name="Content Placeholder 2"/>
          <p:cNvSpPr>
            <a:spLocks noGrp="1"/>
          </p:cNvSpPr>
          <p:nvPr>
            <p:ph idx="1"/>
          </p:nvPr>
        </p:nvSpPr>
        <p:spPr>
          <a:xfrm>
            <a:off x="228600" y="1524000"/>
            <a:ext cx="8648700" cy="4876799"/>
          </a:xfrm>
        </p:spPr>
        <p:txBody>
          <a:bodyPr>
            <a:normAutofit fontScale="92500"/>
          </a:bodyPr>
          <a:lstStyle/>
          <a:p>
            <a:pPr marL="0" indent="0">
              <a:buNone/>
            </a:pPr>
            <a:r>
              <a:rPr lang="en-US" sz="2400" i="1" dirty="0">
                <a:solidFill>
                  <a:srgbClr val="00B050"/>
                </a:solidFill>
              </a:rPr>
              <a:t>“Life insurance is a legal agreement between the policy owner and the life insurance company. The policy owner agrees to make periodic payments to the insurance company. In turn, they agree to pay a sum of money, a ‘death benefit’, to a beneficiary of your choosing if the person who is insured dies.” – Dwayne </a:t>
            </a:r>
            <a:r>
              <a:rPr lang="en-US" sz="2400" i="1" dirty="0" err="1">
                <a:solidFill>
                  <a:srgbClr val="00B050"/>
                </a:solidFill>
              </a:rPr>
              <a:t>Burnell</a:t>
            </a:r>
            <a:r>
              <a:rPr lang="en-US" sz="2400" i="1" dirty="0">
                <a:solidFill>
                  <a:srgbClr val="00B050"/>
                </a:solidFill>
              </a:rPr>
              <a:t> </a:t>
            </a:r>
          </a:p>
          <a:p>
            <a:pPr marL="0" indent="0">
              <a:buNone/>
            </a:pPr>
            <a:endParaRPr lang="en-US" sz="2400" dirty="0">
              <a:solidFill>
                <a:srgbClr val="00B050"/>
              </a:solidFill>
            </a:endParaRPr>
          </a:p>
          <a:p>
            <a:pPr marL="0" indent="0">
              <a:buNone/>
            </a:pPr>
            <a:r>
              <a:rPr lang="en-US" sz="2400" i="1" dirty="0">
                <a:solidFill>
                  <a:srgbClr val="00B050"/>
                </a:solidFill>
              </a:rPr>
              <a:t>“Life insurance is a “love” not a “need” product because it fulfills, with love, the financial responsibility of the person who passed toward his or her loved ones who remain.” – Dwayne </a:t>
            </a:r>
            <a:r>
              <a:rPr lang="en-US" sz="2400" i="1" dirty="0" err="1">
                <a:solidFill>
                  <a:srgbClr val="00B050"/>
                </a:solidFill>
              </a:rPr>
              <a:t>Burnell</a:t>
            </a:r>
            <a:r>
              <a:rPr lang="en-US" sz="2400" i="1" dirty="0">
                <a:solidFill>
                  <a:srgbClr val="00B050"/>
                </a:solidFill>
              </a:rPr>
              <a:t> </a:t>
            </a:r>
          </a:p>
          <a:p>
            <a:pPr marL="0" indent="0">
              <a:buNone/>
            </a:pPr>
            <a:endParaRPr lang="en-US" sz="2400" i="1" dirty="0">
              <a:solidFill>
                <a:srgbClr val="00B050"/>
              </a:solidFill>
            </a:endParaRPr>
          </a:p>
          <a:p>
            <a:pPr marL="0" indent="0">
              <a:buNone/>
            </a:pPr>
            <a:r>
              <a:rPr lang="en-US" sz="2400" i="1" dirty="0">
                <a:solidFill>
                  <a:srgbClr val="00B050"/>
                </a:solidFill>
              </a:rPr>
              <a:t>“Life insurance is more than just the protection of economic responsibilities to family, business, some person, or entity.  Life insurance should be the foundation to a financial plan.”</a:t>
            </a:r>
            <a:r>
              <a:rPr lang="en-US" sz="2400" dirty="0">
                <a:solidFill>
                  <a:srgbClr val="00B050"/>
                </a:solidFill>
              </a:rPr>
              <a:t> </a:t>
            </a:r>
            <a:r>
              <a:rPr lang="en-US" sz="2400" i="1" dirty="0">
                <a:solidFill>
                  <a:srgbClr val="00B050"/>
                </a:solidFill>
              </a:rPr>
              <a:t>- Thomas W. Young</a:t>
            </a:r>
          </a:p>
          <a:p>
            <a:pPr marL="0" indent="0">
              <a:buNone/>
            </a:pPr>
            <a:endParaRPr lang="en-US" sz="2400" i="1" dirty="0">
              <a:solidFill>
                <a:srgbClr val="00B050"/>
              </a:solidFill>
            </a:endParaRPr>
          </a:p>
          <a:p>
            <a:pPr marL="0" indent="0">
              <a:buNone/>
            </a:pPr>
            <a:endParaRPr lang="en-US" sz="2400" i="1" dirty="0">
              <a:solidFill>
                <a:srgbClr val="00B050"/>
              </a:solidFill>
            </a:endParaRPr>
          </a:p>
        </p:txBody>
      </p:sp>
    </p:spTree>
    <p:extLst>
      <p:ext uri="{BB962C8B-B14F-4D97-AF65-F5344CB8AC3E}">
        <p14:creationId xmlns:p14="http://schemas.microsoft.com/office/powerpoint/2010/main" val="623838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a:t>Why Some Don’t Like Life Insurance?</a:t>
            </a:r>
          </a:p>
        </p:txBody>
      </p:sp>
      <p:sp>
        <p:nvSpPr>
          <p:cNvPr id="3" name="Content Placeholder 2"/>
          <p:cNvSpPr>
            <a:spLocks noGrp="1"/>
          </p:cNvSpPr>
          <p:nvPr>
            <p:ph idx="1"/>
          </p:nvPr>
        </p:nvSpPr>
        <p:spPr>
          <a:xfrm>
            <a:off x="228600" y="1524000"/>
            <a:ext cx="8648700" cy="5333999"/>
          </a:xfrm>
        </p:spPr>
        <p:txBody>
          <a:bodyPr>
            <a:normAutofit lnSpcReduction="10000"/>
          </a:bodyPr>
          <a:lstStyle/>
          <a:p>
            <a:pPr marL="0" indent="0">
              <a:buNone/>
            </a:pPr>
            <a:r>
              <a:rPr lang="en-US" sz="2800" b="1" u="sng" dirty="0"/>
              <a:t>Why Some People Have Negative Associations</a:t>
            </a:r>
          </a:p>
          <a:p>
            <a:r>
              <a:rPr lang="en-US" sz="2400" dirty="0"/>
              <a:t>Negative association – desperate sales person trying to “sell” an insurance policy.</a:t>
            </a:r>
          </a:p>
          <a:p>
            <a:r>
              <a:rPr lang="en-US" sz="2400" dirty="0"/>
              <a:t>Misinformation handed out by TV financial “gurus” who give wrong advice – i.e. only buy term and avoid whole life.</a:t>
            </a:r>
          </a:p>
          <a:p>
            <a:r>
              <a:rPr lang="en-US" sz="2400" dirty="0"/>
              <a:t>Abuses from unscrupulous people in the industry.</a:t>
            </a:r>
          </a:p>
          <a:p>
            <a:r>
              <a:rPr lang="en-US" sz="2400" dirty="0"/>
              <a:t>People have lost money from buying the wrong type of policy.</a:t>
            </a:r>
          </a:p>
          <a:p>
            <a:pPr marL="0" indent="0">
              <a:buNone/>
            </a:pPr>
            <a:r>
              <a:rPr lang="en-US" sz="2800" b="1" u="sng" dirty="0"/>
              <a:t>Why Some People Don’t Want to Talk About It</a:t>
            </a:r>
          </a:p>
          <a:p>
            <a:r>
              <a:rPr lang="en-US" sz="2400" dirty="0"/>
              <a:t>Most people do not want to be reminded of their eventual death.</a:t>
            </a:r>
          </a:p>
          <a:p>
            <a:r>
              <a:rPr lang="en-US" sz="2400" dirty="0"/>
              <a:t>People think of life insurance as a benefit for someone else that is a cost to them with no benefit to them while they are alive. </a:t>
            </a:r>
          </a:p>
          <a:p>
            <a:r>
              <a:rPr lang="en-US" sz="2400" dirty="0"/>
              <a:t>Life insurance sales people do a poor job of explaining the pros and cons of various types of life insurance.</a:t>
            </a:r>
          </a:p>
          <a:p>
            <a:endParaRPr lang="en-US" sz="2400" dirty="0"/>
          </a:p>
          <a:p>
            <a:pPr marL="0" indent="0">
              <a:buNone/>
            </a:pPr>
            <a:endParaRPr lang="en-US" sz="2800" b="1" u="sng" dirty="0"/>
          </a:p>
          <a:p>
            <a:endParaRPr 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a:t>What is Human Life Value?</a:t>
            </a:r>
          </a:p>
        </p:txBody>
      </p:sp>
      <p:sp>
        <p:nvSpPr>
          <p:cNvPr id="3" name="Content Placeholder 2"/>
          <p:cNvSpPr>
            <a:spLocks noGrp="1"/>
          </p:cNvSpPr>
          <p:nvPr>
            <p:ph idx="1"/>
          </p:nvPr>
        </p:nvSpPr>
        <p:spPr>
          <a:xfrm>
            <a:off x="228600" y="1524000"/>
            <a:ext cx="8648700" cy="4876799"/>
          </a:xfrm>
        </p:spPr>
        <p:txBody>
          <a:bodyPr>
            <a:normAutofit lnSpcReduction="10000"/>
          </a:bodyPr>
          <a:lstStyle/>
          <a:p>
            <a:pPr marL="0" indent="0">
              <a:buNone/>
            </a:pPr>
            <a:r>
              <a:rPr lang="en-US" sz="2400" dirty="0"/>
              <a:t>To know how much life insurance a person should buy, it is necessary to understand a concept known as “Human Life Value”.</a:t>
            </a:r>
          </a:p>
          <a:p>
            <a:r>
              <a:rPr lang="en-US" sz="2400" i="1" dirty="0">
                <a:solidFill>
                  <a:srgbClr val="7030A0"/>
                </a:solidFill>
              </a:rPr>
              <a:t>Calculate a </a:t>
            </a:r>
            <a:r>
              <a:rPr lang="en-US" sz="2400" b="1" i="1" dirty="0">
                <a:solidFill>
                  <a:srgbClr val="7030A0"/>
                </a:solidFill>
              </a:rPr>
              <a:t>human’s life value</a:t>
            </a:r>
            <a:r>
              <a:rPr lang="en-US" sz="2400" i="1" dirty="0">
                <a:solidFill>
                  <a:srgbClr val="7030A0"/>
                </a:solidFill>
              </a:rPr>
              <a:t> by asking how much he expects to earn per year as an average and multiply that by the number of years he expects to work. – R. Nelson Nash</a:t>
            </a:r>
            <a:endParaRPr lang="en-US" sz="2400" dirty="0">
              <a:solidFill>
                <a:srgbClr val="7030A0"/>
              </a:solidFill>
            </a:endParaRPr>
          </a:p>
          <a:p>
            <a:r>
              <a:rPr lang="en-US" sz="2400" i="1" dirty="0">
                <a:solidFill>
                  <a:srgbClr val="00B050"/>
                </a:solidFill>
              </a:rPr>
              <a:t>The </a:t>
            </a:r>
            <a:r>
              <a:rPr lang="en-US" sz="2400" b="1" i="1" dirty="0">
                <a:solidFill>
                  <a:srgbClr val="00B050"/>
                </a:solidFill>
              </a:rPr>
              <a:t>human life value </a:t>
            </a:r>
            <a:r>
              <a:rPr lang="en-US" sz="2400" i="1" dirty="0">
                <a:solidFill>
                  <a:srgbClr val="00B050"/>
                </a:solidFill>
              </a:rPr>
              <a:t>concept is used to create a basic estimate of how much insurance will be needed to cover the economic loss of the insured person.  – Dwayne </a:t>
            </a:r>
            <a:r>
              <a:rPr lang="en-US" sz="2400" i="1" dirty="0" err="1">
                <a:solidFill>
                  <a:srgbClr val="00B050"/>
                </a:solidFill>
              </a:rPr>
              <a:t>Burnell</a:t>
            </a:r>
            <a:r>
              <a:rPr lang="en-US" sz="2400" i="1" dirty="0">
                <a:solidFill>
                  <a:srgbClr val="00B050"/>
                </a:solidFill>
              </a:rPr>
              <a:t> </a:t>
            </a:r>
          </a:p>
          <a:p>
            <a:r>
              <a:rPr lang="en-US" sz="2400" i="1" dirty="0">
                <a:solidFill>
                  <a:srgbClr val="7030A0"/>
                </a:solidFill>
              </a:rPr>
              <a:t>A person’s </a:t>
            </a:r>
            <a:r>
              <a:rPr lang="en-US" sz="2400" b="1" i="1" dirty="0">
                <a:solidFill>
                  <a:srgbClr val="7030A0"/>
                </a:solidFill>
              </a:rPr>
              <a:t>need for finance is much greater than his need for life insurance protection</a:t>
            </a:r>
            <a:r>
              <a:rPr lang="en-US" sz="2400" i="1" dirty="0">
                <a:solidFill>
                  <a:srgbClr val="7030A0"/>
                </a:solidFill>
              </a:rPr>
              <a:t>.  If he would solve for the need for finance through dividend-paying life insurance, he would </a:t>
            </a:r>
            <a:r>
              <a:rPr lang="en-US" sz="2400" b="1" i="1" dirty="0">
                <a:solidFill>
                  <a:srgbClr val="7030A0"/>
                </a:solidFill>
              </a:rPr>
              <a:t>automatically</a:t>
            </a:r>
            <a:r>
              <a:rPr lang="en-US" sz="2400" i="1" dirty="0">
                <a:solidFill>
                  <a:srgbClr val="7030A0"/>
                </a:solidFill>
              </a:rPr>
              <a:t> have much more life insurance and </a:t>
            </a:r>
            <a:r>
              <a:rPr lang="en-US" sz="2400" b="1" i="1" dirty="0">
                <a:solidFill>
                  <a:srgbClr val="7030A0"/>
                </a:solidFill>
              </a:rPr>
              <a:t>recover all the interest he is now paying to someone else</a:t>
            </a:r>
            <a:r>
              <a:rPr lang="en-US" sz="2400" i="1" dirty="0">
                <a:solidFill>
                  <a:srgbClr val="7030A0"/>
                </a:solidFill>
              </a:rPr>
              <a:t>.</a:t>
            </a:r>
            <a:r>
              <a:rPr lang="en-US" sz="2400" dirty="0">
                <a:solidFill>
                  <a:srgbClr val="7030A0"/>
                </a:solidFill>
              </a:rPr>
              <a:t> </a:t>
            </a:r>
            <a:r>
              <a:rPr lang="en-US" sz="2400" i="1" dirty="0">
                <a:solidFill>
                  <a:srgbClr val="7030A0"/>
                </a:solidFill>
              </a:rPr>
              <a:t>– R. Nelson Nash</a:t>
            </a:r>
            <a:endParaRPr lang="en-US" sz="2400" dirty="0">
              <a:solidFill>
                <a:srgbClr val="7030A0"/>
              </a:solidFill>
            </a:endParaRPr>
          </a:p>
          <a:p>
            <a:endParaRPr lang="en-US" sz="2400" i="1" dirty="0">
              <a:solidFill>
                <a:srgbClr val="00B050"/>
              </a:solidFill>
            </a:endParaRPr>
          </a:p>
          <a:p>
            <a:pPr marL="0" indent="0">
              <a:buNone/>
            </a:pPr>
            <a:endParaRPr lang="en-US" sz="2400" i="1" dirty="0">
              <a:solidFill>
                <a:srgbClr val="00B050"/>
              </a:solidFill>
            </a:endParaRPr>
          </a:p>
        </p:txBody>
      </p:sp>
    </p:spTree>
    <p:extLst>
      <p:ext uri="{BB962C8B-B14F-4D97-AF65-F5344CB8AC3E}">
        <p14:creationId xmlns:p14="http://schemas.microsoft.com/office/powerpoint/2010/main" val="3846752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27709"/>
            <a:ext cx="9144000" cy="1143000"/>
          </a:xfrm>
        </p:spPr>
        <p:txBody>
          <a:bodyPr>
            <a:normAutofit/>
          </a:bodyPr>
          <a:lstStyle/>
          <a:p>
            <a:r>
              <a:rPr lang="en-US" b="1" dirty="0"/>
              <a:t>What are Insurance Policy Riders?</a:t>
            </a:r>
          </a:p>
        </p:txBody>
      </p:sp>
      <p:sp>
        <p:nvSpPr>
          <p:cNvPr id="3" name="Content Placeholder 2"/>
          <p:cNvSpPr>
            <a:spLocks noGrp="1"/>
          </p:cNvSpPr>
          <p:nvPr>
            <p:ph idx="1"/>
          </p:nvPr>
        </p:nvSpPr>
        <p:spPr>
          <a:xfrm>
            <a:off x="263237" y="1198418"/>
            <a:ext cx="8652163" cy="5507182"/>
          </a:xfrm>
        </p:spPr>
        <p:txBody>
          <a:bodyPr>
            <a:noAutofit/>
          </a:bodyPr>
          <a:lstStyle/>
          <a:p>
            <a:pPr marL="0" indent="0">
              <a:buNone/>
            </a:pPr>
            <a:r>
              <a:rPr lang="en-US" sz="2400" i="1" dirty="0">
                <a:solidFill>
                  <a:srgbClr val="00B050"/>
                </a:solidFill>
              </a:rPr>
              <a:t>“Riders and policy ownership- riders are additional contractual options that you can have added to your life insurance policy. There is an additional cost to add a rider to your policy.”</a:t>
            </a:r>
            <a:endParaRPr lang="en-US" sz="2400" dirty="0">
              <a:solidFill>
                <a:srgbClr val="00B050"/>
              </a:solidFill>
            </a:endParaRPr>
          </a:p>
          <a:p>
            <a:pPr marL="0" indent="0" algn="r">
              <a:buNone/>
            </a:pPr>
            <a:r>
              <a:rPr lang="en-US" sz="2400" i="1" dirty="0">
                <a:solidFill>
                  <a:srgbClr val="00B050"/>
                </a:solidFill>
              </a:rPr>
              <a:t>– Dwayne </a:t>
            </a:r>
            <a:r>
              <a:rPr lang="en-US" sz="2400" i="1" dirty="0" err="1">
                <a:solidFill>
                  <a:srgbClr val="00B050"/>
                </a:solidFill>
              </a:rPr>
              <a:t>Burnell</a:t>
            </a:r>
            <a:endParaRPr lang="en-US" sz="2400" dirty="0">
              <a:solidFill>
                <a:srgbClr val="00B050"/>
              </a:solidFill>
            </a:endParaRPr>
          </a:p>
          <a:p>
            <a:r>
              <a:rPr lang="en-US" sz="2000" b="1" dirty="0"/>
              <a:t>Guaranteed Insurability Rider</a:t>
            </a:r>
            <a:r>
              <a:rPr lang="en-US" sz="2000" dirty="0"/>
              <a:t> </a:t>
            </a:r>
            <a:r>
              <a:rPr lang="en-US" sz="2000" i="1" dirty="0"/>
              <a:t>–</a:t>
            </a:r>
            <a:r>
              <a:rPr lang="en-US" sz="2000" dirty="0"/>
              <a:t> </a:t>
            </a:r>
            <a:r>
              <a:rPr lang="en-US" sz="2000" i="1" dirty="0">
                <a:solidFill>
                  <a:srgbClr val="00B050"/>
                </a:solidFill>
              </a:rPr>
              <a:t>Allows you to purchase additional separate whole life insurance policies at specified ages of the insured’s life without proof of medical insurability</a:t>
            </a:r>
            <a:r>
              <a:rPr lang="en-US" sz="2000" dirty="0">
                <a:solidFill>
                  <a:srgbClr val="00B050"/>
                </a:solidFill>
              </a:rPr>
              <a:t>.</a:t>
            </a:r>
          </a:p>
          <a:p>
            <a:r>
              <a:rPr lang="en-US" sz="2000" b="1" dirty="0"/>
              <a:t>Waiver of Premium Rider </a:t>
            </a:r>
            <a:r>
              <a:rPr lang="en-US" sz="2000" i="1" dirty="0"/>
              <a:t>–</a:t>
            </a:r>
            <a:r>
              <a:rPr lang="en-US" sz="2000" b="1" dirty="0"/>
              <a:t> </a:t>
            </a:r>
            <a:r>
              <a:rPr lang="en-US" sz="2000" i="1" dirty="0">
                <a:solidFill>
                  <a:srgbClr val="00B050"/>
                </a:solidFill>
              </a:rPr>
              <a:t>Guarantees that if the policy owner becomes permanently disabled and is unable to pay the premiums for the policy they will continue to be paid by the insurance company.</a:t>
            </a:r>
          </a:p>
          <a:p>
            <a:r>
              <a:rPr lang="en-US" sz="2000" b="1" dirty="0"/>
              <a:t>Accelerated Death Benefit Rider </a:t>
            </a:r>
            <a:r>
              <a:rPr lang="en-US" sz="2000" i="1" dirty="0"/>
              <a:t>–</a:t>
            </a:r>
            <a:r>
              <a:rPr lang="en-US" sz="2000" b="1" dirty="0"/>
              <a:t> </a:t>
            </a:r>
            <a:r>
              <a:rPr lang="en-US" sz="2000" i="1" dirty="0">
                <a:solidFill>
                  <a:srgbClr val="00B050"/>
                </a:solidFill>
              </a:rPr>
              <a:t>Allows for the pre-payment of a portion of the policy’s death benefit when the insured is terminally ill or has an injury that will result in death within 12 months. </a:t>
            </a:r>
            <a:r>
              <a:rPr lang="en-US" sz="2000" dirty="0">
                <a:solidFill>
                  <a:srgbClr val="00B050"/>
                </a:solidFill>
              </a:rPr>
              <a:t> </a:t>
            </a:r>
          </a:p>
          <a:p>
            <a:r>
              <a:rPr lang="en-US" sz="2000" b="1" dirty="0"/>
              <a:t>Long Term Care Rider </a:t>
            </a:r>
            <a:r>
              <a:rPr lang="en-US" sz="2000" i="1" dirty="0"/>
              <a:t>– </a:t>
            </a:r>
            <a:r>
              <a:rPr lang="en-US" sz="2000" dirty="0"/>
              <a:t>Benefits derived from monthly payments taken from the death benefit. </a:t>
            </a:r>
          </a:p>
          <a:p>
            <a:endParaRPr lang="en-US" sz="2000" dirty="0"/>
          </a:p>
        </p:txBody>
      </p:sp>
    </p:spTree>
    <p:extLst>
      <p:ext uri="{BB962C8B-B14F-4D97-AF65-F5344CB8AC3E}">
        <p14:creationId xmlns:p14="http://schemas.microsoft.com/office/powerpoint/2010/main" val="277059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Why Not Universal or Variable </a:t>
            </a:r>
            <a:br>
              <a:rPr lang="en-US" b="1" dirty="0"/>
            </a:br>
            <a:r>
              <a:rPr lang="en-US" b="1" dirty="0"/>
              <a:t>Life Insurance?</a:t>
            </a:r>
          </a:p>
        </p:txBody>
      </p:sp>
      <p:sp>
        <p:nvSpPr>
          <p:cNvPr id="3" name="Content Placeholder 2"/>
          <p:cNvSpPr>
            <a:spLocks noGrp="1"/>
          </p:cNvSpPr>
          <p:nvPr>
            <p:ph idx="1"/>
          </p:nvPr>
        </p:nvSpPr>
        <p:spPr>
          <a:xfrm>
            <a:off x="152400" y="1600200"/>
            <a:ext cx="8839200" cy="5257800"/>
          </a:xfrm>
        </p:spPr>
        <p:txBody>
          <a:bodyPr>
            <a:noAutofit/>
          </a:bodyPr>
          <a:lstStyle/>
          <a:p>
            <a:pPr algn="just">
              <a:buNone/>
            </a:pPr>
            <a:r>
              <a:rPr lang="en-US" sz="1800" dirty="0"/>
              <a:t>The primary reason why you should avoid universal and variable life insurance is that the cash value of the policy will eventually be consumed by the cost of the premium in order to keep the policy alive. </a:t>
            </a:r>
          </a:p>
          <a:p>
            <a:pPr algn="just">
              <a:buNone/>
            </a:pPr>
            <a:r>
              <a:rPr lang="en-US" sz="1800" dirty="0"/>
              <a:t>Also, we find that the promises of a “higher return” that these products pay by participating in some type of stock market index are generally overstated and definitely not worth the risk involved in losing everything you will put into these policies. </a:t>
            </a:r>
          </a:p>
          <a:p>
            <a:r>
              <a:rPr lang="en-US" sz="1800" i="1" dirty="0">
                <a:solidFill>
                  <a:srgbClr val="0000FF"/>
                </a:solidFill>
              </a:rPr>
              <a:t>“Most products today are not in your best interest, but are designed to be in the best interest of the insurance companies.”</a:t>
            </a:r>
          </a:p>
          <a:p>
            <a:r>
              <a:rPr lang="en-US" sz="1800" i="1" dirty="0">
                <a:solidFill>
                  <a:srgbClr val="0000FF"/>
                </a:solidFill>
              </a:rPr>
              <a:t>Universal Life is a combination of annual term insurance and a savings element. The amount of cash value will determine usually for how long the policy will last or stay in force. As you get older the term insurance cost goes up, the premium is withdrawn from the cash value. If the cash value is not sufficient to pay the term cost your policy may terminate unless you pay in additional premiums. </a:t>
            </a:r>
            <a:endParaRPr lang="en-US" sz="1800" dirty="0">
              <a:solidFill>
                <a:srgbClr val="0000FF"/>
              </a:solidFill>
            </a:endParaRPr>
          </a:p>
          <a:p>
            <a:r>
              <a:rPr lang="en-US" sz="1800" i="1" dirty="0">
                <a:solidFill>
                  <a:srgbClr val="0000FF"/>
                </a:solidFill>
              </a:rPr>
              <a:t>As long as you have money in the bucket, you have no problem with the policy. However, if the money runs out, as it will in many of the policies, you lose your money and the insurance. </a:t>
            </a:r>
            <a:endParaRPr lang="en-US" sz="1800" dirty="0">
              <a:solidFill>
                <a:srgbClr val="0000FF"/>
              </a:solidFill>
            </a:endParaRPr>
          </a:p>
          <a:p>
            <a:r>
              <a:rPr lang="en-US" sz="1800" i="1" dirty="0">
                <a:solidFill>
                  <a:srgbClr val="0000FF"/>
                </a:solidFill>
              </a:rPr>
              <a:t> Many people have not only lost their money but many have also lost or will lose their insurance.”  -  Thomas W. Young</a:t>
            </a:r>
            <a:endParaRPr lang="en-US" sz="1800" dirty="0">
              <a:solidFill>
                <a:srgbClr val="0000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Whole Life Insurance?</a:t>
            </a:r>
          </a:p>
        </p:txBody>
      </p:sp>
      <p:sp>
        <p:nvSpPr>
          <p:cNvPr id="3" name="Content Placeholder 2"/>
          <p:cNvSpPr>
            <a:spLocks noGrp="1"/>
          </p:cNvSpPr>
          <p:nvPr>
            <p:ph idx="1"/>
          </p:nvPr>
        </p:nvSpPr>
        <p:spPr>
          <a:xfrm>
            <a:off x="457200" y="1600200"/>
            <a:ext cx="8534400" cy="4525963"/>
          </a:xfrm>
        </p:spPr>
        <p:txBody>
          <a:bodyPr>
            <a:normAutofit fontScale="85000" lnSpcReduction="10000"/>
          </a:bodyPr>
          <a:lstStyle/>
          <a:p>
            <a:r>
              <a:rPr lang="en-US" sz="2400" i="1" dirty="0">
                <a:solidFill>
                  <a:srgbClr val="0000FF"/>
                </a:solidFill>
              </a:rPr>
              <a:t>“Life insurance for long term should always be permanent guaranteed participation whole life insurance. This type of insurance would have non-forfeiture values and would permit the contract to be paid up.” – Thomas W. Young</a:t>
            </a:r>
            <a:endParaRPr lang="en-US" sz="2400" dirty="0">
              <a:solidFill>
                <a:srgbClr val="0000FF"/>
              </a:solidFill>
            </a:endParaRPr>
          </a:p>
          <a:p>
            <a:pPr marL="514350" indent="-514350">
              <a:buAutoNum type="arabicPeriod"/>
            </a:pPr>
            <a:r>
              <a:rPr lang="en-US" b="1" dirty="0"/>
              <a:t>The Policy is a Legal Contract</a:t>
            </a:r>
            <a:r>
              <a:rPr lang="en-US" dirty="0"/>
              <a:t>. </a:t>
            </a:r>
          </a:p>
          <a:p>
            <a:pPr marL="514350" indent="-514350">
              <a:buAutoNum type="arabicPeriod"/>
            </a:pPr>
            <a:r>
              <a:rPr lang="en-US" b="1" dirty="0"/>
              <a:t>The Policy is Permanent</a:t>
            </a:r>
            <a:r>
              <a:rPr lang="en-US" dirty="0"/>
              <a:t>. </a:t>
            </a:r>
          </a:p>
          <a:p>
            <a:pPr marL="514350" indent="-514350">
              <a:buAutoNum type="arabicPeriod"/>
            </a:pPr>
            <a:r>
              <a:rPr lang="en-US" b="1" dirty="0"/>
              <a:t>The Policy has 3 Key Guarantees</a:t>
            </a:r>
            <a:r>
              <a:rPr lang="en-US" dirty="0"/>
              <a:t>. </a:t>
            </a:r>
          </a:p>
          <a:p>
            <a:pPr>
              <a:buNone/>
            </a:pPr>
            <a:r>
              <a:rPr lang="en-US" i="1" dirty="0"/>
              <a:t>Three guarantees form the foundation of a whole life policy: </a:t>
            </a:r>
            <a:endParaRPr lang="en-US" dirty="0"/>
          </a:p>
          <a:p>
            <a:pPr>
              <a:buNone/>
            </a:pPr>
            <a:r>
              <a:rPr lang="en-US" i="1" dirty="0"/>
              <a:t>  (a.) level premiums, </a:t>
            </a:r>
            <a:endParaRPr lang="en-US" dirty="0"/>
          </a:p>
          <a:p>
            <a:pPr>
              <a:buNone/>
            </a:pPr>
            <a:r>
              <a:rPr lang="en-US" i="1" dirty="0"/>
              <a:t>  (b.) cash value, </a:t>
            </a:r>
            <a:endParaRPr lang="en-US" dirty="0"/>
          </a:p>
          <a:p>
            <a:pPr>
              <a:buNone/>
            </a:pPr>
            <a:r>
              <a:rPr lang="en-US" i="1" dirty="0"/>
              <a:t>  (c.) death benefit. </a:t>
            </a:r>
            <a:endParaRPr lang="en-US" dirty="0"/>
          </a:p>
          <a:p>
            <a:pPr marL="514350" indent="-514350">
              <a:buAutoNum type="arabicPeriod"/>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600" b="1" dirty="0"/>
              <a:t>What Kind of Whole Life Insurance To Get?</a:t>
            </a:r>
          </a:p>
        </p:txBody>
      </p:sp>
      <p:sp>
        <p:nvSpPr>
          <p:cNvPr id="3" name="Content Placeholder 2"/>
          <p:cNvSpPr>
            <a:spLocks noGrp="1"/>
          </p:cNvSpPr>
          <p:nvPr>
            <p:ph idx="1"/>
          </p:nvPr>
        </p:nvSpPr>
        <p:spPr/>
        <p:txBody>
          <a:bodyPr>
            <a:normAutofit fontScale="92500" lnSpcReduction="20000"/>
          </a:bodyPr>
          <a:lstStyle/>
          <a:p>
            <a:r>
              <a:rPr lang="en-US" b="1" dirty="0"/>
              <a:t>Participating Whole Life.  </a:t>
            </a:r>
            <a:r>
              <a:rPr lang="en-US" dirty="0"/>
              <a:t>Participating means that the policy pays dividends on a regular basis. </a:t>
            </a:r>
          </a:p>
          <a:p>
            <a:r>
              <a:rPr lang="en-US" b="1" dirty="0"/>
              <a:t>Mutual Life Insurance Companies</a:t>
            </a:r>
            <a:r>
              <a:rPr lang="en-US" dirty="0"/>
              <a:t>. It is recommended that you only get a policy from a Mutual life company because you own a part of the company by </a:t>
            </a:r>
          </a:p>
          <a:p>
            <a:r>
              <a:rPr lang="en-US" dirty="0"/>
              <a:t>This means they will have your best interests in mind and you will benefit not just as a policyholder, but also as an owner. You will participate in the profits of the company. being a policy owner.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Benefits of Participating Whole Life?</a:t>
            </a:r>
          </a:p>
        </p:txBody>
      </p:sp>
      <p:sp>
        <p:nvSpPr>
          <p:cNvPr id="3" name="Content Placeholder 2"/>
          <p:cNvSpPr>
            <a:spLocks noGrp="1"/>
          </p:cNvSpPr>
          <p:nvPr>
            <p:ph idx="1"/>
          </p:nvPr>
        </p:nvSpPr>
        <p:spPr>
          <a:xfrm>
            <a:off x="457200" y="1600200"/>
            <a:ext cx="8305800" cy="5257800"/>
          </a:xfrm>
        </p:spPr>
        <p:txBody>
          <a:bodyPr>
            <a:normAutofit fontScale="62500" lnSpcReduction="20000"/>
          </a:bodyPr>
          <a:lstStyle/>
          <a:p>
            <a:r>
              <a:rPr lang="en-US" b="1" dirty="0"/>
              <a:t>Results are fairly predictable</a:t>
            </a:r>
            <a:r>
              <a:rPr lang="en-US" dirty="0"/>
              <a:t>. They are </a:t>
            </a:r>
            <a:r>
              <a:rPr lang="en-US" b="1" u="sng" dirty="0"/>
              <a:t>not</a:t>
            </a:r>
            <a:r>
              <a:rPr lang="en-US" dirty="0"/>
              <a:t> correlated to the stock market and thus are not susceptible to the volatility and risks that go with being in the market – having the value of your account go up and down all the time.</a:t>
            </a:r>
          </a:p>
          <a:p>
            <a:pPr>
              <a:buNone/>
            </a:pPr>
            <a:endParaRPr lang="en-US" dirty="0"/>
          </a:p>
          <a:p>
            <a:pPr>
              <a:buNone/>
            </a:pPr>
            <a:r>
              <a:rPr lang="en-US" i="1" dirty="0">
                <a:solidFill>
                  <a:srgbClr val="00B050"/>
                </a:solidFill>
              </a:rPr>
              <a:t>“The performance and value of a whole life insurance policy are not correlated to the stock market. And it is guaranteed by the insurer. This means that the cash value and death benefit are not affected by declining markets. Think of a permanent life insurance contract as a thirty year, fixed mortgage that pays you. It’s a lifelong financial instrument with guaranteed predictable results. The predictability is guaranteed for life. The whole life contract is built so the cash value never decreases over the life of the contract. </a:t>
            </a:r>
          </a:p>
          <a:p>
            <a:pPr>
              <a:buNone/>
            </a:pPr>
            <a:r>
              <a:rPr lang="en-US" i="1" dirty="0">
                <a:solidFill>
                  <a:srgbClr val="00B050"/>
                </a:solidFill>
              </a:rPr>
              <a:t>The cash value is guaranteed not to decrease as long as premium payments are made, no withdrawals are made, and any loans are repaid to the policy with interest. </a:t>
            </a:r>
          </a:p>
          <a:p>
            <a:pPr>
              <a:buNone/>
            </a:pPr>
            <a:r>
              <a:rPr lang="en-US" i="1" dirty="0">
                <a:solidFill>
                  <a:srgbClr val="00B050"/>
                </a:solidFill>
              </a:rPr>
              <a:t>The living benefits of whole life insurance make it one of the most valuable and flexible financial planning tools available. Permanent participating whole life insurance works as a financial tool and as the cornerstone of a lifetime strategy. </a:t>
            </a:r>
            <a:endParaRPr lang="en-US" dirty="0">
              <a:solidFill>
                <a:srgbClr val="00B050"/>
              </a:solidFill>
            </a:endParaRPr>
          </a:p>
          <a:p>
            <a:pPr algn="r">
              <a:buNone/>
            </a:pPr>
            <a:r>
              <a:rPr lang="en-US" i="1" dirty="0">
                <a:solidFill>
                  <a:srgbClr val="00B050"/>
                </a:solidFill>
              </a:rPr>
              <a:t>– Dwayne </a:t>
            </a:r>
            <a:r>
              <a:rPr lang="en-US" i="1" dirty="0" err="1">
                <a:solidFill>
                  <a:srgbClr val="00B050"/>
                </a:solidFill>
              </a:rPr>
              <a:t>Burnell</a:t>
            </a:r>
            <a:r>
              <a:rPr lang="en-US" i="1" dirty="0">
                <a:solidFill>
                  <a:srgbClr val="00B050"/>
                </a:solidFill>
              </a:rPr>
              <a:t> </a:t>
            </a:r>
            <a:endParaRPr lang="en-US" dirty="0">
              <a:solidFill>
                <a:srgbClr val="00B05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Reliable is Life Insurance?</a:t>
            </a:r>
          </a:p>
        </p:txBody>
      </p:sp>
      <p:sp>
        <p:nvSpPr>
          <p:cNvPr id="3" name="Content Placeholder 2"/>
          <p:cNvSpPr>
            <a:spLocks noGrp="1"/>
          </p:cNvSpPr>
          <p:nvPr>
            <p:ph idx="1"/>
          </p:nvPr>
        </p:nvSpPr>
        <p:spPr/>
        <p:txBody>
          <a:bodyPr>
            <a:normAutofit fontScale="92500" lnSpcReduction="10000"/>
          </a:bodyPr>
          <a:lstStyle/>
          <a:p>
            <a:pPr>
              <a:buNone/>
            </a:pPr>
            <a:r>
              <a:rPr lang="en-US" i="1" dirty="0">
                <a:solidFill>
                  <a:srgbClr val="00B050"/>
                </a:solidFill>
              </a:rPr>
              <a:t>“If participating whole life insurance works so well, why is it that this powerful financial tool isn’t well known or used by the general public?” </a:t>
            </a:r>
            <a:endParaRPr lang="en-US" dirty="0">
              <a:solidFill>
                <a:srgbClr val="00B050"/>
              </a:solidFill>
            </a:endParaRPr>
          </a:p>
          <a:p>
            <a:r>
              <a:rPr lang="en-US" dirty="0"/>
              <a:t>Just because the masses haven’t heard of something good, it doesn’t mean it’s not true. It just means people have been robbed of an opportunity to build up a valuable asset.  Could it be that perhaps others have a vested interest to keep them uninformed so they could be “financial slaves” the rest of their lives?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ifeInsuranceBg.jpg"/>
          <p:cNvPicPr>
            <a:picLocks noChangeAspect="1"/>
          </p:cNvPicPr>
          <p:nvPr/>
        </p:nvPicPr>
        <p:blipFill>
          <a:blip r:embed="rId2" cstate="print"/>
          <a:stretch>
            <a:fillRect/>
          </a:stretch>
        </p:blipFill>
        <p:spPr>
          <a:xfrm>
            <a:off x="4648200" y="4359275"/>
            <a:ext cx="4426137" cy="2209800"/>
          </a:xfrm>
          <a:prstGeom prst="rect">
            <a:avLst/>
          </a:prstGeom>
        </p:spPr>
      </p:pic>
      <p:sp>
        <p:nvSpPr>
          <p:cNvPr id="6146" name="Title 1"/>
          <p:cNvSpPr>
            <a:spLocks noGrp="1"/>
          </p:cNvSpPr>
          <p:nvPr>
            <p:ph type="title"/>
          </p:nvPr>
        </p:nvSpPr>
        <p:spPr>
          <a:xfrm>
            <a:off x="457200" y="304800"/>
            <a:ext cx="8229600" cy="838200"/>
          </a:xfrm>
        </p:spPr>
        <p:txBody>
          <a:bodyPr rtlCol="0">
            <a:normAutofit/>
          </a:bodyPr>
          <a:lstStyle/>
          <a:p>
            <a:pPr eaLnBrk="1" fontAlgn="auto" hangingPunct="1">
              <a:spcAft>
                <a:spcPts val="0"/>
              </a:spcAft>
              <a:defRPr/>
            </a:pPr>
            <a:r>
              <a:rPr lang="en-US" b="1" dirty="0"/>
              <a:t>Why Life Insurance?</a:t>
            </a:r>
            <a:endParaRPr lang="en-US" dirty="0"/>
          </a:p>
        </p:txBody>
      </p:sp>
      <p:sp>
        <p:nvSpPr>
          <p:cNvPr id="4099" name="Content Placeholder 2"/>
          <p:cNvSpPr>
            <a:spLocks noGrp="1"/>
          </p:cNvSpPr>
          <p:nvPr>
            <p:ph idx="1"/>
          </p:nvPr>
        </p:nvSpPr>
        <p:spPr>
          <a:xfrm>
            <a:off x="381000" y="1066800"/>
            <a:ext cx="8763000" cy="5562600"/>
          </a:xfrm>
        </p:spPr>
        <p:txBody>
          <a:bodyPr>
            <a:normAutofit/>
          </a:bodyPr>
          <a:lstStyle/>
          <a:p>
            <a:pPr>
              <a:buNone/>
            </a:pPr>
            <a:r>
              <a:rPr lang="en-US" sz="2400" dirty="0"/>
              <a:t>5 Key reasons why people should buy permanent life insurance: </a:t>
            </a:r>
          </a:p>
          <a:p>
            <a:pPr marL="514350" indent="-514350">
              <a:buAutoNum type="arabicPeriod"/>
            </a:pPr>
            <a:r>
              <a:rPr lang="en-US" sz="2400" b="1" dirty="0"/>
              <a:t>Family Protection - </a:t>
            </a:r>
            <a:r>
              <a:rPr lang="en-US" sz="2400" dirty="0"/>
              <a:t>The death benefit protects your family from a financial burden: funeral expenses, pays off your debts (home), pays for your children’s education, and replaces your income in case of premature death. </a:t>
            </a:r>
          </a:p>
          <a:p>
            <a:pPr marL="514350" indent="-514350">
              <a:buAutoNum type="arabicPeriod"/>
            </a:pPr>
            <a:r>
              <a:rPr lang="en-US" sz="2400" b="1" dirty="0"/>
              <a:t> Financing </a:t>
            </a:r>
            <a:r>
              <a:rPr lang="en-US" sz="2400" dirty="0"/>
              <a:t>- To "Pay Yourself" the interest that you would have paid to a financial institution. </a:t>
            </a:r>
          </a:p>
          <a:p>
            <a:pPr marL="514350" indent="-514350">
              <a:buAutoNum type="arabicPeriod"/>
            </a:pPr>
            <a:r>
              <a:rPr lang="en-US" sz="2400" b="1" dirty="0"/>
              <a:t>Retirement Income</a:t>
            </a:r>
            <a:r>
              <a:rPr lang="en-US" sz="2400" dirty="0"/>
              <a:t> - Provides a stable income for your retirement. </a:t>
            </a:r>
          </a:p>
          <a:p>
            <a:pPr marL="514350" indent="-514350">
              <a:buAutoNum type="arabicPeriod"/>
            </a:pPr>
            <a:r>
              <a:rPr lang="en-US" sz="2400" b="1" dirty="0"/>
              <a:t>Tax Advantages </a:t>
            </a:r>
            <a:r>
              <a:rPr lang="en-US" sz="2400" dirty="0"/>
              <a:t>       </a:t>
            </a:r>
          </a:p>
          <a:p>
            <a:pPr marL="514350" indent="-514350">
              <a:buNone/>
            </a:pPr>
            <a:r>
              <a:rPr lang="en-US" sz="2400" dirty="0"/>
              <a:t>		- The income can be Tax free</a:t>
            </a:r>
            <a:r>
              <a:rPr lang="en-US" sz="2400" b="1" dirty="0"/>
              <a:t>.</a:t>
            </a:r>
          </a:p>
          <a:p>
            <a:pPr marL="514350" indent="-514350">
              <a:buNone/>
            </a:pPr>
            <a:r>
              <a:rPr lang="en-US" sz="2400" b="1" dirty="0"/>
              <a:t>5.	Protection of Goods.</a:t>
            </a:r>
            <a:r>
              <a:rPr lang="en-US" sz="2400" dirty="0"/>
              <a:t>        </a:t>
            </a:r>
          </a:p>
          <a:p>
            <a:pPr marL="514350" indent="-514350">
              <a:buNone/>
            </a:pPr>
            <a:r>
              <a:rPr lang="en-US" sz="2400" dirty="0"/>
              <a:t>  		-In case of a lawsuit.</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pPr>
              <a:defRPr/>
            </a:pPr>
            <a:endParaRPr lang="en-US" dirty="0"/>
          </a:p>
        </p:txBody>
      </p:sp>
      <p:pic>
        <p:nvPicPr>
          <p:cNvPr id="10" name="Picture 9" descr="Financial Freedom Seminar logo.PNG"/>
          <p:cNvPicPr>
            <a:picLocks noChangeAspect="1"/>
          </p:cNvPicPr>
          <p:nvPr/>
        </p:nvPicPr>
        <p:blipFill>
          <a:blip r:embed="rId3" cstate="print"/>
          <a:stretch>
            <a:fillRect/>
          </a:stretch>
        </p:blipFill>
        <p:spPr>
          <a:xfrm>
            <a:off x="0" y="1"/>
            <a:ext cx="1219200" cy="634202"/>
          </a:xfrm>
          <a:prstGeom prst="rect">
            <a:avLst/>
          </a:prstGeom>
        </p:spPr>
      </p:pic>
    </p:spTree>
    <p:extLst>
      <p:ext uri="{BB962C8B-B14F-4D97-AF65-F5344CB8AC3E}">
        <p14:creationId xmlns:p14="http://schemas.microsoft.com/office/powerpoint/2010/main" val="193635794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Erroneous Traditional Views of </a:t>
            </a:r>
            <a:br>
              <a:rPr lang="en-US" b="1" dirty="0"/>
            </a:br>
            <a:r>
              <a:rPr lang="en-US" b="1" dirty="0"/>
              <a:t>Life Insurance</a:t>
            </a: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a:t>Perspective is the lens we use to analyze a situation or how we look at life.  Often times if our perspective changes we can completely transform the way we look at something. </a:t>
            </a:r>
          </a:p>
          <a:p>
            <a:r>
              <a:rPr lang="en-US" dirty="0"/>
              <a:t>In a Job: If you view your job as boring, tedious, an unrewarding Vs. if you knew that by working hard and demonstrating results the business would become yours in a year per the owner’s will.</a:t>
            </a:r>
          </a:p>
          <a:p>
            <a:r>
              <a:rPr lang="en-US" dirty="0"/>
              <a:t>It’s the same with life insurance: If we think of it as a “sacrifice”, a cost with no benefit to us, it is not motivating. Vs. if you knew that the money you put in will provide you many Living Benefits and come back to you multiplied, plus when you pass away your heirs can get a Death Benefit – now the picture changes!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Buy Term and Invest the Difference?</a:t>
            </a:r>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a:t>TV financial gurus have programmed people to “Never Buy Whole Life” and “Buy Term and Invest the Difference in Mutual Funds”. </a:t>
            </a:r>
          </a:p>
          <a:p>
            <a:r>
              <a:rPr lang="en-US" dirty="0"/>
              <a:t>After all they claim mutual funds pay 10% or 12% per year. It seems no one has told them that in the last 20 years that is not the case at all</a:t>
            </a:r>
          </a:p>
          <a:p>
            <a:r>
              <a:rPr lang="en-US" dirty="0"/>
              <a:t>Or could it be that perhaps they have other reasons for pushing a term life insurance policy on people?</a:t>
            </a:r>
          </a:p>
          <a:p>
            <a:pPr>
              <a:buNone/>
            </a:pPr>
            <a:r>
              <a:rPr lang="en-US" i="1" dirty="0">
                <a:solidFill>
                  <a:srgbClr val="00B050"/>
                </a:solidFill>
              </a:rPr>
              <a:t>“The “Buy term and invest the difference” advice does not account for the impact of variable rates of returns, capital loss, and the impact of sales commissions and fees. Often what happens is that people don’t invest the difference, they spend the difference. So they end up with a term policy that ends at 65, no life insurance, and no investment asset.” – Dwayne </a:t>
            </a:r>
            <a:r>
              <a:rPr lang="en-US" i="1" dirty="0" err="1">
                <a:solidFill>
                  <a:srgbClr val="00B050"/>
                </a:solidFill>
              </a:rPr>
              <a:t>Burnell</a:t>
            </a:r>
            <a:r>
              <a:rPr lang="en-US" i="1" dirty="0">
                <a:solidFill>
                  <a:srgbClr val="00B050"/>
                </a:solidFill>
              </a:rPr>
              <a:t> </a:t>
            </a:r>
          </a:p>
          <a:p>
            <a:pPr lvl="0">
              <a:buNone/>
            </a:pPr>
            <a:r>
              <a:rPr lang="en-US" i="1" dirty="0">
                <a:solidFill>
                  <a:srgbClr val="00B050"/>
                </a:solidFill>
              </a:rPr>
              <a:t>“This is the untold story many people face with the expiration of term life insurance policies. Just when you need it most, your term insurance policy may not be there.” – Dwayne </a:t>
            </a:r>
            <a:r>
              <a:rPr lang="en-US" i="1" dirty="0" err="1">
                <a:solidFill>
                  <a:srgbClr val="00B050"/>
                </a:solidFill>
              </a:rPr>
              <a:t>Burnell</a:t>
            </a:r>
            <a:r>
              <a:rPr lang="en-US" i="1" dirty="0">
                <a:solidFill>
                  <a:srgbClr val="00B050"/>
                </a:solidFill>
              </a:rPr>
              <a:t> </a:t>
            </a:r>
            <a:endParaRPr lang="en-US" dirty="0">
              <a:solidFill>
                <a:srgbClr val="00B050"/>
              </a:solidFill>
            </a:endParaRPr>
          </a:p>
          <a:p>
            <a:pPr>
              <a:buNone/>
            </a:pPr>
            <a:r>
              <a:rPr lang="en-US" i="1" dirty="0">
                <a:solidFill>
                  <a:srgbClr val="00B050"/>
                </a:solidFill>
              </a:rPr>
              <a:t>.</a:t>
            </a:r>
            <a:endParaRPr lang="en-US" dirty="0">
              <a:solidFill>
                <a:srgbClr val="00B05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a:t>How to Turn $1,000/Month </a:t>
            </a:r>
            <a:br>
              <a:rPr lang="en-US" b="1" dirty="0"/>
            </a:br>
            <a:r>
              <a:rPr lang="en-US" b="1" dirty="0"/>
              <a:t>into $10 Million</a:t>
            </a:r>
            <a:endParaRPr lang="en-US" dirty="0"/>
          </a:p>
        </p:txBody>
      </p:sp>
      <p:sp>
        <p:nvSpPr>
          <p:cNvPr id="3" name="Content Placeholder 2"/>
          <p:cNvSpPr>
            <a:spLocks noGrp="1"/>
          </p:cNvSpPr>
          <p:nvPr>
            <p:ph idx="1"/>
          </p:nvPr>
        </p:nvSpPr>
        <p:spPr>
          <a:xfrm>
            <a:off x="457200" y="1371601"/>
            <a:ext cx="8305800" cy="838200"/>
          </a:xfrm>
        </p:spPr>
        <p:txBody>
          <a:bodyPr>
            <a:normAutofit/>
          </a:bodyPr>
          <a:lstStyle/>
          <a:p>
            <a:pPr>
              <a:buNone/>
            </a:pPr>
            <a:r>
              <a:rPr lang="en-US" sz="2400" dirty="0"/>
              <a:t>If a person deposits $12,000 per year ($1,000 per month) into a fund that compounds continuously at a 4% per year rate.</a:t>
            </a:r>
          </a:p>
        </p:txBody>
      </p:sp>
      <p:pic>
        <p:nvPicPr>
          <p:cNvPr id="4" name="Picture 3"/>
          <p:cNvPicPr/>
          <p:nvPr/>
        </p:nvPicPr>
        <p:blipFill>
          <a:blip r:embed="rId2" cstate="print"/>
          <a:srcRect/>
          <a:stretch>
            <a:fillRect/>
          </a:stretch>
        </p:blipFill>
        <p:spPr bwMode="auto">
          <a:xfrm>
            <a:off x="4495800" y="2209800"/>
            <a:ext cx="4419600" cy="4495800"/>
          </a:xfrm>
          <a:prstGeom prst="rect">
            <a:avLst/>
          </a:prstGeom>
          <a:noFill/>
          <a:ln w="9525">
            <a:noFill/>
            <a:miter lim="800000"/>
            <a:headEnd/>
            <a:tailEnd/>
          </a:ln>
        </p:spPr>
      </p:pic>
      <p:sp>
        <p:nvSpPr>
          <p:cNvPr id="5" name="Content Placeholder 2"/>
          <p:cNvSpPr txBox="1">
            <a:spLocks/>
          </p:cNvSpPr>
          <p:nvPr/>
        </p:nvSpPr>
        <p:spPr>
          <a:xfrm>
            <a:off x="0" y="2209800"/>
            <a:ext cx="4343400" cy="4648200"/>
          </a:xfrm>
          <a:prstGeom prst="rect">
            <a:avLst/>
          </a:prstGeom>
        </p:spPr>
        <p:txBody>
          <a:bodyPr vert="horz" lIns="91440" tIns="45720" rIns="91440" bIns="45720" rtlCol="0">
            <a:noAutofit/>
          </a:bodyPr>
          <a:lstStyle/>
          <a:p>
            <a:r>
              <a:rPr lang="en-US" b="1" u="sng" dirty="0"/>
              <a:t>Key assumptions and observations</a:t>
            </a:r>
            <a:r>
              <a:rPr lang="en-US" dirty="0"/>
              <a:t>:</a:t>
            </a:r>
          </a:p>
          <a:p>
            <a:pPr>
              <a:buFont typeface="Arial" pitchFamily="34" charset="0"/>
              <a:buChar char="•"/>
            </a:pPr>
            <a:r>
              <a:rPr lang="en-US" dirty="0"/>
              <a:t> </a:t>
            </a:r>
            <a:r>
              <a:rPr lang="en-US" b="1" dirty="0"/>
              <a:t> Time Invested</a:t>
            </a:r>
            <a:r>
              <a:rPr lang="en-US" dirty="0"/>
              <a:t>: The earlier this process starts the more the money can grow.</a:t>
            </a:r>
          </a:p>
          <a:p>
            <a:pPr>
              <a:buFont typeface="Arial" pitchFamily="34" charset="0"/>
              <a:buChar char="•"/>
            </a:pPr>
            <a:r>
              <a:rPr lang="en-US" b="1" dirty="0"/>
              <a:t> Consistency Requires Vision</a:t>
            </a:r>
            <a:r>
              <a:rPr lang="en-US" dirty="0"/>
              <a:t>: The discipline of saving and investing $1,000 consistently month after month, year after year, decade after decade requires a long-term vision and understanding of the end goal.</a:t>
            </a:r>
          </a:p>
          <a:p>
            <a:pPr>
              <a:buFont typeface="Arial" pitchFamily="34" charset="0"/>
              <a:buChar char="•"/>
            </a:pPr>
            <a:r>
              <a:rPr lang="en-US" dirty="0"/>
              <a:t> </a:t>
            </a:r>
            <a:r>
              <a:rPr lang="en-US" b="1" dirty="0"/>
              <a:t>The Power of Compound Interest</a:t>
            </a:r>
            <a:r>
              <a:rPr lang="en-US" dirty="0"/>
              <a:t>: Many people chase after high returns in the stock market, year after year enduring the volatility of the ups and downs of the market. All along people dismiss getting a 4% steady rate of return in favor of the 10%+ annual returns they are promised.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533400"/>
            <a:ext cx="9144000" cy="1143000"/>
          </a:xfrm>
        </p:spPr>
        <p:txBody>
          <a:bodyPr rtlCol="0">
            <a:normAutofit fontScale="90000"/>
          </a:bodyPr>
          <a:lstStyle/>
          <a:p>
            <a:pPr>
              <a:defRPr/>
            </a:pPr>
            <a:r>
              <a:rPr lang="en-US" b="1" dirty="0"/>
              <a:t>1. Family Protection </a:t>
            </a:r>
            <a:r>
              <a:rPr lang="en-US" dirty="0"/>
              <a:t>– A gift of love in case of premature death.</a:t>
            </a:r>
          </a:p>
        </p:txBody>
      </p:sp>
      <p:sp>
        <p:nvSpPr>
          <p:cNvPr id="4099" name="Content Placeholder 2"/>
          <p:cNvSpPr>
            <a:spLocks noGrp="1"/>
          </p:cNvSpPr>
          <p:nvPr>
            <p:ph idx="1"/>
          </p:nvPr>
        </p:nvSpPr>
        <p:spPr>
          <a:xfrm>
            <a:off x="381000" y="1676400"/>
            <a:ext cx="8686800" cy="5181600"/>
          </a:xfrm>
        </p:spPr>
        <p:txBody>
          <a:bodyPr>
            <a:normAutofit fontScale="77500" lnSpcReduction="20000"/>
          </a:bodyPr>
          <a:lstStyle/>
          <a:p>
            <a:r>
              <a:rPr lang="en-US" dirty="0"/>
              <a:t>We're all going to die some day ... it's just a matter of when. </a:t>
            </a:r>
          </a:p>
          <a:p>
            <a:r>
              <a:rPr lang="en-US" dirty="0"/>
              <a:t>Life insurance (Temporary or Permanent) will protect your family and provide them with a tax-free payment (the Death Benefit) of the amount you purchased. </a:t>
            </a:r>
          </a:p>
          <a:p>
            <a:r>
              <a:rPr lang="en-US" dirty="0"/>
              <a:t>This money can cover funeral expenses, pay off your mortgage, help your family get out of debt, pay your children's tuition, and replace your income if it is invested properly. </a:t>
            </a:r>
          </a:p>
          <a:p>
            <a:r>
              <a:rPr lang="en-US" dirty="0"/>
              <a:t>Think about how long it would take you to Save this same amount of money. </a:t>
            </a:r>
          </a:p>
          <a:p>
            <a:r>
              <a:rPr lang="en-US" dirty="0"/>
              <a:t>Make this a priority - Everyone should have at least one temporary policy. Why gamble with $0 protection? </a:t>
            </a:r>
          </a:p>
          <a:p>
            <a:r>
              <a:rPr lang="en-US" dirty="0"/>
              <a:t>The younger and healthier you when you apply, the lower the annual premium.  The cost of the insurance stays fixed forever. </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2012</a:t>
            </a: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6</a:t>
            </a:fld>
            <a:endParaRPr lang="en-US"/>
          </a:p>
        </p:txBody>
      </p:sp>
      <p:pic>
        <p:nvPicPr>
          <p:cNvPr id="9" name="Picture 8" descr="Financial Freedom Seminar logo.PNG"/>
          <p:cNvPicPr>
            <a:picLocks noChangeAspect="1"/>
          </p:cNvPicPr>
          <p:nvPr/>
        </p:nvPicPr>
        <p:blipFill>
          <a:blip r:embed="rId2" cstate="print"/>
          <a:stretch>
            <a:fillRect/>
          </a:stretch>
        </p:blipFill>
        <p:spPr>
          <a:xfrm>
            <a:off x="0" y="1"/>
            <a:ext cx="1219200" cy="634202"/>
          </a:xfrm>
          <a:prstGeom prst="rect">
            <a:avLst/>
          </a:prstGeom>
        </p:spPr>
      </p:pic>
    </p:spTree>
    <p:extLst>
      <p:ext uri="{BB962C8B-B14F-4D97-AF65-F5344CB8AC3E}">
        <p14:creationId xmlns:p14="http://schemas.microsoft.com/office/powerpoint/2010/main" val="25010777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52400"/>
            <a:ext cx="9144000" cy="1143000"/>
          </a:xfrm>
        </p:spPr>
        <p:txBody>
          <a:bodyPr>
            <a:normAutofit/>
          </a:bodyPr>
          <a:lstStyle/>
          <a:p>
            <a:pPr eaLnBrk="1" hangingPunct="1"/>
            <a:r>
              <a:rPr lang="en-US" b="1" dirty="0"/>
              <a:t>Parties to the Contract</a:t>
            </a:r>
            <a:endParaRPr lang="en-US" dirty="0"/>
          </a:p>
        </p:txBody>
      </p:sp>
      <p:sp>
        <p:nvSpPr>
          <p:cNvPr id="3" name="Content Placeholder 2"/>
          <p:cNvSpPr>
            <a:spLocks noGrp="1"/>
          </p:cNvSpPr>
          <p:nvPr>
            <p:ph idx="1"/>
          </p:nvPr>
        </p:nvSpPr>
        <p:spPr>
          <a:xfrm>
            <a:off x="228600" y="1524000"/>
            <a:ext cx="8534400" cy="5105400"/>
          </a:xfrm>
        </p:spPr>
        <p:txBody>
          <a:bodyPr rtlCol="0">
            <a:normAutofit fontScale="62500" lnSpcReduction="20000"/>
          </a:bodyPr>
          <a:lstStyle/>
          <a:p>
            <a:pPr>
              <a:defRPr/>
            </a:pPr>
            <a:r>
              <a:rPr lang="en-US" sz="4200" b="1" dirty="0">
                <a:solidFill>
                  <a:srgbClr val="3333FF"/>
                </a:solidFill>
              </a:rPr>
              <a:t>The Policy Owner</a:t>
            </a:r>
            <a:r>
              <a:rPr lang="en-US" sz="4200" dirty="0"/>
              <a:t>: The owner(s) control the money in the policy and also controls the designation of a single or multiple beneficiaries</a:t>
            </a:r>
          </a:p>
          <a:p>
            <a:pPr eaLnBrk="1" fontAlgn="auto" hangingPunct="1">
              <a:spcAft>
                <a:spcPts val="0"/>
              </a:spcAft>
              <a:buFont typeface="Arial" pitchFamily="34" charset="0"/>
              <a:buChar char="•"/>
              <a:defRPr/>
            </a:pPr>
            <a:endParaRPr lang="en-US" sz="4200" dirty="0"/>
          </a:p>
          <a:p>
            <a:pPr>
              <a:defRPr/>
            </a:pPr>
            <a:r>
              <a:rPr lang="en-US" sz="4200" b="1" dirty="0">
                <a:solidFill>
                  <a:srgbClr val="3333FF"/>
                </a:solidFill>
              </a:rPr>
              <a:t>The Insured:</a:t>
            </a:r>
            <a:r>
              <a:rPr lang="en-US" sz="4200" dirty="0"/>
              <a:t> The insured doesn’t have access to the money. </a:t>
            </a:r>
          </a:p>
          <a:p>
            <a:pPr eaLnBrk="1" fontAlgn="auto" hangingPunct="1">
              <a:spcAft>
                <a:spcPts val="0"/>
              </a:spcAft>
              <a:buFont typeface="Arial" pitchFamily="34" charset="0"/>
              <a:buChar char="•"/>
              <a:defRPr/>
            </a:pPr>
            <a:endParaRPr lang="en-US" sz="4200" dirty="0"/>
          </a:p>
          <a:p>
            <a:pPr>
              <a:defRPr/>
            </a:pPr>
            <a:r>
              <a:rPr lang="en-US" sz="4200" b="1" dirty="0">
                <a:solidFill>
                  <a:srgbClr val="3333FF"/>
                </a:solidFill>
              </a:rPr>
              <a:t>The Beneficiary</a:t>
            </a:r>
            <a:r>
              <a:rPr lang="en-US" sz="4200" dirty="0"/>
              <a:t>: The beneficiary is the person or party who receives the death benefit upon the death of the insured.</a:t>
            </a:r>
          </a:p>
          <a:p>
            <a:pPr marL="0" indent="0">
              <a:buNone/>
              <a:defRPr/>
            </a:pPr>
            <a:endParaRPr lang="en-US" sz="4200" dirty="0"/>
          </a:p>
          <a:p>
            <a:pPr>
              <a:defRPr/>
            </a:pPr>
            <a:r>
              <a:rPr lang="en-US" sz="4200" b="1" dirty="0">
                <a:solidFill>
                  <a:srgbClr val="3333FF"/>
                </a:solidFill>
              </a:rPr>
              <a:t>The insurance company</a:t>
            </a:r>
            <a:r>
              <a:rPr lang="en-US" sz="4200" dirty="0"/>
              <a:t>: the company that manages the company, invests the premiums, commits to the death benefit, and pays out the death benefit to the beneficiaries. </a:t>
            </a:r>
          </a:p>
          <a:p>
            <a:pPr marL="0" indent="0" eaLnBrk="1" fontAlgn="auto" hangingPunct="1">
              <a:spcAft>
                <a:spcPts val="0"/>
              </a:spcAft>
              <a:buNone/>
              <a:defRPr/>
            </a:pPr>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Barrón 2015</a:t>
            </a: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E8820EF5-E39C-45CC-9F45-36E116839956}" type="slidenum">
              <a:rPr lang="en-US"/>
              <a:pPr>
                <a:defRPr/>
              </a:pPr>
              <a:t>7</a:t>
            </a:fld>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Life Insurance Works</a:t>
            </a:r>
          </a:p>
        </p:txBody>
      </p:sp>
      <p:sp>
        <p:nvSpPr>
          <p:cNvPr id="3" name="TextBox 2"/>
          <p:cNvSpPr txBox="1"/>
          <p:nvPr/>
        </p:nvSpPr>
        <p:spPr>
          <a:xfrm>
            <a:off x="3962400" y="1752600"/>
            <a:ext cx="1752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t>Insurance Company</a:t>
            </a:r>
          </a:p>
        </p:txBody>
      </p:sp>
      <p:sp>
        <p:nvSpPr>
          <p:cNvPr id="4" name="TextBox 3"/>
          <p:cNvSpPr txBox="1"/>
          <p:nvPr/>
        </p:nvSpPr>
        <p:spPr>
          <a:xfrm>
            <a:off x="3962400" y="2971800"/>
            <a:ext cx="17526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b="1" dirty="0"/>
          </a:p>
          <a:p>
            <a:pPr algn="ctr"/>
            <a:r>
              <a:rPr lang="en-US" b="1" dirty="0"/>
              <a:t>Insurance Policy</a:t>
            </a:r>
          </a:p>
          <a:p>
            <a:pPr algn="ctr"/>
            <a:endParaRPr lang="en-US" b="1" dirty="0"/>
          </a:p>
        </p:txBody>
      </p:sp>
      <p:sp>
        <p:nvSpPr>
          <p:cNvPr id="5" name="TextBox 4"/>
          <p:cNvSpPr txBox="1"/>
          <p:nvPr/>
        </p:nvSpPr>
        <p:spPr>
          <a:xfrm>
            <a:off x="457200" y="2667000"/>
            <a:ext cx="228600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a:solidFill>
                  <a:srgbClr val="0070C0"/>
                </a:solidFill>
              </a:rPr>
              <a:t>Policyholder/Owner</a:t>
            </a:r>
          </a:p>
          <a:p>
            <a:pPr algn="ctr">
              <a:buFont typeface="Arial" pitchFamily="34" charset="0"/>
              <a:buChar char="•"/>
            </a:pPr>
            <a:r>
              <a:rPr lang="en-US" dirty="0"/>
              <a:t> Contracts with Insurance Company</a:t>
            </a:r>
          </a:p>
          <a:p>
            <a:pPr algn="ctr"/>
            <a:r>
              <a:rPr lang="en-US" dirty="0"/>
              <a:t> to take out </a:t>
            </a:r>
          </a:p>
          <a:p>
            <a:pPr algn="ctr"/>
            <a:r>
              <a:rPr lang="en-US" dirty="0"/>
              <a:t>insurance policy and makes payments</a:t>
            </a:r>
          </a:p>
        </p:txBody>
      </p:sp>
      <p:sp>
        <p:nvSpPr>
          <p:cNvPr id="6" name="TextBox 5"/>
          <p:cNvSpPr txBox="1"/>
          <p:nvPr/>
        </p:nvSpPr>
        <p:spPr>
          <a:xfrm>
            <a:off x="7010400" y="2667000"/>
            <a:ext cx="1752600" cy="1524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a:solidFill>
                  <a:srgbClr val="00B050"/>
                </a:solidFill>
              </a:rPr>
              <a:t>Beneficiary</a:t>
            </a:r>
          </a:p>
          <a:p>
            <a:pPr algn="ctr">
              <a:buFont typeface="Arial" pitchFamily="34" charset="0"/>
              <a:buChar char="•"/>
            </a:pPr>
            <a:r>
              <a:rPr lang="en-US" dirty="0"/>
              <a:t> Receives the death benefit on death of insured person</a:t>
            </a:r>
          </a:p>
        </p:txBody>
      </p:sp>
      <p:sp>
        <p:nvSpPr>
          <p:cNvPr id="7" name="TextBox 6"/>
          <p:cNvSpPr txBox="1"/>
          <p:nvPr/>
        </p:nvSpPr>
        <p:spPr>
          <a:xfrm>
            <a:off x="3657600" y="4495800"/>
            <a:ext cx="236220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a:solidFill>
                  <a:srgbClr val="FF0000"/>
                </a:solidFill>
              </a:rPr>
              <a:t>Insured Person</a:t>
            </a:r>
          </a:p>
          <a:p>
            <a:pPr algn="ctr">
              <a:buFont typeface="Arial" pitchFamily="34" charset="0"/>
              <a:buChar char="•"/>
            </a:pPr>
            <a:r>
              <a:rPr lang="en-US" dirty="0"/>
              <a:t> The life on which the policy is taken out.</a:t>
            </a:r>
          </a:p>
          <a:p>
            <a:pPr algn="ctr">
              <a:buFont typeface="Arial" pitchFamily="34" charset="0"/>
              <a:buChar char="•"/>
            </a:pPr>
            <a:r>
              <a:rPr lang="en-US" dirty="0"/>
              <a:t> Policyholder must have an insurable interest on the life of the insured.</a:t>
            </a:r>
          </a:p>
        </p:txBody>
      </p:sp>
      <p:cxnSp>
        <p:nvCxnSpPr>
          <p:cNvPr id="9" name="Straight Arrow Connector 8"/>
          <p:cNvCxnSpPr>
            <a:cxnSpLocks/>
            <a:stCxn id="5" idx="3"/>
            <a:endCxn id="4" idx="1"/>
          </p:cNvCxnSpPr>
          <p:nvPr/>
        </p:nvCxnSpPr>
        <p:spPr>
          <a:xfrm>
            <a:off x="2743200" y="3429863"/>
            <a:ext cx="1219200" cy="36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a:endCxn id="6" idx="1"/>
          </p:cNvCxnSpPr>
          <p:nvPr/>
        </p:nvCxnSpPr>
        <p:spPr>
          <a:xfrm flipV="1">
            <a:off x="5715000" y="3429000"/>
            <a:ext cx="1295400" cy="4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 idx="2"/>
            <a:endCxn id="4" idx="0"/>
          </p:cNvCxnSpPr>
          <p:nvPr/>
        </p:nvCxnSpPr>
        <p:spPr>
          <a:xfrm>
            <a:off x="4838700" y="2398931"/>
            <a:ext cx="0" cy="57286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7" idx="0"/>
            <a:endCxn id="4" idx="2"/>
          </p:cNvCxnSpPr>
          <p:nvPr/>
        </p:nvCxnSpPr>
        <p:spPr>
          <a:xfrm flipV="1">
            <a:off x="4838700" y="3895130"/>
            <a:ext cx="0" cy="6006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31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27709"/>
            <a:ext cx="9144000" cy="1143000"/>
          </a:xfrm>
        </p:spPr>
        <p:txBody>
          <a:bodyPr>
            <a:normAutofit fontScale="90000"/>
          </a:bodyPr>
          <a:lstStyle/>
          <a:p>
            <a:r>
              <a:rPr lang="en-US" b="1" dirty="0"/>
              <a:t>What are the Components of a Life Insurance Policy?</a:t>
            </a:r>
          </a:p>
        </p:txBody>
      </p:sp>
      <p:sp>
        <p:nvSpPr>
          <p:cNvPr id="3" name="Content Placeholder 2"/>
          <p:cNvSpPr>
            <a:spLocks noGrp="1"/>
          </p:cNvSpPr>
          <p:nvPr>
            <p:ph idx="1"/>
          </p:nvPr>
        </p:nvSpPr>
        <p:spPr>
          <a:xfrm>
            <a:off x="263237" y="1198418"/>
            <a:ext cx="8652163" cy="5507182"/>
          </a:xfrm>
        </p:spPr>
        <p:txBody>
          <a:bodyPr>
            <a:noAutofit/>
          </a:bodyPr>
          <a:lstStyle/>
          <a:p>
            <a:pPr>
              <a:buNone/>
            </a:pPr>
            <a:r>
              <a:rPr lang="en-US" sz="2400" b="1" u="sng" dirty="0"/>
              <a:t>PREMIUM</a:t>
            </a:r>
          </a:p>
          <a:p>
            <a:pPr>
              <a:buNone/>
            </a:pPr>
            <a:r>
              <a:rPr lang="en-US" sz="2200" dirty="0"/>
              <a:t>A premium must be paid on a regular basis – monthly, quarterly or yearly.</a:t>
            </a:r>
          </a:p>
          <a:p>
            <a:pPr>
              <a:buNone/>
            </a:pPr>
            <a:r>
              <a:rPr lang="en-US" sz="2400" b="1" u="sng" dirty="0"/>
              <a:t>DEATH BENEFIT</a:t>
            </a:r>
          </a:p>
          <a:p>
            <a:pPr>
              <a:buNone/>
            </a:pPr>
            <a:r>
              <a:rPr lang="en-US" sz="2200" dirty="0"/>
              <a:t>The death benefit is the amount of money that you want the insurance company to pay your beneficiaries should you pass away. </a:t>
            </a:r>
          </a:p>
          <a:p>
            <a:pPr>
              <a:buNone/>
            </a:pPr>
            <a:r>
              <a:rPr lang="en-US" sz="2400" b="1" u="sng" dirty="0"/>
              <a:t>CASH VALUE</a:t>
            </a:r>
          </a:p>
          <a:p>
            <a:pPr>
              <a:buNone/>
            </a:pPr>
            <a:r>
              <a:rPr lang="en-US" sz="2200" dirty="0"/>
              <a:t>The cash value of the policy is the amount of money that would be available to you if you decided to cancel and forfeit the policy at any time. It is also the amount of money that you can borrow against. </a:t>
            </a:r>
          </a:p>
          <a:p>
            <a:pPr>
              <a:buNone/>
            </a:pPr>
            <a:r>
              <a:rPr lang="en-US" sz="2400" b="1" u="sng" dirty="0"/>
              <a:t>DIVIDENDS</a:t>
            </a:r>
          </a:p>
          <a:p>
            <a:pPr>
              <a:buNone/>
            </a:pPr>
            <a:r>
              <a:rPr lang="en-US" sz="2200" dirty="0"/>
              <a:t>A dividend is in essence excess premium which is analogous to a profit or net income of a company. The insurance company will return this money to the policy holders. Since it is technically a “return of premium” it is non-taxable. Dividends make the cash value grow.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91707</TotalTime>
  <Words>4884</Words>
  <Application>Microsoft Office PowerPoint</Application>
  <PresentationFormat>On-screen Show (4:3)</PresentationFormat>
  <Paragraphs>386</Paragraphs>
  <Slides>52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Wingdings</vt:lpstr>
      <vt:lpstr>Office Theme</vt:lpstr>
      <vt:lpstr>FINANCIAL SECURITY SEMINAR “Become Your Own Bank”</vt:lpstr>
      <vt:lpstr>FINANCIAL SECURITY SEMINAR How to Become Your Own Bank</vt:lpstr>
      <vt:lpstr>LESSON 4: WHAT IS LIFE INSURANCE?</vt:lpstr>
      <vt:lpstr>What is Life Insurance?</vt:lpstr>
      <vt:lpstr>Why Life Insurance?</vt:lpstr>
      <vt:lpstr>1. Family Protection – A gift of love in case of premature death.</vt:lpstr>
      <vt:lpstr>Parties to the Contract</vt:lpstr>
      <vt:lpstr>How Life Insurance Works</vt:lpstr>
      <vt:lpstr>What are the Components of a Life Insurance Policy?</vt:lpstr>
      <vt:lpstr>What is an Insurable Interest?</vt:lpstr>
      <vt:lpstr>4 Types of Life Insurance</vt:lpstr>
      <vt:lpstr>1. Temporary Life Insurance</vt:lpstr>
      <vt:lpstr>1. Term Life Insurance</vt:lpstr>
      <vt:lpstr>1. Temporary Life Insurance</vt:lpstr>
      <vt:lpstr>2. Whole Life Insurance</vt:lpstr>
      <vt:lpstr>2. Whole Life Insurance</vt:lpstr>
      <vt:lpstr>2. Whole Life Insurance</vt:lpstr>
      <vt:lpstr>Term or Whole Life Insurance?</vt:lpstr>
      <vt:lpstr>3. “Be Your Own Bank” Concept</vt:lpstr>
      <vt:lpstr>3. “Be Your Own Bank” Concept</vt:lpstr>
      <vt:lpstr>How does a “Become Your Own Bank” type Life Insurance plan work?</vt:lpstr>
      <vt:lpstr>Comparison of the 3</vt:lpstr>
      <vt:lpstr>Insurance Comparison</vt:lpstr>
      <vt:lpstr>Insurance Comparison</vt:lpstr>
      <vt:lpstr>1. Temporary Life Insurance</vt:lpstr>
      <vt:lpstr>2. Whole Life Insurance</vt:lpstr>
      <vt:lpstr>3. Life Insurance “Be Your Own Bank”</vt:lpstr>
      <vt:lpstr>3. Life Insurance “Be Your Own Bank”</vt:lpstr>
      <vt:lpstr>Insurance Comparison</vt:lpstr>
      <vt:lpstr>PowerPoint Presentation</vt:lpstr>
      <vt:lpstr>Insurance Comparison</vt:lpstr>
      <vt:lpstr>Term Vs. Whole Life Comparison</vt:lpstr>
      <vt:lpstr>Term or Whole Life Insurance?  What is Better? </vt:lpstr>
      <vt:lpstr>How Sound is the Thinking of “Buy Term and Invest the Difference”?</vt:lpstr>
      <vt:lpstr>Why is Cash Value Life Insurance Better than Term?</vt:lpstr>
      <vt:lpstr>Analysis of Total Policy Costs</vt:lpstr>
      <vt:lpstr>COMPARISON – TERM VS. WHOLE?</vt:lpstr>
      <vt:lpstr>2 Types of Life Insurance To Avoid</vt:lpstr>
      <vt:lpstr>The Problem With A Traditional Whole Life Insurance</vt:lpstr>
      <vt:lpstr>PowerPoint Presentation</vt:lpstr>
      <vt:lpstr>What is Life Insurance?</vt:lpstr>
      <vt:lpstr>Why Some Don’t Like Life Insurance?</vt:lpstr>
      <vt:lpstr>What is Human Life Value?</vt:lpstr>
      <vt:lpstr>What are Insurance Policy Riders?</vt:lpstr>
      <vt:lpstr>Why Not Universal or Variable  Life Insurance?</vt:lpstr>
      <vt:lpstr>Why Whole Life Insurance?</vt:lpstr>
      <vt:lpstr>What Kind of Whole Life Insurance To Get?</vt:lpstr>
      <vt:lpstr>Benefits of Participating Whole Life?</vt:lpstr>
      <vt:lpstr>How Reliable is Life Insurance?</vt:lpstr>
      <vt:lpstr>Erroneous Traditional Views of  Life Insurance</vt:lpstr>
      <vt:lpstr>Buy Term and Invest the Difference?</vt:lpstr>
      <vt:lpstr>How to Turn $1,000/Month  into $10 Million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BECOME YOUR OWN BANK SEMINAR</dc:title>
  <dc:creator>abarron</dc:creator>
  <cp:lastModifiedBy>Alex Barron</cp:lastModifiedBy>
  <cp:revision>163</cp:revision>
  <dcterms:created xsi:type="dcterms:W3CDTF">2015-12-21T02:38:16Z</dcterms:created>
  <dcterms:modified xsi:type="dcterms:W3CDTF">2018-06-03T12:22:38Z</dcterms:modified>
</cp:coreProperties>
</file>