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6" r:id="rId5"/>
    <p:sldId id="280" r:id="rId6"/>
    <p:sldId id="285" r:id="rId7"/>
    <p:sldId id="287" r:id="rId8"/>
    <p:sldId id="282" r:id="rId9"/>
    <p:sldId id="278" r:id="rId10"/>
  </p:sldIdLst>
  <p:sldSz cx="9144000" cy="5143500" type="screen16x9"/>
  <p:notesSz cx="6858000" cy="9144000"/>
  <p:embeddedFontLst>
    <p:embeddedFont>
      <p:font typeface="Impact" pitchFamily="34" charset="0"/>
      <p:regular r:id="rId12"/>
    </p:embeddedFont>
    <p:embeddedFont>
      <p:font typeface="Roboto Slab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636" y="1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2d5601ac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e2d5601ac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0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Autoridad para ser Enviados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II: El Evangelismo y la Gran Comisión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11710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sz="2400" dirty="0" smtClean="0">
                <a:latin typeface="Calibri" pitchFamily="34" charset="0"/>
              </a:rPr>
              <a:t>Y Jesús se acercó y les habló diciendo: Toda </a:t>
            </a:r>
            <a:r>
              <a:rPr lang="es-MX" sz="2400" b="1" dirty="0" smtClean="0">
                <a:latin typeface="Calibri" pitchFamily="34" charset="0"/>
              </a:rPr>
              <a:t>potestad</a:t>
            </a:r>
            <a:r>
              <a:rPr lang="es-MX" sz="2400" dirty="0" smtClean="0">
                <a:latin typeface="Calibri" pitchFamily="34" charset="0"/>
              </a:rPr>
              <a:t> me es dada en el cielo y en la tierra. Por tanto, id y haced discípulos a todas las naciones, bautizándolos en el nombre del Padre, y del Hijo y del Espíritu Santo; ensenándoles que guarden todas las cosas que os he mandado…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Mateo 28:18-20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Un Imperativo</a:t>
            </a:r>
            <a:endParaRPr dirty="0">
              <a:latin typeface="Calibri" pitchFamily="34" charset="0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1053050" y="2290250"/>
            <a:ext cx="2731800" cy="2010900"/>
          </a:xfrm>
          <a:prstGeom prst="homePlate">
            <a:avLst>
              <a:gd name="adj" fmla="val 30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manda?</a:t>
            </a:r>
            <a:endParaRPr sz="1800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262563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obedece?</a:t>
            </a:r>
            <a:endParaRPr sz="1800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5524609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¿Qué obedece?</a:t>
            </a:r>
            <a:endParaRPr sz="1800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Autoridad… Toda potestad 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                - Autoridad, potestad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smtClean="0">
                <a:latin typeface="Calibri" pitchFamily="34" charset="0"/>
              </a:rPr>
              <a:t>… ¿Por qué?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 smtClean="0">
              <a:latin typeface="Calibri" pitchFamily="34" charset="0"/>
            </a:endParaRPr>
          </a:p>
          <a:p>
            <a:pPr lvl="1">
              <a:spcBef>
                <a:spcPts val="600"/>
              </a:spcBef>
              <a:buChar char="▪"/>
            </a:pPr>
            <a:r>
              <a:rPr lang="es-MX" dirty="0" smtClean="0">
                <a:latin typeface="Calibri" pitchFamily="34" charset="0"/>
              </a:rPr>
              <a:t>Su identidad</a:t>
            </a:r>
          </a:p>
          <a:p>
            <a:pPr lvl="1">
              <a:spcBef>
                <a:spcPts val="600"/>
              </a:spcBef>
              <a:buChar char="▪"/>
            </a:pPr>
            <a:r>
              <a:rPr lang="es-MX" dirty="0" smtClean="0">
                <a:latin typeface="Calibri" pitchFamily="34" charset="0"/>
              </a:rPr>
              <a:t>Su obra </a:t>
            </a:r>
          </a:p>
          <a:p>
            <a:pPr lvl="1">
              <a:spcBef>
                <a:spcPts val="600"/>
              </a:spcBef>
              <a:buChar char="▪"/>
            </a:pPr>
            <a:r>
              <a:rPr lang="es-MX" dirty="0" smtClean="0">
                <a:latin typeface="Calibri" pitchFamily="34" charset="0"/>
              </a:rPr>
              <a:t>Su ejemplo</a:t>
            </a:r>
            <a:endParaRPr lang="en" dirty="0" smtClean="0">
              <a:latin typeface="Calibri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47" l="0" r="100000">
                        <a14:foregroundMark x1="9664" y1="17647" x2="9664" y2="17647"/>
                        <a14:foregroundMark x1="7563" y1="40000" x2="7563" y2="40000"/>
                        <a14:foregroundMark x1="36134" y1="44706" x2="36134" y2="44706"/>
                        <a14:foregroundMark x1="53361" y1="63529" x2="53361" y2="63529"/>
                        <a14:foregroundMark x1="67227" y1="44706" x2="67227" y2="44706"/>
                        <a14:foregroundMark x1="76471" y1="49412" x2="76471" y2="49412"/>
                        <a14:foregroundMark x1="76471" y1="23529" x2="76471" y2="23529"/>
                        <a14:foregroundMark x1="92437" y1="52941" x2="92437" y2="5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0723"/>
            <a:ext cx="1421507" cy="50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Obediencia…  	en el cielo y </a:t>
            </a:r>
            <a:br>
              <a:rPr lang="en" b="0" dirty="0" smtClean="0">
                <a:latin typeface="Calibri" pitchFamily="34" charset="0"/>
              </a:rPr>
            </a:br>
            <a:r>
              <a:rPr lang="en" b="0" dirty="0" smtClean="0">
                <a:latin typeface="Calibri" pitchFamily="34" charset="0"/>
              </a:rPr>
              <a:t>	        	en la tierra</a:t>
            </a:r>
            <a:endParaRPr b="0" dirty="0">
              <a:latin typeface="Calibri" pitchFamily="34" charset="0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222225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Obedecen los cielos 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Obedecen los seres humanos</a:t>
            </a:r>
            <a:endParaRPr sz="1800"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2118500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Jesucristo</a:t>
            </a:r>
            <a:endParaRPr sz="1800" b="1" dirty="0">
              <a:solidFill>
                <a:srgbClr val="114454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Mandato…    Por tanto, id</a:t>
            </a:r>
            <a:endParaRPr dirty="0">
              <a:latin typeface="Calibri" pitchFamily="34" charset="0"/>
            </a:endParaRPr>
          </a:p>
        </p:txBody>
      </p:sp>
      <p:sp>
        <p:nvSpPr>
          <p:cNvPr id="520" name="Google Shape;520;p4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246200" y="1559425"/>
            <a:ext cx="43146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Mateo</a:t>
            </a:r>
            <a:r>
              <a:rPr lang="en" sz="1600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 28:19</a:t>
            </a:r>
            <a:endParaRPr sz="1600" b="1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id, y haced discípulos a todas las </a:t>
            </a:r>
            <a:r>
              <a:rPr lang="es-MX" sz="1600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naciones…</a:t>
            </a:r>
            <a:endParaRPr sz="1600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739250" y="1559425"/>
            <a:ext cx="44049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Marcos 16:15</a:t>
            </a:r>
            <a:endParaRPr sz="1600" b="1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lvl="0" algn="r"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Y les dijo: Id por todo el mundo y predicad el evangelio a toda criatura.</a:t>
            </a:r>
            <a:endParaRPr sz="1600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246200" y="3423776"/>
            <a:ext cx="43146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1600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… se </a:t>
            </a:r>
            <a:r>
              <a:rPr lang="es-MX" sz="1600" dirty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predicase en su nombre el arrepentimiento y el perdón de pecados en todas las naciones, comenzando desde </a:t>
            </a:r>
            <a:r>
              <a:rPr lang="es-MX" sz="1600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Jerusalén. Y </a:t>
            </a:r>
            <a:r>
              <a:rPr lang="es-MX" sz="1600" dirty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vosotros sois </a:t>
            </a:r>
            <a:r>
              <a:rPr lang="es-MX" sz="1600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testigos. 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" sz="1600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Lucas 24:47-48</a:t>
            </a:r>
            <a:endParaRPr sz="1600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4739250" y="3423775"/>
            <a:ext cx="44049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s-MX" sz="1600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Entonces </a:t>
            </a:r>
            <a:r>
              <a:rPr lang="es-MX" sz="1600" dirty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les dijo otra vez: Paz a vosotros. Como me envió el Padre, así también yo os envío. </a:t>
            </a:r>
            <a:endParaRPr sz="1600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Juan 20:21</a:t>
            </a:r>
            <a:endParaRPr sz="1600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3322239" y="2016935"/>
            <a:ext cx="2479200" cy="24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2"/>
          <p:cNvSpPr/>
          <p:nvPr/>
        </p:nvSpPr>
        <p:spPr>
          <a:xfrm rot="5400000">
            <a:off x="3511893" y="2006135"/>
            <a:ext cx="2457600" cy="247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2"/>
          <p:cNvSpPr/>
          <p:nvPr/>
        </p:nvSpPr>
        <p:spPr>
          <a:xfrm rot="10800000">
            <a:off x="3501093" y="2195755"/>
            <a:ext cx="2479200" cy="24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2"/>
          <p:cNvSpPr/>
          <p:nvPr/>
        </p:nvSpPr>
        <p:spPr>
          <a:xfrm rot="-5400000">
            <a:off x="3333039" y="2184955"/>
            <a:ext cx="2457600" cy="247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itchFamily="34" charset="0"/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4934800" y="2537471"/>
            <a:ext cx="660123" cy="446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 smtClean="0">
                <a:solidFill>
                  <a:schemeClr val="lt1"/>
                </a:solidFill>
                <a:latin typeface="Calibri" pitchFamily="34" charset="0"/>
              </a:rPr>
              <a:t>M</a:t>
            </a:r>
            <a:endParaRPr b="1" i="0" dirty="0">
              <a:ln>
                <a:noFill/>
              </a:ln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3857561" y="3654646"/>
            <a:ext cx="408617" cy="459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Calibri" pitchFamily="34" charset="0"/>
              </a:rPr>
              <a:t>L</a:t>
            </a:r>
            <a:endParaRPr b="1" i="0" dirty="0">
              <a:ln>
                <a:noFill/>
              </a:ln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532" name="Google Shape;532;p42"/>
          <p:cNvSpPr/>
          <p:nvPr/>
        </p:nvSpPr>
        <p:spPr>
          <a:xfrm>
            <a:off x="5051999" y="3662496"/>
            <a:ext cx="401649" cy="446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Calibri" pitchFamily="34" charset="0"/>
              </a:rPr>
              <a:t>J</a:t>
            </a:r>
            <a:endParaRPr b="1" i="0" dirty="0">
              <a:ln>
                <a:noFill/>
              </a:ln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30;p42"/>
          <p:cNvSpPr/>
          <p:nvPr/>
        </p:nvSpPr>
        <p:spPr>
          <a:xfrm>
            <a:off x="3767861" y="2571750"/>
            <a:ext cx="660123" cy="446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 smtClean="0">
                <a:solidFill>
                  <a:schemeClr val="lt1"/>
                </a:solidFill>
                <a:latin typeface="Calibri" pitchFamily="34" charset="0"/>
              </a:rPr>
              <a:t>M</a:t>
            </a:r>
            <a:endParaRPr b="1" i="0" dirty="0">
              <a:ln>
                <a:noFill/>
              </a:ln>
              <a:solidFill>
                <a:schemeClr val="l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autoridad del envío</a:t>
            </a:r>
            <a:endParaRPr dirty="0"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1059582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La Gran Comisión es el mandato de</a:t>
            </a:r>
            <a:r>
              <a:rPr lang="es-MX" sz="2400" smtClean="0">
                <a:latin typeface="Calibri" pitchFamily="34" charset="0"/>
              </a:rPr>
              <a:t/>
            </a:r>
            <a:br>
              <a:rPr lang="es-MX" sz="2400" smtClean="0">
                <a:latin typeface="Calibri" pitchFamily="34" charset="0"/>
              </a:rPr>
            </a:br>
            <a:r>
              <a:rPr lang="es-MX" sz="2400" smtClean="0">
                <a:latin typeface="Calibri" pitchFamily="34" charset="0"/>
              </a:rPr>
              <a:t>Dios </a:t>
            </a:r>
            <a:r>
              <a:rPr lang="es-MX" sz="2400" dirty="0" smtClean="0">
                <a:latin typeface="Calibri" pitchFamily="34" charset="0"/>
              </a:rPr>
              <a:t>para predicar el evangelio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del cual somos testigos 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Bill Oxford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https://unsplash.com/photos/rdLERs3ZGgQ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evangelio para ti» (p.25-46) </a:t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“El Evangelio” de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Ortlund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Prepararse con sus apuntes para el examen de </a:t>
            </a:r>
            <a:r>
              <a:rPr lang="es-MX" sz="2400" smtClean="0">
                <a:solidFill>
                  <a:schemeClr val="bg1"/>
                </a:solidFill>
                <a:latin typeface="Calibri" pitchFamily="34" charset="0"/>
              </a:rPr>
              <a:t>unidad II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294</Words>
  <Application>Microsoft Office PowerPoint</Application>
  <PresentationFormat>Presentación en pantalla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Autoridad para ser Enviados</vt:lpstr>
      <vt:lpstr>Presentación de PowerPoint</vt:lpstr>
      <vt:lpstr>Un Imperativo</vt:lpstr>
      <vt:lpstr>Autoridad… Toda potestad </vt:lpstr>
      <vt:lpstr>Obediencia…   en el cielo y            en la tierra</vt:lpstr>
      <vt:lpstr>Mandato…    Por tanto, id</vt:lpstr>
      <vt:lpstr>La autoridad del envío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34</cp:revision>
  <dcterms:modified xsi:type="dcterms:W3CDTF">2021-09-28T12:08:24Z</dcterms:modified>
</cp:coreProperties>
</file>