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4"/>
  </p:notesMasterIdLst>
  <p:sldIdLst>
    <p:sldId id="256" r:id="rId2"/>
    <p:sldId id="257" r:id="rId3"/>
    <p:sldId id="381" r:id="rId4"/>
    <p:sldId id="382" r:id="rId5"/>
    <p:sldId id="260" r:id="rId6"/>
    <p:sldId id="373" r:id="rId7"/>
    <p:sldId id="383" r:id="rId8"/>
    <p:sldId id="410" r:id="rId9"/>
    <p:sldId id="259" r:id="rId10"/>
    <p:sldId id="411" r:id="rId11"/>
    <p:sldId id="37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262" r:id="rId23"/>
  </p:sldIdLst>
  <p:sldSz cx="9144000" cy="5143500" type="screen16x9"/>
  <p:notesSz cx="6858000" cy="9144000"/>
  <p:embeddedFontLst>
    <p:embeddedFont>
      <p:font typeface="Anonymous Pro" panose="020B0604020202020204" charset="0"/>
      <p:regular r:id="rId25"/>
      <p:bold r:id="rId26"/>
      <p:italic r:id="rId27"/>
      <p:boldItalic r:id="rId28"/>
    </p:embeddedFont>
    <p:embeddedFont>
      <p:font typeface="Coming Soon" panose="020B0604020202020204" charset="0"/>
      <p:regular r:id="rId29"/>
    </p:embeddedFont>
    <p:embeddedFont>
      <p:font typeface="Concert One" panose="020B0604020202020204" charset="0"/>
      <p:regular r:id="rId30"/>
    </p:embeddedFont>
    <p:embeddedFont>
      <p:font typeface="Roboto Mono Medium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AED1EB-B4A8-4FFC-B4F1-1F57FDB887E8}">
  <a:tblStyle styleId="{92AED1EB-B4A8-4FFC-B4F1-1F57FDB88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50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993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817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480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2797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431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248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84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144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651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50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729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652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7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488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24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69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61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61" r:id="rId4"/>
    <p:sldLayoutId id="2147483666" r:id="rId5"/>
    <p:sldLayoutId id="2147483669" r:id="rId6"/>
    <p:sldLayoutId id="2147483670" r:id="rId7"/>
    <p:sldLayoutId id="2147483671" r:id="rId8"/>
    <p:sldLayoutId id="2147483672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Educación Cristiana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subTitle" idx="1"/>
          </p:nvPr>
        </p:nvSpPr>
        <p:spPr>
          <a:xfrm>
            <a:off x="1630573" y="3769325"/>
            <a:ext cx="150908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David Leví Orta Álvarez</a:t>
            </a:r>
            <a:endParaRPr b="0" dirty="0"/>
          </a:p>
        </p:txBody>
      </p:sp>
      <p:sp>
        <p:nvSpPr>
          <p:cNvPr id="180" name="Google Shape;180;p30"/>
          <p:cNvSpPr/>
          <p:nvPr/>
        </p:nvSpPr>
        <p:spPr>
          <a:xfrm>
            <a:off x="2386313" y="2870056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30"/>
          <p:cNvSpPr/>
          <p:nvPr/>
        </p:nvSpPr>
        <p:spPr>
          <a:xfrm>
            <a:off x="6232350" y="285628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Google Shape;182;p3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67E2A1-4C25-4157-835E-C2083594D2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48" y="618123"/>
            <a:ext cx="1458163" cy="1092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SCUELA NUEVA. - .">
            <a:extLst>
              <a:ext uri="{FF2B5EF4-FFF2-40B4-BE49-F238E27FC236}">
                <a16:creationId xmlns:a16="http://schemas.microsoft.com/office/drawing/2014/main" id="{AC14BC57-B73D-4149-9F72-DA81FA85D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1695">
            <a:off x="2385648" y="1504076"/>
            <a:ext cx="3613392" cy="271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485975" y="501014"/>
            <a:ext cx="40412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Escuela Nueva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709551" y="1287874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18992052">
            <a:off x="1970427" y="1781423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 rot="-2148808">
            <a:off x="5243213" y="3507020"/>
            <a:ext cx="1251978" cy="43067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4" name="Google Shape;228;p34">
            <a:extLst>
              <a:ext uri="{FF2B5EF4-FFF2-40B4-BE49-F238E27FC236}">
                <a16:creationId xmlns:a16="http://schemas.microsoft.com/office/drawing/2014/main" id="{721FFFCA-1C40-4DAC-A54B-8370EFE454AB}"/>
              </a:ext>
            </a:extLst>
          </p:cNvPr>
          <p:cNvSpPr/>
          <p:nvPr/>
        </p:nvSpPr>
        <p:spPr>
          <a:xfrm rot="1152441">
            <a:off x="2295327" y="3979111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5" name="Google Shape;228;p34">
            <a:extLst>
              <a:ext uri="{FF2B5EF4-FFF2-40B4-BE49-F238E27FC236}">
                <a16:creationId xmlns:a16="http://schemas.microsoft.com/office/drawing/2014/main" id="{434D11B9-4516-44DB-A078-0478E018C2CD}"/>
              </a:ext>
            </a:extLst>
          </p:cNvPr>
          <p:cNvSpPr/>
          <p:nvPr/>
        </p:nvSpPr>
        <p:spPr>
          <a:xfrm rot="1272026">
            <a:off x="4861036" y="1281566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4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Escuela Nueva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553841"/>
            <a:ext cx="7232072" cy="315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El más vigoroso movimiento de renovación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Educación instigadora de cambios sociales y se transformara porque la sociedad estaba cambiando.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El desarrollo de la sociología de la educación y de la psicología educacional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Alumno - experiencia.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Paidocentrismo (el alumno como centro) Es necesario que el niño pueda adquirir sin apresuramiento y en la máxima libertad sus experiencia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2846598" y="709451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56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 err="1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Adolphe</a:t>
            </a: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 </a:t>
            </a:r>
            <a:r>
              <a:rPr lang="es-MX" sz="2800" b="1" dirty="0" err="1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Ferriere</a:t>
            </a: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 (1879-1960)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553841"/>
            <a:ext cx="7232072" cy="315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Escuela activa y de la educación nueva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El impulso vital espiritual es la raíz de la vida, fuente de toda actividad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educación nueva sería integral, activa, práctica, autónoma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Criticaba a la escuela tradicional afirmando que ésta había sustituido la alegría de vivir por la inquietud, el regocijo por la gravedad, el movimiento espontáneo por la inmovilidad, las risas por el silencio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1753230" y="547047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82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María Montessori (1870-1952)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553841"/>
            <a:ext cx="7232072" cy="315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Proponía despertar a través del estímulo y promover la autoeducación del niño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Proporcionar un ambiente libre de obstáculos innaturales y materiales apropiados.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El educador ofrece medios para su autoformación. El niño es educador de su personalidad.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Nada de bancos de escuela, ni los castigos, ni premios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El niño goza de libertad para moverse y actuar 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1714863" y="547046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26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María Montessori (1870-1952)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227726"/>
            <a:ext cx="7232072" cy="348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“Olvidemos el papel de carceleros y tratemos, al revés de esto, de prepararles un ambiente donde podamos, lo máximo posible, no cansarlos con nuestra vigilancia y nuestras enseñanzas.”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“Dar libertad al niño no quiere decir que se deba abandonarlo a su propia suerte y, mucho menos, descuidarlo. La ayuda que damos al alma infantil no debe ser la indiferencia pasiva frente a todas las dificultades de su desarrollo: muy por el contrario, debemos observar ese desarrollo con prudencia y con un cuidado lleno de afecto.”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“Se trata sólo de esto: saber utilizar la fuerza interior del niño con relación a su educación. ¿Es esto posible? No es sólo posible, es necesario.”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1714863" y="547046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90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Édouard </a:t>
            </a:r>
            <a:r>
              <a:rPr lang="es-MX" sz="2800" b="1" dirty="0" err="1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Claparede</a:t>
            </a: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 ( 1873-1940)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598601"/>
            <a:ext cx="7232072" cy="311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Educación funcional - desarrollar las aptitudes individuales y encaminarlas para el interés común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“El maestro ya no debe ser un omnisciente encargado de formar la inteligencia y llenar el espíritu de conocimientos. Debe ser un estimulador de intereses, despertando necesidades intelectuales y morales. Debe ser para sus alumnos mucho más un colaborador que un profesor ex cathedra.”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1580580" y="613172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60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9 Características de América Latina">
            <a:extLst>
              <a:ext uri="{FF2B5EF4-FFF2-40B4-BE49-F238E27FC236}">
                <a16:creationId xmlns:a16="http://schemas.microsoft.com/office/drawing/2014/main" id="{0CCE033A-B0FE-4C20-AF71-08A592A30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0"/>
          <a:stretch/>
        </p:blipFill>
        <p:spPr bwMode="auto">
          <a:xfrm rot="498658">
            <a:off x="2248746" y="1915096"/>
            <a:ext cx="4122717" cy="240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485975" y="501014"/>
            <a:ext cx="40412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Latinoamérica	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709551" y="1287874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18992052">
            <a:off x="1816961" y="1717186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 rot="-2148808">
            <a:off x="5263998" y="4063333"/>
            <a:ext cx="1251978" cy="43067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4" name="Google Shape;228;p34">
            <a:extLst>
              <a:ext uri="{FF2B5EF4-FFF2-40B4-BE49-F238E27FC236}">
                <a16:creationId xmlns:a16="http://schemas.microsoft.com/office/drawing/2014/main" id="{721FFFCA-1C40-4DAC-A54B-8370EFE454AB}"/>
              </a:ext>
            </a:extLst>
          </p:cNvPr>
          <p:cNvSpPr/>
          <p:nvPr/>
        </p:nvSpPr>
        <p:spPr>
          <a:xfrm rot="2626419">
            <a:off x="1816960" y="3709973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5" name="Google Shape;228;p34">
            <a:extLst>
              <a:ext uri="{FF2B5EF4-FFF2-40B4-BE49-F238E27FC236}">
                <a16:creationId xmlns:a16="http://schemas.microsoft.com/office/drawing/2014/main" id="{434D11B9-4516-44DB-A078-0478E018C2CD}"/>
              </a:ext>
            </a:extLst>
          </p:cNvPr>
          <p:cNvSpPr/>
          <p:nvPr/>
        </p:nvSpPr>
        <p:spPr>
          <a:xfrm rot="2340050">
            <a:off x="5692309" y="2208337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60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Latinoamérica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23642" y="1049081"/>
            <a:ext cx="7232072" cy="359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No pueden ser comprendidas sin Europa. 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Los colonizadores combatieron la educación y la cultura nativas, imponiendo sus hábitos, costumbres, religión, esclavizando a indios y negros.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El pensamiento pedagógico se desarrolló sólo cuando se liberó de la educación del colonizador y de la tutela del clero. 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Persisten problemas educativos dramáticos. Entre ellos, la alta tasa de analfabetismo, la falta de escuelas y de profesores calificados, la inexistencia de una formación para el trabajo, las altas tasas de ausentismo y repetición y el desprecio de los gobiernos por la educación y la cultura.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pedagogía originaria del "Tercer Mundo", es básicamente política, práctica, teniendo como objetivo la acción. 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"pedagogía del oprimido" - "pedagogía de la liberación".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2878646" y="613536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563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Perspectivas Actuales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9799235">
            <a:off x="1529426" y="683874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295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Perspectivas Actuales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23642" y="1406769"/>
            <a:ext cx="7232072" cy="324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Desplazamiento de la formación puramente individual del hombre hacia lo social, lo político, lo ideológico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educación y la sociedad son interdependientes.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“Enfermedad" del sistema tradicional de enseñanza: el atraso de la escuela, ligándose siempre al pasado; la incapacidad de la escuela actual de ofrecer instrucción; estudios de manera puramente mecánica; el autoritarismo escolar; la negación de las relaciones interpersonales; el desconocimiento de la realidad; la incapacidad de poder preparar al individuo para poder vivir y actuar en el mundo; la incapacidad de determinar la relación entre educación y política; la incapacidad de reciclar a los profesores que acaban neuróticos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9799235">
            <a:off x="1529426" y="683874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52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Pedagogía</a:t>
            </a:r>
            <a:endParaRPr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Perspectivas Actuales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23642" y="1406769"/>
            <a:ext cx="7232072" cy="324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UNESCO, en su 15ª Conferencia General, al analizar la crisis de la educación, propuso una nueva orientación llamada educación permanente: que el hombre se educa la vida entera.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evolución de las tecnologías modernas 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Ecología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Paradigmas </a:t>
            </a:r>
            <a:r>
              <a:rPr lang="es-MX" sz="1200" dirty="0" err="1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holonómicos</a:t>
            </a: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: no perder de vista la totalidad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9799235">
            <a:off x="1529426" y="683874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076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600" y="54032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Perspectivas Actuales</a:t>
            </a:r>
          </a:p>
        </p:txBody>
      </p:sp>
      <p:sp>
        <p:nvSpPr>
          <p:cNvPr id="481" name="Google Shape;481;p54"/>
          <p:cNvSpPr txBox="1"/>
          <p:nvPr/>
        </p:nvSpPr>
        <p:spPr>
          <a:xfrm>
            <a:off x="1323642" y="1406769"/>
            <a:ext cx="7232072" cy="324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informatización de la educación, la educación a distancia, el involucramiento de los medios de comunicación, la ampliación de los medios no-formales y no-convencionales de educación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educación se fundamenta en la antropología.</a:t>
            </a: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171450" lvl="0" indent="-171450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Internet, escuelas 100% virtuales, información basta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9799235">
            <a:off x="1529426" y="683874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843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1487581" y="1351928"/>
            <a:ext cx="6403116" cy="2596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Aragón, C (2007)Pedagogía: Fundamento de la educación hacia una reconceptualización de la pedagogía. Colegio </a:t>
            </a:r>
            <a:r>
              <a:rPr lang="es-MX" dirty="0" err="1"/>
              <a:t>Hiapanoamericano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Compayré</a:t>
            </a:r>
            <a:r>
              <a:rPr lang="es-MX" dirty="0"/>
              <a:t>, G. (1902) Historia de la Pedagogía. Francia.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Nassif,R</a:t>
            </a:r>
            <a:r>
              <a:rPr lang="es-MX" dirty="0"/>
              <a:t>. (1958) Pedagogía General. Argentina, Editorial </a:t>
            </a:r>
            <a:r>
              <a:rPr lang="es-MX" dirty="0" err="1"/>
              <a:t>Kapelusk</a:t>
            </a:r>
            <a:endParaRPr lang="es-MX" dirty="0"/>
          </a:p>
        </p:txBody>
      </p:sp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1557918" y="591795"/>
            <a:ext cx="5878121" cy="637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Bibliografía</a:t>
            </a:r>
            <a:endParaRPr dirty="0"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7223350" y="3043145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44" name="Google Shape;244;p36"/>
          <p:cNvGrpSpPr/>
          <p:nvPr/>
        </p:nvGrpSpPr>
        <p:grpSpPr>
          <a:xfrm>
            <a:off x="7656419" y="3891638"/>
            <a:ext cx="1001017" cy="853010"/>
            <a:chOff x="2341425" y="238100"/>
            <a:chExt cx="1328900" cy="1148125"/>
          </a:xfrm>
        </p:grpSpPr>
        <p:sp>
          <p:nvSpPr>
            <p:cNvPr id="245" name="Google Shape;245;p3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aoísmo - Wikipedia, la enciclopedia libre">
            <a:extLst>
              <a:ext uri="{FF2B5EF4-FFF2-40B4-BE49-F238E27FC236}">
                <a16:creationId xmlns:a16="http://schemas.microsoft.com/office/drawing/2014/main" id="{377791EE-D385-4A37-BD2F-87289D01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25" y="3350850"/>
            <a:ext cx="905944" cy="9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2371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Oriental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/>
          <p:nvPr/>
        </p:nvSpPr>
        <p:spPr>
          <a:xfrm rot="1278739">
            <a:off x="984932" y="2992909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4" descr="ACADEMIA OH DO KWAN - INGENIO: Confusionismo">
            <a:extLst>
              <a:ext uri="{FF2B5EF4-FFF2-40B4-BE49-F238E27FC236}">
                <a16:creationId xmlns:a16="http://schemas.microsoft.com/office/drawing/2014/main" id="{1D378D4E-76C6-4B10-AA4F-A3F06E226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25" y="1834130"/>
            <a:ext cx="1102458" cy="11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induismo: qué es, características, creencias y origen - Significados">
            <a:extLst>
              <a:ext uri="{FF2B5EF4-FFF2-40B4-BE49-F238E27FC236}">
                <a16:creationId xmlns:a16="http://schemas.microsoft.com/office/drawing/2014/main" id="{36E409DD-2AE6-4151-9353-BD2809CCF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00" y="2029449"/>
            <a:ext cx="1084601" cy="108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Anubis - Wikipedia, la enciclopedia libre">
            <a:extLst>
              <a:ext uri="{FF2B5EF4-FFF2-40B4-BE49-F238E27FC236}">
                <a16:creationId xmlns:a16="http://schemas.microsoft.com/office/drawing/2014/main" id="{611A2BE0-EE13-441A-AEF0-65E9A6333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769" flipH="1">
            <a:off x="5075564" y="2361147"/>
            <a:ext cx="800071" cy="17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Qué es el Budismo? – Centro Budista de Cuernavaca">
            <a:extLst>
              <a:ext uri="{FF2B5EF4-FFF2-40B4-BE49-F238E27FC236}">
                <a16:creationId xmlns:a16="http://schemas.microsoft.com/office/drawing/2014/main" id="{7ED7DFD3-878E-431C-AE8A-E8AAC920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41" y="932669"/>
            <a:ext cx="1402294" cy="16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hanging the way you learn | Flashcards">
            <a:extLst>
              <a:ext uri="{FF2B5EF4-FFF2-40B4-BE49-F238E27FC236}">
                <a16:creationId xmlns:a16="http://schemas.microsoft.com/office/drawing/2014/main" id="{2E55D9B5-141D-4C64-A2AE-6D1DB061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61" y="1242583"/>
            <a:ext cx="1155928" cy="163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28;p34">
            <a:extLst>
              <a:ext uri="{FF2B5EF4-FFF2-40B4-BE49-F238E27FC236}">
                <a16:creationId xmlns:a16="http://schemas.microsoft.com/office/drawing/2014/main" id="{346C4247-700A-4A13-9F00-FDB1E95B2AF1}"/>
              </a:ext>
            </a:extLst>
          </p:cNvPr>
          <p:cNvSpPr/>
          <p:nvPr/>
        </p:nvSpPr>
        <p:spPr>
          <a:xfrm rot="-2148808">
            <a:off x="3035347" y="2080305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0" name="Google Shape;228;p34">
            <a:extLst>
              <a:ext uri="{FF2B5EF4-FFF2-40B4-BE49-F238E27FC236}">
                <a16:creationId xmlns:a16="http://schemas.microsoft.com/office/drawing/2014/main" id="{D9B21BD8-E923-43C7-A386-31CF47E601B0}"/>
              </a:ext>
            </a:extLst>
          </p:cNvPr>
          <p:cNvSpPr/>
          <p:nvPr/>
        </p:nvSpPr>
        <p:spPr>
          <a:xfrm>
            <a:off x="4928169" y="2389619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684792" y="1769823"/>
            <a:ext cx="834877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 rot="-2148808">
            <a:off x="6061130" y="939023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9" name="Google Shape;229;p34"/>
          <p:cNvSpPr/>
          <p:nvPr/>
        </p:nvSpPr>
        <p:spPr>
          <a:xfrm rot="20512847">
            <a:off x="7701158" y="1116688"/>
            <a:ext cx="710480" cy="101137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28;p34">
            <a:extLst>
              <a:ext uri="{FF2B5EF4-FFF2-40B4-BE49-F238E27FC236}">
                <a16:creationId xmlns:a16="http://schemas.microsoft.com/office/drawing/2014/main" id="{DC7B9183-B893-4815-B88D-D58DDD0CE688}"/>
              </a:ext>
            </a:extLst>
          </p:cNvPr>
          <p:cNvSpPr/>
          <p:nvPr/>
        </p:nvSpPr>
        <p:spPr>
          <a:xfrm>
            <a:off x="5074175" y="3940621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2371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Griego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1166712" y="1799381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23" name="Picture 2" descr="EVOLUCION DE LA PEDAGOGIA Y EDUCACION DE LA DIDACTICA timeline | Timet">
            <a:extLst>
              <a:ext uri="{FF2B5EF4-FFF2-40B4-BE49-F238E27FC236}">
                <a16:creationId xmlns:a16="http://schemas.microsoft.com/office/drawing/2014/main" id="{1459AB39-32D5-432F-953F-A0B919556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76" y="1886049"/>
            <a:ext cx="5609847" cy="24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228;p34">
            <a:extLst>
              <a:ext uri="{FF2B5EF4-FFF2-40B4-BE49-F238E27FC236}">
                <a16:creationId xmlns:a16="http://schemas.microsoft.com/office/drawing/2014/main" id="{93FB12A2-FFAD-41B7-99F3-00D2D9D1F673}"/>
              </a:ext>
            </a:extLst>
          </p:cNvPr>
          <p:cNvSpPr/>
          <p:nvPr/>
        </p:nvSpPr>
        <p:spPr>
          <a:xfrm rot="-2148808">
            <a:off x="6447361" y="3941100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5" name="Google Shape;228;p34">
            <a:extLst>
              <a:ext uri="{FF2B5EF4-FFF2-40B4-BE49-F238E27FC236}">
                <a16:creationId xmlns:a16="http://schemas.microsoft.com/office/drawing/2014/main" id="{3E054B2B-05AE-4DB4-B58B-04C5EAABA288}"/>
              </a:ext>
            </a:extLst>
          </p:cNvPr>
          <p:cNvSpPr/>
          <p:nvPr/>
        </p:nvSpPr>
        <p:spPr>
          <a:xfrm rot="1632288">
            <a:off x="6348392" y="1792457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6" name="Google Shape;228;p34">
            <a:extLst>
              <a:ext uri="{FF2B5EF4-FFF2-40B4-BE49-F238E27FC236}">
                <a16:creationId xmlns:a16="http://schemas.microsoft.com/office/drawing/2014/main" id="{4FF4BC71-661F-49BF-8938-8CEF836CA38B}"/>
              </a:ext>
            </a:extLst>
          </p:cNvPr>
          <p:cNvSpPr/>
          <p:nvPr/>
        </p:nvSpPr>
        <p:spPr>
          <a:xfrm rot="1850538">
            <a:off x="1153891" y="3974842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4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istoria de las civilizaciones: Antigua Roma. Etapas históricas">
            <a:extLst>
              <a:ext uri="{FF2B5EF4-FFF2-40B4-BE49-F238E27FC236}">
                <a16:creationId xmlns:a16="http://schemas.microsoft.com/office/drawing/2014/main" id="{E6E99A6A-51B9-422A-92C7-E21CE7F0E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453">
            <a:off x="1202153" y="1599472"/>
            <a:ext cx="6068558" cy="27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2371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Romano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696403" y="1735841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 rot="-2148808">
            <a:off x="6512205" y="3739827"/>
            <a:ext cx="1251978" cy="43067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4" name="Google Shape;228;p34">
            <a:extLst>
              <a:ext uri="{FF2B5EF4-FFF2-40B4-BE49-F238E27FC236}">
                <a16:creationId xmlns:a16="http://schemas.microsoft.com/office/drawing/2014/main" id="{721FFFCA-1C40-4DAC-A54B-8370EFE454AB}"/>
              </a:ext>
            </a:extLst>
          </p:cNvPr>
          <p:cNvSpPr/>
          <p:nvPr/>
        </p:nvSpPr>
        <p:spPr>
          <a:xfrm rot="1152441">
            <a:off x="912629" y="4145368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5" name="Google Shape;228;p34">
            <a:extLst>
              <a:ext uri="{FF2B5EF4-FFF2-40B4-BE49-F238E27FC236}">
                <a16:creationId xmlns:a16="http://schemas.microsoft.com/office/drawing/2014/main" id="{434D11B9-4516-44DB-A078-0478E018C2CD}"/>
              </a:ext>
            </a:extLst>
          </p:cNvPr>
          <p:cNvSpPr/>
          <p:nvPr/>
        </p:nvSpPr>
        <p:spPr>
          <a:xfrm rot="1272026">
            <a:off x="6229441" y="1338745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a influencia del cristianismo durante la Edad Media">
            <a:extLst>
              <a:ext uri="{FF2B5EF4-FFF2-40B4-BE49-F238E27FC236}">
                <a16:creationId xmlns:a16="http://schemas.microsoft.com/office/drawing/2014/main" id="{00301A6D-2416-4E2D-A346-A5601D99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03">
            <a:off x="2166477" y="1637856"/>
            <a:ext cx="3658459" cy="27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4" y="471047"/>
            <a:ext cx="33582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Medieval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1827281" y="1528662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 rot="-2148808">
            <a:off x="4942675" y="4114488"/>
            <a:ext cx="1251978" cy="43067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4" name="Google Shape;228;p34">
            <a:extLst>
              <a:ext uri="{FF2B5EF4-FFF2-40B4-BE49-F238E27FC236}">
                <a16:creationId xmlns:a16="http://schemas.microsoft.com/office/drawing/2014/main" id="{721FFFCA-1C40-4DAC-A54B-8370EFE454AB}"/>
              </a:ext>
            </a:extLst>
          </p:cNvPr>
          <p:cNvSpPr/>
          <p:nvPr/>
        </p:nvSpPr>
        <p:spPr>
          <a:xfrm rot="1152441">
            <a:off x="1562240" y="4049453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5" name="Google Shape;228;p34">
            <a:extLst>
              <a:ext uri="{FF2B5EF4-FFF2-40B4-BE49-F238E27FC236}">
                <a16:creationId xmlns:a16="http://schemas.microsoft.com/office/drawing/2014/main" id="{434D11B9-4516-44DB-A078-0478E018C2CD}"/>
              </a:ext>
            </a:extLst>
          </p:cNvPr>
          <p:cNvSpPr/>
          <p:nvPr/>
        </p:nvSpPr>
        <p:spPr>
          <a:xfrm rot="1272026">
            <a:off x="5065658" y="1655368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8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Renacimiento: Cuando Europa escapó de la oscuridad medieval">
            <a:extLst>
              <a:ext uri="{FF2B5EF4-FFF2-40B4-BE49-F238E27FC236}">
                <a16:creationId xmlns:a16="http://schemas.microsoft.com/office/drawing/2014/main" id="{2D5B64E8-B802-4171-8536-A64C2C5EC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7" r="19191"/>
          <a:stretch/>
        </p:blipFill>
        <p:spPr bwMode="auto">
          <a:xfrm rot="20672635">
            <a:off x="6397148" y="2954513"/>
            <a:ext cx="1929294" cy="152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nacimiento - Wikipedia, la enciclopedia libre">
            <a:extLst>
              <a:ext uri="{FF2B5EF4-FFF2-40B4-BE49-F238E27FC236}">
                <a16:creationId xmlns:a16="http://schemas.microsoft.com/office/drawing/2014/main" id="{3212BE7F-0CA9-41E9-A7D0-F4841947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7884">
            <a:off x="4844558" y="789224"/>
            <a:ext cx="152991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nacimiento - ¿Qué fue?, características, origen, causas y más">
            <a:extLst>
              <a:ext uri="{FF2B5EF4-FFF2-40B4-BE49-F238E27FC236}">
                <a16:creationId xmlns:a16="http://schemas.microsoft.com/office/drawing/2014/main" id="{1805723D-F5A4-4E8E-AE3F-EF20B9A3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013">
            <a:off x="1125305" y="2139116"/>
            <a:ext cx="2782416" cy="126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639441" y="471047"/>
            <a:ext cx="402208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Renacentista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6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861187" y="1895449"/>
            <a:ext cx="969902" cy="27950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 rot="-2148808">
            <a:off x="3187267" y="3396579"/>
            <a:ext cx="1000086" cy="23623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4" name="Google Shape;228;p34">
            <a:extLst>
              <a:ext uri="{FF2B5EF4-FFF2-40B4-BE49-F238E27FC236}">
                <a16:creationId xmlns:a16="http://schemas.microsoft.com/office/drawing/2014/main" id="{721FFFCA-1C40-4DAC-A54B-8370EFE454AB}"/>
              </a:ext>
            </a:extLst>
          </p:cNvPr>
          <p:cNvSpPr/>
          <p:nvPr/>
        </p:nvSpPr>
        <p:spPr>
          <a:xfrm rot="2142228">
            <a:off x="788084" y="2947598"/>
            <a:ext cx="778903" cy="254385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5" name="Google Shape;228;p34">
            <a:extLst>
              <a:ext uri="{FF2B5EF4-FFF2-40B4-BE49-F238E27FC236}">
                <a16:creationId xmlns:a16="http://schemas.microsoft.com/office/drawing/2014/main" id="{434D11B9-4516-44DB-A078-0478E018C2CD}"/>
              </a:ext>
            </a:extLst>
          </p:cNvPr>
          <p:cNvSpPr/>
          <p:nvPr/>
        </p:nvSpPr>
        <p:spPr>
          <a:xfrm rot="1627492">
            <a:off x="3338571" y="2307182"/>
            <a:ext cx="931365" cy="26570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3" name="Google Shape;228;p34">
            <a:extLst>
              <a:ext uri="{FF2B5EF4-FFF2-40B4-BE49-F238E27FC236}">
                <a16:creationId xmlns:a16="http://schemas.microsoft.com/office/drawing/2014/main" id="{293001C1-68AA-41A7-A5A4-E2AF6C4BEAC6}"/>
              </a:ext>
            </a:extLst>
          </p:cNvPr>
          <p:cNvSpPr/>
          <p:nvPr/>
        </p:nvSpPr>
        <p:spPr>
          <a:xfrm rot="-2148808">
            <a:off x="5845738" y="2566059"/>
            <a:ext cx="1000086" cy="23623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4" name="Google Shape;228;p34">
            <a:extLst>
              <a:ext uri="{FF2B5EF4-FFF2-40B4-BE49-F238E27FC236}">
                <a16:creationId xmlns:a16="http://schemas.microsoft.com/office/drawing/2014/main" id="{929A2ABA-43B7-481C-836E-D777DF86E4C6}"/>
              </a:ext>
            </a:extLst>
          </p:cNvPr>
          <p:cNvSpPr/>
          <p:nvPr/>
        </p:nvSpPr>
        <p:spPr>
          <a:xfrm rot="715971">
            <a:off x="7373517" y="2753555"/>
            <a:ext cx="1000086" cy="23623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5" name="Google Shape;228;p34">
            <a:extLst>
              <a:ext uri="{FF2B5EF4-FFF2-40B4-BE49-F238E27FC236}">
                <a16:creationId xmlns:a16="http://schemas.microsoft.com/office/drawing/2014/main" id="{5FDD9816-531A-49E0-8320-8029C40939D3}"/>
              </a:ext>
            </a:extLst>
          </p:cNvPr>
          <p:cNvSpPr/>
          <p:nvPr/>
        </p:nvSpPr>
        <p:spPr>
          <a:xfrm rot="1616279">
            <a:off x="6140497" y="4310063"/>
            <a:ext cx="1000086" cy="23623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6" name="Google Shape;228;p34">
            <a:extLst>
              <a:ext uri="{FF2B5EF4-FFF2-40B4-BE49-F238E27FC236}">
                <a16:creationId xmlns:a16="http://schemas.microsoft.com/office/drawing/2014/main" id="{D39227FA-079E-449C-B4CA-D387A1E9D7F8}"/>
              </a:ext>
            </a:extLst>
          </p:cNvPr>
          <p:cNvSpPr/>
          <p:nvPr/>
        </p:nvSpPr>
        <p:spPr>
          <a:xfrm rot="-2148808">
            <a:off x="4441298" y="817496"/>
            <a:ext cx="1000086" cy="23623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1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639441" y="471047"/>
            <a:ext cx="402208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593671" y="936486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481;p54">
            <a:extLst>
              <a:ext uri="{FF2B5EF4-FFF2-40B4-BE49-F238E27FC236}">
                <a16:creationId xmlns:a16="http://schemas.microsoft.com/office/drawing/2014/main" id="{7B0A546C-B212-48AB-A7BD-18B35D91C53F}"/>
              </a:ext>
            </a:extLst>
          </p:cNvPr>
          <p:cNvSpPr txBox="1"/>
          <p:nvPr/>
        </p:nvSpPr>
        <p:spPr>
          <a:xfrm>
            <a:off x="1720094" y="1583016"/>
            <a:ext cx="1873561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24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Moderno</a:t>
            </a:r>
          </a:p>
        </p:txBody>
      </p:sp>
      <p:sp>
        <p:nvSpPr>
          <p:cNvPr id="18" name="Google Shape;481;p54">
            <a:extLst>
              <a:ext uri="{FF2B5EF4-FFF2-40B4-BE49-F238E27FC236}">
                <a16:creationId xmlns:a16="http://schemas.microsoft.com/office/drawing/2014/main" id="{4AA8541F-154D-418F-BA21-444C59FDCE8C}"/>
              </a:ext>
            </a:extLst>
          </p:cNvPr>
          <p:cNvSpPr txBox="1"/>
          <p:nvPr/>
        </p:nvSpPr>
        <p:spPr>
          <a:xfrm>
            <a:off x="1593671" y="2822464"/>
            <a:ext cx="1873561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24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Ilustrado</a:t>
            </a:r>
          </a:p>
        </p:txBody>
      </p:sp>
      <p:sp>
        <p:nvSpPr>
          <p:cNvPr id="19" name="Google Shape;481;p54">
            <a:extLst>
              <a:ext uri="{FF2B5EF4-FFF2-40B4-BE49-F238E27FC236}">
                <a16:creationId xmlns:a16="http://schemas.microsoft.com/office/drawing/2014/main" id="{0F49C63E-5608-4A8E-B3D0-A959DA70B0BE}"/>
              </a:ext>
            </a:extLst>
          </p:cNvPr>
          <p:cNvSpPr txBox="1"/>
          <p:nvPr/>
        </p:nvSpPr>
        <p:spPr>
          <a:xfrm>
            <a:off x="5735783" y="1583015"/>
            <a:ext cx="2032354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2400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Socialista</a:t>
            </a:r>
          </a:p>
        </p:txBody>
      </p:sp>
    </p:spTree>
    <p:extLst>
      <p:ext uri="{BB962C8B-B14F-4D97-AF65-F5344CB8AC3E}">
        <p14:creationId xmlns:p14="http://schemas.microsoft.com/office/powerpoint/2010/main" val="310710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214" name="Google Shape;214;p33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052603" y="2371676"/>
            <a:ext cx="5038792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Pedagogía en la escuela nueva hasta perspectivas actuales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858</Words>
  <Application>Microsoft Office PowerPoint</Application>
  <PresentationFormat>Presentación en pantalla (16:9)</PresentationFormat>
  <Paragraphs>75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Concert One</vt:lpstr>
      <vt:lpstr>Coming Soon</vt:lpstr>
      <vt:lpstr>Anonymous Pro</vt:lpstr>
      <vt:lpstr>Roboto Mono Medium</vt:lpstr>
      <vt:lpstr>Arial</vt:lpstr>
      <vt:lpstr>Notebook Lesson by Slidesgo</vt:lpstr>
      <vt:lpstr>Educación Cristiana</vt:lpstr>
      <vt:lpstr>Pedagogía</vt:lpstr>
      <vt:lpstr>Pensamiento Pedagógico Oriental</vt:lpstr>
      <vt:lpstr>Pensamiento Pedagógico Griego</vt:lpstr>
      <vt:lpstr>Pensamiento Pedagógico Romano</vt:lpstr>
      <vt:lpstr>Pensamiento Pedagógico Medieval</vt:lpstr>
      <vt:lpstr>Pensamiento Pedagógico Renacentista</vt:lpstr>
      <vt:lpstr>Pensamiento Pedagógico</vt:lpstr>
      <vt:lpstr>04</vt:lpstr>
      <vt:lpstr>Pensamiento Pedagógico Escuela Nueva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Pensamiento Pedagógico Latinoamérica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Aragón, C (2007)Pedagogía: Fundamento de la educación hacia una reconceptualización de la pedagogía. Colegio Hiapanoamericano  Compayré, G. (1902) Historia de la Pedagogía. Francia.  Nassif,R. (1958) Pedagogía General. Argentina, Editorial Kapelusk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LESSON</dc:title>
  <dc:creator>LEVÍ ORTA</dc:creator>
  <cp:lastModifiedBy>LEVÍ</cp:lastModifiedBy>
  <cp:revision>31</cp:revision>
  <dcterms:modified xsi:type="dcterms:W3CDTF">2022-10-06T16:30:07Z</dcterms:modified>
</cp:coreProperties>
</file>