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1"/>
  </p:notesMasterIdLst>
  <p:sldIdLst>
    <p:sldId id="256" r:id="rId2"/>
    <p:sldId id="257" r:id="rId3"/>
    <p:sldId id="343" r:id="rId4"/>
    <p:sldId id="344" r:id="rId5"/>
    <p:sldId id="345" r:id="rId6"/>
    <p:sldId id="346" r:id="rId7"/>
    <p:sldId id="347" r:id="rId8"/>
    <p:sldId id="259" r:id="rId9"/>
    <p:sldId id="260" r:id="rId10"/>
    <p:sldId id="349" r:id="rId11"/>
    <p:sldId id="351" r:id="rId12"/>
    <p:sldId id="352" r:id="rId13"/>
    <p:sldId id="353" r:id="rId14"/>
    <p:sldId id="354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262" r:id="rId30"/>
  </p:sldIdLst>
  <p:sldSz cx="9144000" cy="5143500" type="screen16x9"/>
  <p:notesSz cx="6858000" cy="9144000"/>
  <p:embeddedFontLst>
    <p:embeddedFont>
      <p:font typeface="Anonymous Pro" panose="020B0604020202020204" charset="0"/>
      <p:regular r:id="rId32"/>
      <p:bold r:id="rId33"/>
      <p:italic r:id="rId34"/>
      <p:boldItalic r:id="rId35"/>
    </p:embeddedFont>
    <p:embeddedFont>
      <p:font typeface="Coming Soon" panose="020B0604020202020204" charset="0"/>
      <p:regular r:id="rId36"/>
    </p:embeddedFont>
    <p:embeddedFont>
      <p:font typeface="Concert One" panose="020B0604020202020204" charset="0"/>
      <p:regular r:id="rId37"/>
    </p:embeddedFont>
    <p:embeddedFont>
      <p:font typeface="Roboto Mono" panose="020B0604020202020204" charset="0"/>
      <p:regular r:id="rId38"/>
      <p:bold r:id="rId39"/>
      <p:italic r:id="rId40"/>
      <p:boldItalic r:id="rId41"/>
    </p:embeddedFont>
    <p:embeddedFont>
      <p:font typeface="Roboto Mono Medium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10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411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773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259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414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79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870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89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069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79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117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7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779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373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150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814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754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7465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7743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60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2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163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65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91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61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China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Taoísmo - Wikipedia, la enciclopedia libre">
            <a:extLst>
              <a:ext uri="{FF2B5EF4-FFF2-40B4-BE49-F238E27FC236}">
                <a16:creationId xmlns:a16="http://schemas.microsoft.com/office/drawing/2014/main" id="{BFA89B75-CBD8-4301-858C-349C1862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2478850"/>
            <a:ext cx="1666536" cy="16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Google Shape;269;p38"/>
          <p:cNvSpPr/>
          <p:nvPr/>
        </p:nvSpPr>
        <p:spPr>
          <a:xfrm rot="-2700000">
            <a:off x="503331" y="256725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1575145" y="3765063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4A7E699D-FB8B-4D91-A5D5-86D09C7A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89" y="1570731"/>
            <a:ext cx="1459971" cy="14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9;p38">
            <a:extLst>
              <a:ext uri="{FF2B5EF4-FFF2-40B4-BE49-F238E27FC236}">
                <a16:creationId xmlns:a16="http://schemas.microsoft.com/office/drawing/2014/main" id="{4A7D3B88-6C8F-4D32-9154-7374E9BEC531}"/>
              </a:ext>
            </a:extLst>
          </p:cNvPr>
          <p:cNvSpPr/>
          <p:nvPr/>
        </p:nvSpPr>
        <p:spPr>
          <a:xfrm rot="733723">
            <a:off x="3067674" y="1462852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269;p38">
            <a:extLst>
              <a:ext uri="{FF2B5EF4-FFF2-40B4-BE49-F238E27FC236}">
                <a16:creationId xmlns:a16="http://schemas.microsoft.com/office/drawing/2014/main" id="{21BB503A-DBA2-4142-B356-9F02FE2748F7}"/>
              </a:ext>
            </a:extLst>
          </p:cNvPr>
          <p:cNvSpPr/>
          <p:nvPr/>
        </p:nvSpPr>
        <p:spPr>
          <a:xfrm>
            <a:off x="2765895" y="2897537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80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4831590" y="539500"/>
            <a:ext cx="3662799" cy="4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Taoismo</a:t>
            </a:r>
            <a:r>
              <a:rPr lang="en-US" dirty="0"/>
              <a:t> – Lao-</a:t>
            </a:r>
            <a:r>
              <a:rPr lang="en-US" dirty="0" err="1"/>
              <a:t>tsé</a:t>
            </a: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Espíritu de emancipación, progreso, investigación y de protesta contra la rutina, y fracasó.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Principios para una vida tranquila, pacífica, sosegada, quieta.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MX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China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Taoísmo - Wikipedia, la enciclopedia libre">
            <a:extLst>
              <a:ext uri="{FF2B5EF4-FFF2-40B4-BE49-F238E27FC236}">
                <a16:creationId xmlns:a16="http://schemas.microsoft.com/office/drawing/2014/main" id="{BFA89B75-CBD8-4301-858C-349C1862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2478850"/>
            <a:ext cx="1666536" cy="16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Google Shape;269;p38"/>
          <p:cNvSpPr/>
          <p:nvPr/>
        </p:nvSpPr>
        <p:spPr>
          <a:xfrm rot="-2700000">
            <a:off x="503331" y="256725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1575145" y="3765063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4A7E699D-FB8B-4D91-A5D5-86D09C7A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89" y="1570731"/>
            <a:ext cx="1459971" cy="14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9;p38">
            <a:extLst>
              <a:ext uri="{FF2B5EF4-FFF2-40B4-BE49-F238E27FC236}">
                <a16:creationId xmlns:a16="http://schemas.microsoft.com/office/drawing/2014/main" id="{4A7D3B88-6C8F-4D32-9154-7374E9BEC531}"/>
              </a:ext>
            </a:extLst>
          </p:cNvPr>
          <p:cNvSpPr/>
          <p:nvPr/>
        </p:nvSpPr>
        <p:spPr>
          <a:xfrm rot="733723">
            <a:off x="3067674" y="1462852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269;p38">
            <a:extLst>
              <a:ext uri="{FF2B5EF4-FFF2-40B4-BE49-F238E27FC236}">
                <a16:creationId xmlns:a16="http://schemas.microsoft.com/office/drawing/2014/main" id="{21BB503A-DBA2-4142-B356-9F02FE2748F7}"/>
              </a:ext>
            </a:extLst>
          </p:cNvPr>
          <p:cNvSpPr/>
          <p:nvPr/>
        </p:nvSpPr>
        <p:spPr>
          <a:xfrm>
            <a:off x="2765895" y="2897537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5" name="Picture 2" descr="Taoísmo - Wikipedia, la enciclopedia libre">
            <a:extLst>
              <a:ext uri="{FF2B5EF4-FFF2-40B4-BE49-F238E27FC236}">
                <a16:creationId xmlns:a16="http://schemas.microsoft.com/office/drawing/2014/main" id="{457B392E-00D9-4B29-9E87-ABBFB4EE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79" y="567971"/>
            <a:ext cx="377318" cy="3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5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4831590" y="539500"/>
            <a:ext cx="3662799" cy="4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Taoismo</a:t>
            </a:r>
            <a:r>
              <a:rPr lang="en-US" dirty="0"/>
              <a:t> – Lao-</a:t>
            </a:r>
            <a:r>
              <a:rPr lang="en-US" dirty="0" err="1"/>
              <a:t>tsé</a:t>
            </a: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Espíritu de emancipación, progreso, investigación y de protesta contra la rutina, y fracasó.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Principios para una vida tranquila, pacífica, sosegada, quieta.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MX" dirty="0"/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DOMINAR SIN VIOLENCIA</a:t>
            </a:r>
          </a:p>
          <a:p>
            <a:pPr algn="l" fontAlgn="auto">
              <a:spcAft>
                <a:spcPts val="0"/>
              </a:spcAft>
              <a:defRPr/>
            </a:pPr>
            <a:endParaRPr lang="es-MX" sz="900" dirty="0">
              <a:latin typeface="Roboto Mono" panose="020B0604020202020204" charset="0"/>
              <a:ea typeface="Roboto Mono" panose="020B0604020202020204" charset="0"/>
            </a:endParaRP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Para humillar a alguien, primero se le debe engrandecer.</a:t>
            </a: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Para debilitar a alguien, primero se le debe fortalecer.</a:t>
            </a: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Para hacer caer a alguien, primero se le debe exaltar.</a:t>
            </a: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Para recibir algo, primero se debe darlo.</a:t>
            </a: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Ese dejar madurar es un profundo misterio.</a:t>
            </a: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El débil y flexible es más fuerte que el fuerte y rígido.</a:t>
            </a:r>
          </a:p>
          <a:p>
            <a:pPr marL="139700" indent="0" algn="l" fontAlgn="auto">
              <a:spcAft>
                <a:spcPts val="0"/>
              </a:spcAft>
              <a:buNone/>
              <a:defRPr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Así como el pez sólo puede vivir en sus aguas, así el jefe de Estado sólo puede dominar sin violencia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dirty="0">
              <a:latin typeface="Roboto Mono" panose="020B0604020202020204" charset="0"/>
              <a:ea typeface="Roboto Mono" panose="020B060402020202020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China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Taoísmo - Wikipedia, la enciclopedia libre">
            <a:extLst>
              <a:ext uri="{FF2B5EF4-FFF2-40B4-BE49-F238E27FC236}">
                <a16:creationId xmlns:a16="http://schemas.microsoft.com/office/drawing/2014/main" id="{BFA89B75-CBD8-4301-858C-349C1862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2478850"/>
            <a:ext cx="1666536" cy="16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Google Shape;269;p38"/>
          <p:cNvSpPr/>
          <p:nvPr/>
        </p:nvSpPr>
        <p:spPr>
          <a:xfrm rot="-2700000">
            <a:off x="503331" y="256725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1575145" y="3765063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4A7E699D-FB8B-4D91-A5D5-86D09C7A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89" y="1570731"/>
            <a:ext cx="1459971" cy="14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9;p38">
            <a:extLst>
              <a:ext uri="{FF2B5EF4-FFF2-40B4-BE49-F238E27FC236}">
                <a16:creationId xmlns:a16="http://schemas.microsoft.com/office/drawing/2014/main" id="{4A7D3B88-6C8F-4D32-9154-7374E9BEC531}"/>
              </a:ext>
            </a:extLst>
          </p:cNvPr>
          <p:cNvSpPr/>
          <p:nvPr/>
        </p:nvSpPr>
        <p:spPr>
          <a:xfrm rot="733723">
            <a:off x="3067674" y="1462852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269;p38">
            <a:extLst>
              <a:ext uri="{FF2B5EF4-FFF2-40B4-BE49-F238E27FC236}">
                <a16:creationId xmlns:a16="http://schemas.microsoft.com/office/drawing/2014/main" id="{21BB503A-DBA2-4142-B356-9F02FE2748F7}"/>
              </a:ext>
            </a:extLst>
          </p:cNvPr>
          <p:cNvSpPr/>
          <p:nvPr/>
        </p:nvSpPr>
        <p:spPr>
          <a:xfrm>
            <a:off x="2765895" y="2897537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5" name="Picture 2" descr="Taoísmo - Wikipedia, la enciclopedia libre">
            <a:extLst>
              <a:ext uri="{FF2B5EF4-FFF2-40B4-BE49-F238E27FC236}">
                <a16:creationId xmlns:a16="http://schemas.microsoft.com/office/drawing/2014/main" id="{457B392E-00D9-4B29-9E87-ABBFB4EE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79" y="567971"/>
            <a:ext cx="377318" cy="3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9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4831590" y="539500"/>
            <a:ext cx="3662799" cy="40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Taoismo</a:t>
            </a:r>
            <a:r>
              <a:rPr lang="en-US" dirty="0"/>
              <a:t> – Lao-</a:t>
            </a:r>
            <a:r>
              <a:rPr lang="en-US" dirty="0" err="1"/>
              <a:t>tsé</a:t>
            </a:r>
            <a:endParaRPr lang="en-US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Espíritu de emancipación, progreso, investigación y de protesta contra la rutina, y fracasó.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Principios para una vida tranquila, pacífica, sosegada, quieta.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MX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MX" dirty="0"/>
              <a:t>Confucionismo – </a:t>
            </a:r>
            <a:r>
              <a:rPr lang="es-MX" dirty="0" err="1"/>
              <a:t>Cong-tsé</a:t>
            </a:r>
            <a:endParaRPr lang="es-MX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Ilimitado el poder de los padres sobre los hijos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sz="12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200" dirty="0"/>
              <a:t>Enseñanza dogmática y memorizada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s-MX" dirty="0">
              <a:latin typeface="Roboto Mono" panose="020B0604020202020204" charset="0"/>
              <a:ea typeface="Roboto Mono" panose="020B060402020202020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China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Taoísmo - Wikipedia, la enciclopedia libre">
            <a:extLst>
              <a:ext uri="{FF2B5EF4-FFF2-40B4-BE49-F238E27FC236}">
                <a16:creationId xmlns:a16="http://schemas.microsoft.com/office/drawing/2014/main" id="{BFA89B75-CBD8-4301-858C-349C1862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11" y="2478850"/>
            <a:ext cx="1666536" cy="166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Google Shape;269;p38"/>
          <p:cNvSpPr/>
          <p:nvPr/>
        </p:nvSpPr>
        <p:spPr>
          <a:xfrm rot="-2700000">
            <a:off x="503331" y="256725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1575145" y="3765063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4A7E699D-FB8B-4D91-A5D5-86D09C7AC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89" y="1570731"/>
            <a:ext cx="1459971" cy="14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69;p38">
            <a:extLst>
              <a:ext uri="{FF2B5EF4-FFF2-40B4-BE49-F238E27FC236}">
                <a16:creationId xmlns:a16="http://schemas.microsoft.com/office/drawing/2014/main" id="{4A7D3B88-6C8F-4D32-9154-7374E9BEC531}"/>
              </a:ext>
            </a:extLst>
          </p:cNvPr>
          <p:cNvSpPr/>
          <p:nvPr/>
        </p:nvSpPr>
        <p:spPr>
          <a:xfrm rot="733723">
            <a:off x="3067674" y="1462852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269;p38">
            <a:extLst>
              <a:ext uri="{FF2B5EF4-FFF2-40B4-BE49-F238E27FC236}">
                <a16:creationId xmlns:a16="http://schemas.microsoft.com/office/drawing/2014/main" id="{21BB503A-DBA2-4142-B356-9F02FE2748F7}"/>
              </a:ext>
            </a:extLst>
          </p:cNvPr>
          <p:cNvSpPr/>
          <p:nvPr/>
        </p:nvSpPr>
        <p:spPr>
          <a:xfrm>
            <a:off x="2765895" y="2897537"/>
            <a:ext cx="100701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5" name="Picture 2" descr="Taoísmo - Wikipedia, la enciclopedia libre">
            <a:extLst>
              <a:ext uri="{FF2B5EF4-FFF2-40B4-BE49-F238E27FC236}">
                <a16:creationId xmlns:a16="http://schemas.microsoft.com/office/drawing/2014/main" id="{457B392E-00D9-4B29-9E87-ABBFB4EE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79" y="567971"/>
            <a:ext cx="377318" cy="3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CADEMIA OH DO KWAN - INGENIO: Confusionismo">
            <a:extLst>
              <a:ext uri="{FF2B5EF4-FFF2-40B4-BE49-F238E27FC236}">
                <a16:creationId xmlns:a16="http://schemas.microsoft.com/office/drawing/2014/main" id="{DE7E6821-8F33-4ABC-8927-C32FD08E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953" y="2653384"/>
            <a:ext cx="377318" cy="37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23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BF981B76-BB9F-4275-8B8B-D715E03A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53" y="1283881"/>
            <a:ext cx="1436132" cy="14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 rot="-2700000">
            <a:off x="2170226" y="143431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3140659" y="2373081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" name="Picture 8" descr="Qué es el Budismo? – Centro Budista de Cuernavaca">
            <a:extLst>
              <a:ext uri="{FF2B5EF4-FFF2-40B4-BE49-F238E27FC236}">
                <a16:creationId xmlns:a16="http://schemas.microsoft.com/office/drawing/2014/main" id="{4E9F198E-AAC7-499B-9C58-3BF092F2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304">
            <a:off x="806255" y="2523060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28;p34">
            <a:extLst>
              <a:ext uri="{FF2B5EF4-FFF2-40B4-BE49-F238E27FC236}">
                <a16:creationId xmlns:a16="http://schemas.microsoft.com/office/drawing/2014/main" id="{B00B8CDF-0B95-42BE-B4AF-EFD74C0AB7DC}"/>
              </a:ext>
            </a:extLst>
          </p:cNvPr>
          <p:cNvSpPr/>
          <p:nvPr/>
        </p:nvSpPr>
        <p:spPr>
          <a:xfrm rot="18641060">
            <a:off x="1001842" y="2569189"/>
            <a:ext cx="877148" cy="40139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8" name="Google Shape;228;p34">
            <a:extLst>
              <a:ext uri="{FF2B5EF4-FFF2-40B4-BE49-F238E27FC236}">
                <a16:creationId xmlns:a16="http://schemas.microsoft.com/office/drawing/2014/main" id="{6589A2D9-1F2D-44D0-9E9A-D128929FE409}"/>
              </a:ext>
            </a:extLst>
          </p:cNvPr>
          <p:cNvSpPr/>
          <p:nvPr/>
        </p:nvSpPr>
        <p:spPr>
          <a:xfrm rot="159101">
            <a:off x="1009626" y="4002187"/>
            <a:ext cx="877148" cy="33595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91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BF981B76-BB9F-4275-8B8B-D715E03A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53" y="1283881"/>
            <a:ext cx="1436132" cy="14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 rot="-2700000">
            <a:off x="2170226" y="143431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3140659" y="2373081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MX" dirty="0"/>
              <a:t>Hinduismo</a:t>
            </a:r>
          </a:p>
          <a:p>
            <a:pPr marL="139700" indent="0">
              <a:buNone/>
            </a:pPr>
            <a:endParaRPr lang="es-MX" dirty="0"/>
          </a:p>
          <a:p>
            <a:pPr marL="139700" indent="0">
              <a:buNone/>
            </a:pPr>
            <a:r>
              <a:rPr lang="es-MX" sz="1200" dirty="0"/>
              <a:t>Contemplación y exaltando el espíritu y repudiando el cuerpo</a:t>
            </a:r>
          </a:p>
          <a:p>
            <a:pPr marL="139700" indent="0">
              <a:buNone/>
            </a:pPr>
            <a:endParaRPr lang="es-MX" sz="1200" dirty="0"/>
          </a:p>
          <a:p>
            <a:pPr marL="139700" indent="0">
              <a:buNone/>
            </a:pPr>
            <a:r>
              <a:rPr lang="es-MX" sz="1200" dirty="0"/>
              <a:t>Los parias y las mujeres no tenían acceso a la educación</a:t>
            </a:r>
          </a:p>
          <a:p>
            <a:pPr marL="139700" indent="0">
              <a:buNone/>
            </a:pPr>
            <a:endParaRPr lang="es-MX" sz="1200" dirty="0"/>
          </a:p>
          <a:p>
            <a:pPr marL="139700" indent="0">
              <a:buNone/>
            </a:pPr>
            <a:r>
              <a:rPr lang="es-MX" sz="1200" dirty="0"/>
              <a:t>Borrar toda espontaneidad </a:t>
            </a:r>
          </a:p>
          <a:p>
            <a:pPr marL="139700" indent="0">
              <a:buNone/>
            </a:pPr>
            <a:endParaRPr lang="es-MX" sz="1200" dirty="0"/>
          </a:p>
          <a:p>
            <a:pPr marL="139700" indent="0">
              <a:buNone/>
            </a:pPr>
            <a:r>
              <a:rPr lang="es-MX" sz="1200" dirty="0"/>
              <a:t>Renunciamiento absoluto de si mismo, servilismo voluntario y desprecio de la vida. </a:t>
            </a:r>
          </a:p>
          <a:p>
            <a:pPr marL="139700" indent="0">
              <a:buNone/>
            </a:pPr>
            <a:endParaRPr lang="es-MX" dirty="0"/>
          </a:p>
          <a:p>
            <a:r>
              <a:rPr lang="es-MX" sz="1400" dirty="0"/>
              <a:t>Budismo – Buda </a:t>
            </a:r>
          </a:p>
          <a:p>
            <a:pPr marL="139700" indent="0">
              <a:buNone/>
            </a:pPr>
            <a:endParaRPr lang="es-MX" sz="1400" dirty="0"/>
          </a:p>
          <a:p>
            <a:pPr marL="139700" indent="0">
              <a:buNone/>
            </a:pPr>
            <a:r>
              <a:rPr lang="es-MX" sz="1200" dirty="0"/>
              <a:t>La causa del mal reside en las pasiones humanas</a:t>
            </a:r>
          </a:p>
          <a:p>
            <a:pPr marL="139700" indent="0">
              <a:buNone/>
            </a:pPr>
            <a:endParaRPr lang="es-MX" sz="1400" dirty="0"/>
          </a:p>
          <a:p>
            <a:endParaRPr lang="es-MX" dirty="0"/>
          </a:p>
        </p:txBody>
      </p:sp>
      <p:pic>
        <p:nvPicPr>
          <p:cNvPr id="16" name="Picture 8" descr="Qué es el Budismo? – Centro Budista de Cuernavaca">
            <a:extLst>
              <a:ext uri="{FF2B5EF4-FFF2-40B4-BE49-F238E27FC236}">
                <a16:creationId xmlns:a16="http://schemas.microsoft.com/office/drawing/2014/main" id="{4E9F198E-AAC7-499B-9C58-3BF092F2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304">
            <a:off x="806255" y="2523060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28;p34">
            <a:extLst>
              <a:ext uri="{FF2B5EF4-FFF2-40B4-BE49-F238E27FC236}">
                <a16:creationId xmlns:a16="http://schemas.microsoft.com/office/drawing/2014/main" id="{B00B8CDF-0B95-42BE-B4AF-EFD74C0AB7DC}"/>
              </a:ext>
            </a:extLst>
          </p:cNvPr>
          <p:cNvSpPr/>
          <p:nvPr/>
        </p:nvSpPr>
        <p:spPr>
          <a:xfrm rot="18641060">
            <a:off x="1001842" y="2569189"/>
            <a:ext cx="877148" cy="40139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8" name="Google Shape;228;p34">
            <a:extLst>
              <a:ext uri="{FF2B5EF4-FFF2-40B4-BE49-F238E27FC236}">
                <a16:creationId xmlns:a16="http://schemas.microsoft.com/office/drawing/2014/main" id="{6589A2D9-1F2D-44D0-9E9A-D128929FE409}"/>
              </a:ext>
            </a:extLst>
          </p:cNvPr>
          <p:cNvSpPr/>
          <p:nvPr/>
        </p:nvSpPr>
        <p:spPr>
          <a:xfrm rot="159101">
            <a:off x="1009626" y="4002187"/>
            <a:ext cx="877148" cy="33595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11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EB83753C-FD26-4681-B1A7-77939AD4B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20" y="497027"/>
            <a:ext cx="428308" cy="4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Qué es el Budismo? – Centro Budista de Cuernavaca">
            <a:extLst>
              <a:ext uri="{FF2B5EF4-FFF2-40B4-BE49-F238E27FC236}">
                <a16:creationId xmlns:a16="http://schemas.microsoft.com/office/drawing/2014/main" id="{B949AFAF-69EA-4704-B7B5-3BB05578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567" y="3233294"/>
            <a:ext cx="313482" cy="37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2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BF981B76-BB9F-4275-8B8B-D715E03A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53" y="1283881"/>
            <a:ext cx="1436132" cy="143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/>
          <p:nvPr/>
        </p:nvSpPr>
        <p:spPr>
          <a:xfrm rot="-2700000">
            <a:off x="2170226" y="1434318"/>
            <a:ext cx="86420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3140659" y="2373081"/>
            <a:ext cx="964119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43510" y="539500"/>
            <a:ext cx="3840093" cy="4069200"/>
          </a:xfrm>
        </p:spPr>
        <p:txBody>
          <a:bodyPr/>
          <a:lstStyle/>
          <a:p>
            <a:pPr marL="139700" indent="0">
              <a:buNone/>
            </a:pPr>
            <a:r>
              <a:rPr lang="es-MX" sz="1050" dirty="0"/>
              <a:t>-Los brahmanes, los sacerdotes, eran los dueños exclusivos de la educación. </a:t>
            </a:r>
          </a:p>
          <a:p>
            <a:pPr marL="139700" indent="0">
              <a:buNone/>
            </a:pPr>
            <a:r>
              <a:rPr lang="es-MX" sz="1050" dirty="0"/>
              <a:t>-La mujer, que dependía absolutamente del hombre</a:t>
            </a:r>
          </a:p>
          <a:p>
            <a:pPr marL="139700" indent="0">
              <a:buNone/>
            </a:pPr>
            <a:r>
              <a:rPr lang="es-MX" sz="1050" dirty="0"/>
              <a:t>-Parece que siempre hubo en la India escuelas primarias para su uso.</a:t>
            </a:r>
          </a:p>
          <a:p>
            <a:endParaRPr lang="es-MX" sz="1050" dirty="0"/>
          </a:p>
          <a:p>
            <a:pPr marL="139700" indent="0">
              <a:buNone/>
            </a:pPr>
            <a:r>
              <a:rPr lang="es-MX" sz="1050" dirty="0"/>
              <a:t>-Los ejercicios de escritura se ejecutaban primero sobre la arena con un palo; luego sobre hojas de palmera con estiletes de fierro, por ultimo sobre hojas secas de plátano, con tinta </a:t>
            </a:r>
          </a:p>
          <a:p>
            <a:pPr marL="139700" indent="0">
              <a:buNone/>
            </a:pPr>
            <a:r>
              <a:rPr lang="es-MX" sz="1050" dirty="0"/>
              <a:t>-Disciplina: Castigos corporales, flagelación, arrojar agua fría. </a:t>
            </a:r>
          </a:p>
          <a:p>
            <a:pPr marL="139700" indent="0">
              <a:buNone/>
            </a:pPr>
            <a:r>
              <a:rPr lang="es-MX" sz="1050" dirty="0"/>
              <a:t>-El maestro disfrutaba el religioso respeto y el niño debía venerarlo como al mismo Buda.</a:t>
            </a:r>
          </a:p>
          <a:p>
            <a:pPr marL="139700" indent="0">
              <a:buNone/>
            </a:pPr>
            <a:r>
              <a:rPr lang="es-MX" sz="1050" dirty="0"/>
              <a:t>-Los estudios elevados se reservaban para la casta de los sacerdotes - la retorica y la lógica, la astronomía y las matemáticas.</a:t>
            </a:r>
          </a:p>
        </p:txBody>
      </p:sp>
      <p:pic>
        <p:nvPicPr>
          <p:cNvPr id="16" name="Picture 8" descr="Qué es el Budismo? – Centro Budista de Cuernavaca">
            <a:extLst>
              <a:ext uri="{FF2B5EF4-FFF2-40B4-BE49-F238E27FC236}">
                <a16:creationId xmlns:a16="http://schemas.microsoft.com/office/drawing/2014/main" id="{4E9F198E-AAC7-499B-9C58-3BF092F2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7304">
            <a:off x="806255" y="2523060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228;p34">
            <a:extLst>
              <a:ext uri="{FF2B5EF4-FFF2-40B4-BE49-F238E27FC236}">
                <a16:creationId xmlns:a16="http://schemas.microsoft.com/office/drawing/2014/main" id="{B00B8CDF-0B95-42BE-B4AF-EFD74C0AB7DC}"/>
              </a:ext>
            </a:extLst>
          </p:cNvPr>
          <p:cNvSpPr/>
          <p:nvPr/>
        </p:nvSpPr>
        <p:spPr>
          <a:xfrm rot="18641060">
            <a:off x="1001842" y="2569189"/>
            <a:ext cx="877148" cy="401393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8" name="Google Shape;228;p34">
            <a:extLst>
              <a:ext uri="{FF2B5EF4-FFF2-40B4-BE49-F238E27FC236}">
                <a16:creationId xmlns:a16="http://schemas.microsoft.com/office/drawing/2014/main" id="{6589A2D9-1F2D-44D0-9E9A-D128929FE409}"/>
              </a:ext>
            </a:extLst>
          </p:cNvPr>
          <p:cNvSpPr/>
          <p:nvPr/>
        </p:nvSpPr>
        <p:spPr>
          <a:xfrm rot="159101">
            <a:off x="1009626" y="4002187"/>
            <a:ext cx="877148" cy="33595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Egipto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Anubis - Wikipedia, la enciclopedia libre">
            <a:extLst>
              <a:ext uri="{FF2B5EF4-FFF2-40B4-BE49-F238E27FC236}">
                <a16:creationId xmlns:a16="http://schemas.microsoft.com/office/drawing/2014/main" id="{FB853384-A8CB-40A9-A943-52E094156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69" flipH="1">
            <a:off x="2197230" y="1634046"/>
            <a:ext cx="1042302" cy="22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28;p34">
            <a:extLst>
              <a:ext uri="{FF2B5EF4-FFF2-40B4-BE49-F238E27FC236}">
                <a16:creationId xmlns:a16="http://schemas.microsoft.com/office/drawing/2014/main" id="{F4481BAC-B8FB-45D3-9B4A-B05EAE06A61D}"/>
              </a:ext>
            </a:extLst>
          </p:cNvPr>
          <p:cNvSpPr/>
          <p:nvPr/>
        </p:nvSpPr>
        <p:spPr>
          <a:xfrm>
            <a:off x="1999532" y="1692629"/>
            <a:ext cx="843426" cy="30899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3" name="Google Shape;228;p34">
            <a:extLst>
              <a:ext uri="{FF2B5EF4-FFF2-40B4-BE49-F238E27FC236}">
                <a16:creationId xmlns:a16="http://schemas.microsoft.com/office/drawing/2014/main" id="{C878C2CB-5422-4FCD-A78F-B18E5EC182B2}"/>
              </a:ext>
            </a:extLst>
          </p:cNvPr>
          <p:cNvSpPr/>
          <p:nvPr/>
        </p:nvSpPr>
        <p:spPr>
          <a:xfrm>
            <a:off x="2296668" y="3710423"/>
            <a:ext cx="843426" cy="30899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277F4-D4BC-4A00-9250-9A80A601E2B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1832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Egipto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43511" y="539500"/>
            <a:ext cx="3511486" cy="4069200"/>
          </a:xfrm>
        </p:spPr>
        <p:txBody>
          <a:bodyPr/>
          <a:lstStyle/>
          <a:p>
            <a:r>
              <a:rPr lang="es-MX" sz="1200" dirty="0"/>
              <a:t>Los primeros en tomar conciencia de la importancia del arte de enseñar. </a:t>
            </a:r>
          </a:p>
          <a:p>
            <a:endParaRPr lang="es-MX" sz="1200" dirty="0"/>
          </a:p>
          <a:p>
            <a:r>
              <a:rPr lang="es-MX" sz="1200" dirty="0"/>
              <a:t>Uso práctico de las bibliotecas. </a:t>
            </a:r>
          </a:p>
          <a:p>
            <a:endParaRPr lang="es-MX" sz="1200" dirty="0"/>
          </a:p>
          <a:p>
            <a:r>
              <a:rPr lang="es-MX" sz="1200" dirty="0"/>
              <a:t>Crearon casas de instrucción donde enseñaban la lectura, la escritura, la historia de los cultos, la astronomía, la música y la medicina. </a:t>
            </a:r>
          </a:p>
        </p:txBody>
      </p:sp>
      <p:pic>
        <p:nvPicPr>
          <p:cNvPr id="11" name="Picture 12" descr="Anubis - Wikipedia, la enciclopedia libre">
            <a:extLst>
              <a:ext uri="{FF2B5EF4-FFF2-40B4-BE49-F238E27FC236}">
                <a16:creationId xmlns:a16="http://schemas.microsoft.com/office/drawing/2014/main" id="{FB853384-A8CB-40A9-A943-52E094156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69" flipH="1">
            <a:off x="2197230" y="1634046"/>
            <a:ext cx="1042302" cy="223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28;p34">
            <a:extLst>
              <a:ext uri="{FF2B5EF4-FFF2-40B4-BE49-F238E27FC236}">
                <a16:creationId xmlns:a16="http://schemas.microsoft.com/office/drawing/2014/main" id="{F4481BAC-B8FB-45D3-9B4A-B05EAE06A61D}"/>
              </a:ext>
            </a:extLst>
          </p:cNvPr>
          <p:cNvSpPr/>
          <p:nvPr/>
        </p:nvSpPr>
        <p:spPr>
          <a:xfrm>
            <a:off x="1999532" y="1692629"/>
            <a:ext cx="843426" cy="30899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13" name="Google Shape;228;p34">
            <a:extLst>
              <a:ext uri="{FF2B5EF4-FFF2-40B4-BE49-F238E27FC236}">
                <a16:creationId xmlns:a16="http://schemas.microsoft.com/office/drawing/2014/main" id="{C878C2CB-5422-4FCD-A78F-B18E5EC182B2}"/>
              </a:ext>
            </a:extLst>
          </p:cNvPr>
          <p:cNvSpPr/>
          <p:nvPr/>
        </p:nvSpPr>
        <p:spPr>
          <a:xfrm>
            <a:off x="2296668" y="3710423"/>
            <a:ext cx="843426" cy="30899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39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Hebreos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277F4-D4BC-4A00-9250-9A80A601E2B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" name="Picture 6" descr="Changing the way you learn | Flashcards">
            <a:extLst>
              <a:ext uri="{FF2B5EF4-FFF2-40B4-BE49-F238E27FC236}">
                <a16:creationId xmlns:a16="http://schemas.microsoft.com/office/drawing/2014/main" id="{23B83913-AE27-41CF-B8DF-959ABA50F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13204" r="3787" b="13535"/>
          <a:stretch/>
        </p:blipFill>
        <p:spPr bwMode="auto">
          <a:xfrm rot="20580555">
            <a:off x="1975871" y="1865349"/>
            <a:ext cx="1430354" cy="16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29;p34">
            <a:extLst>
              <a:ext uri="{FF2B5EF4-FFF2-40B4-BE49-F238E27FC236}">
                <a16:creationId xmlns:a16="http://schemas.microsoft.com/office/drawing/2014/main" id="{7526A9F6-59C6-4049-B1FE-201BD9B4C3CE}"/>
              </a:ext>
            </a:extLst>
          </p:cNvPr>
          <p:cNvSpPr/>
          <p:nvPr/>
        </p:nvSpPr>
        <p:spPr>
          <a:xfrm rot="19324567">
            <a:off x="2465430" y="1394146"/>
            <a:ext cx="710480" cy="119067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3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Hebreos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277F4-D4BC-4A00-9250-9A80A601E2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55664" y="539500"/>
            <a:ext cx="3632023" cy="4069200"/>
          </a:xfrm>
        </p:spPr>
        <p:txBody>
          <a:bodyPr/>
          <a:lstStyle/>
          <a:p>
            <a:r>
              <a:rPr lang="es-MX" sz="1200" dirty="0"/>
              <a:t>Predicaba el temor a Dios y la obediencia a los padres. </a:t>
            </a:r>
          </a:p>
          <a:p>
            <a:r>
              <a:rPr lang="es-MX" sz="1200" dirty="0"/>
              <a:t>La repetición y la revisión: el catecismo. </a:t>
            </a:r>
          </a:p>
          <a:p>
            <a:r>
              <a:rPr lang="es-MX" sz="1200" dirty="0"/>
              <a:t>Esencialmente domestica. </a:t>
            </a:r>
          </a:p>
          <a:p>
            <a:r>
              <a:rPr lang="es-MX" sz="1200" dirty="0"/>
              <a:t>El niño debe convertirse en fiel servidor de Jehová y para ello no es preciso que adquiera grandes conocimientos. </a:t>
            </a:r>
          </a:p>
          <a:p>
            <a:r>
              <a:rPr lang="es-MX" sz="1200" dirty="0"/>
              <a:t>Disciplina</a:t>
            </a:r>
          </a:p>
          <a:p>
            <a:r>
              <a:rPr lang="es-MX" sz="1200" dirty="0"/>
              <a:t>Los niños aprendían a leer y a escribir. </a:t>
            </a:r>
          </a:p>
          <a:p>
            <a:r>
              <a:rPr lang="es-MX" sz="1200" dirty="0"/>
              <a:t>Las jóvenes, a hilar, a tejer, a preparar las comidas, a vigilar las labores, domésticas y también a cantar y a bailar. </a:t>
            </a:r>
          </a:p>
          <a:p>
            <a:endParaRPr lang="es-MX" dirty="0"/>
          </a:p>
        </p:txBody>
      </p:sp>
      <p:pic>
        <p:nvPicPr>
          <p:cNvPr id="10" name="Picture 6" descr="Changing the way you learn | Flashcards">
            <a:extLst>
              <a:ext uri="{FF2B5EF4-FFF2-40B4-BE49-F238E27FC236}">
                <a16:creationId xmlns:a16="http://schemas.microsoft.com/office/drawing/2014/main" id="{23B83913-AE27-41CF-B8DF-959ABA50F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13204" r="3787" b="13535"/>
          <a:stretch/>
        </p:blipFill>
        <p:spPr bwMode="auto">
          <a:xfrm rot="20580555">
            <a:off x="1975871" y="1865349"/>
            <a:ext cx="1430354" cy="16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29;p34">
            <a:extLst>
              <a:ext uri="{FF2B5EF4-FFF2-40B4-BE49-F238E27FC236}">
                <a16:creationId xmlns:a16="http://schemas.microsoft.com/office/drawing/2014/main" id="{7526A9F6-59C6-4049-B1FE-201BD9B4C3CE}"/>
              </a:ext>
            </a:extLst>
          </p:cNvPr>
          <p:cNvSpPr/>
          <p:nvPr/>
        </p:nvSpPr>
        <p:spPr>
          <a:xfrm rot="19324567">
            <a:off x="2465430" y="1394146"/>
            <a:ext cx="710480" cy="119067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21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Hebreos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15975" y="1183476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277F4-D4BC-4A00-9250-9A80A601E2B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89410" y="539500"/>
            <a:ext cx="3881404" cy="4069200"/>
          </a:xfrm>
        </p:spPr>
        <p:txBody>
          <a:bodyPr/>
          <a:lstStyle/>
          <a:p>
            <a:r>
              <a:rPr lang="es-MX" sz="1100" dirty="0"/>
              <a:t>Los rabinos exigían qué el maestro de escuela fuese casado</a:t>
            </a:r>
          </a:p>
          <a:p>
            <a:r>
              <a:rPr lang="es-MX" sz="1100" dirty="0"/>
              <a:t>El niño entraba a la escuela a la edad de seis años.</a:t>
            </a:r>
          </a:p>
          <a:p>
            <a:r>
              <a:rPr lang="es-MX" sz="1100" dirty="0"/>
              <a:t>Lo que se enseñaba en esas escuelas judías era historia natural y geometría y de astronomía. </a:t>
            </a:r>
          </a:p>
          <a:p>
            <a:r>
              <a:rPr lang="es-MX" sz="1100" dirty="0"/>
              <a:t>TANAKA era el primer libro que se ponía en manos de los niños. </a:t>
            </a:r>
          </a:p>
          <a:p>
            <a:r>
              <a:rPr lang="es-MX" sz="1100" dirty="0"/>
              <a:t>El principal manual del pueblo hebreo era la Tora</a:t>
            </a:r>
          </a:p>
          <a:p>
            <a:r>
              <a:rPr lang="es-MX" sz="1100" dirty="0"/>
              <a:t>Moisés, ejerció mucha influencia en la mentalidad judía. </a:t>
            </a:r>
          </a:p>
          <a:p>
            <a:r>
              <a:rPr lang="es-MX" sz="1100" dirty="0"/>
              <a:t>La enseñanza era sobre todo oral. </a:t>
            </a:r>
          </a:p>
          <a:p>
            <a:r>
              <a:rPr lang="es-MX" sz="1100" dirty="0"/>
              <a:t>La repetición y la revisión constituían los procesos pedagógicos básicos. </a:t>
            </a:r>
          </a:p>
          <a:p>
            <a:r>
              <a:rPr lang="es-MX" sz="1100" dirty="0"/>
              <a:t>El Talmud contiene los preceptos básicos de la educación judía: las tradiciones, doctrinas, ceremonias, etc. </a:t>
            </a:r>
          </a:p>
          <a:p>
            <a:r>
              <a:rPr lang="es-MX" sz="1100" dirty="0"/>
              <a:t>La disciplina escolar recomendada era más amena que la Biblia.</a:t>
            </a:r>
          </a:p>
          <a:p>
            <a:endParaRPr lang="es-MX" sz="1200" dirty="0"/>
          </a:p>
        </p:txBody>
      </p:sp>
      <p:pic>
        <p:nvPicPr>
          <p:cNvPr id="10" name="Picture 6" descr="Changing the way you learn | Flashcards">
            <a:extLst>
              <a:ext uri="{FF2B5EF4-FFF2-40B4-BE49-F238E27FC236}">
                <a16:creationId xmlns:a16="http://schemas.microsoft.com/office/drawing/2014/main" id="{23B83913-AE27-41CF-B8DF-959ABA50F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t="13204" r="3787" b="13535"/>
          <a:stretch/>
        </p:blipFill>
        <p:spPr bwMode="auto">
          <a:xfrm rot="20580555">
            <a:off x="1975871" y="1865349"/>
            <a:ext cx="1430354" cy="162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229;p34">
            <a:extLst>
              <a:ext uri="{FF2B5EF4-FFF2-40B4-BE49-F238E27FC236}">
                <a16:creationId xmlns:a16="http://schemas.microsoft.com/office/drawing/2014/main" id="{7526A9F6-59C6-4049-B1FE-201BD9B4C3CE}"/>
              </a:ext>
            </a:extLst>
          </p:cNvPr>
          <p:cNvSpPr/>
          <p:nvPr/>
        </p:nvSpPr>
        <p:spPr>
          <a:xfrm rot="19324567">
            <a:off x="2465430" y="1394146"/>
            <a:ext cx="710480" cy="119067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Griego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1166712" y="1799381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pic>
        <p:nvPicPr>
          <p:cNvPr id="23" name="Picture 2" descr="EVOLUCION DE LA PEDAGOGIA Y EDUCACION DE LA DIDACTICA timeline | Timet">
            <a:extLst>
              <a:ext uri="{FF2B5EF4-FFF2-40B4-BE49-F238E27FC236}">
                <a16:creationId xmlns:a16="http://schemas.microsoft.com/office/drawing/2014/main" id="{1459AB39-32D5-432F-953F-A0B919556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6" y="1886049"/>
            <a:ext cx="5609847" cy="248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228;p34">
            <a:extLst>
              <a:ext uri="{FF2B5EF4-FFF2-40B4-BE49-F238E27FC236}">
                <a16:creationId xmlns:a16="http://schemas.microsoft.com/office/drawing/2014/main" id="{93FB12A2-FFAD-41B7-99F3-00D2D9D1F673}"/>
              </a:ext>
            </a:extLst>
          </p:cNvPr>
          <p:cNvSpPr/>
          <p:nvPr/>
        </p:nvSpPr>
        <p:spPr>
          <a:xfrm rot="-2148808">
            <a:off x="6447361" y="3941100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5" name="Google Shape;228;p34">
            <a:extLst>
              <a:ext uri="{FF2B5EF4-FFF2-40B4-BE49-F238E27FC236}">
                <a16:creationId xmlns:a16="http://schemas.microsoft.com/office/drawing/2014/main" id="{3E054B2B-05AE-4DB4-B58B-04C5EAABA288}"/>
              </a:ext>
            </a:extLst>
          </p:cNvPr>
          <p:cNvSpPr/>
          <p:nvPr/>
        </p:nvSpPr>
        <p:spPr>
          <a:xfrm rot="1632288">
            <a:off x="6348392" y="1792457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6" name="Google Shape;228;p34">
            <a:extLst>
              <a:ext uri="{FF2B5EF4-FFF2-40B4-BE49-F238E27FC236}">
                <a16:creationId xmlns:a16="http://schemas.microsoft.com/office/drawing/2014/main" id="{4FF4BC71-661F-49BF-8938-8CEF836CA38B}"/>
              </a:ext>
            </a:extLst>
          </p:cNvPr>
          <p:cNvSpPr/>
          <p:nvPr/>
        </p:nvSpPr>
        <p:spPr>
          <a:xfrm rot="1850538">
            <a:off x="1153890" y="3998753"/>
            <a:ext cx="1230605" cy="455376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72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Grecia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MX" dirty="0"/>
              <a:t>Competición</a:t>
            </a:r>
          </a:p>
          <a:p>
            <a:r>
              <a:rPr lang="es-MX" dirty="0"/>
              <a:t>Las virtudes guerreras</a:t>
            </a:r>
          </a:p>
          <a:p>
            <a:r>
              <a:rPr lang="es-MX" dirty="0"/>
              <a:t>Superioridad militar</a:t>
            </a:r>
          </a:p>
          <a:p>
            <a:r>
              <a:rPr lang="es-MX" dirty="0"/>
              <a:t>Gobernar</a:t>
            </a:r>
          </a:p>
          <a:p>
            <a:endParaRPr lang="es-MX" dirty="0"/>
          </a:p>
          <a:p>
            <a:r>
              <a:rPr lang="es-MX" dirty="0"/>
              <a:t>Grecia alcanzó el ideal más avanzado de la educación en la Antigüedad</a:t>
            </a:r>
          </a:p>
          <a:p>
            <a:r>
              <a:rPr lang="es-MX" dirty="0"/>
              <a:t>Hombre Integral</a:t>
            </a:r>
          </a:p>
          <a:p>
            <a:r>
              <a:rPr lang="es-MX" dirty="0"/>
              <a:t>Poemas de Homero</a:t>
            </a:r>
          </a:p>
          <a:p>
            <a:endParaRPr lang="es-MX" dirty="0"/>
          </a:p>
        </p:txBody>
      </p:sp>
      <p:pic>
        <p:nvPicPr>
          <p:cNvPr id="1026" name="Picture 2" descr="10,562 Jarrones Griegos Imágenes y Fotos - 123RF">
            <a:extLst>
              <a:ext uri="{FF2B5EF4-FFF2-40B4-BE49-F238E27FC236}">
                <a16:creationId xmlns:a16="http://schemas.microsoft.com/office/drawing/2014/main" id="{B3B1F5DC-17DF-4328-A6CE-C341E751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47" y="1971314"/>
            <a:ext cx="1926914" cy="19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" name="Google Shape;269;p38"/>
          <p:cNvSpPr/>
          <p:nvPr/>
        </p:nvSpPr>
        <p:spPr>
          <a:xfrm rot="-2700000">
            <a:off x="769252" y="199791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69;p38">
            <a:extLst>
              <a:ext uri="{FF2B5EF4-FFF2-40B4-BE49-F238E27FC236}">
                <a16:creationId xmlns:a16="http://schemas.microsoft.com/office/drawing/2014/main" id="{A4FC396C-7390-47A7-A328-DBFBF9AA1409}"/>
              </a:ext>
            </a:extLst>
          </p:cNvPr>
          <p:cNvSpPr/>
          <p:nvPr/>
        </p:nvSpPr>
        <p:spPr>
          <a:xfrm rot="-2700000">
            <a:off x="2115547" y="3470684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1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dagogía – Amberes | Revista Cultural">
            <a:extLst>
              <a:ext uri="{FF2B5EF4-FFF2-40B4-BE49-F238E27FC236}">
                <a16:creationId xmlns:a16="http://schemas.microsoft.com/office/drawing/2014/main" id="{30F5E8D8-474B-485E-BB11-8516D275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254">
            <a:off x="766511" y="2219283"/>
            <a:ext cx="3041786" cy="13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Atenas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59748" y="319720"/>
            <a:ext cx="3817460" cy="4508056"/>
          </a:xfrm>
        </p:spPr>
        <p:txBody>
          <a:bodyPr/>
          <a:lstStyle/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-El niño ateniense permanecía hasta los seis o siete años, en poder de una nodriza y de una criada.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-A la edad de siete años, un pedagogo, es decir un « conductor de niños » que era casi siempre un esclavo, quedaba encargado de vigilar al niño, y éste, bajo el cuidado de su pedagogo, 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-Frecuentaba la escuela de gramática, la escuela de gimnástica o palestra, y la escuela de música. 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-El gramático, daba sus lecciones al aire libre, en las calles y en las plazas públicas, enseñaba la lectura, la escritura y la mitología. 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-Homero era el libro de lectura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-La gimnasia se daba paralelamente a la enseñanza gramatical y empezaba en las palestras para continuar más tarde en los gimnasios.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-La instrucción musical. El maestro de música o citarista ejercitaba primero a sus discípulos a cantar y luego a tocar instrumentos de cuerda, la lira y la cítara.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850" dirty="0">
              <a:latin typeface="Roboto Mono" panose="020B0604020202020204" charset="0"/>
              <a:ea typeface="Roboto Mono" panose="020B0604020202020204" charset="0"/>
              <a:cs typeface="Times New Roman" panose="02020603050405020304" pitchFamily="18" charset="0"/>
            </a:endParaRP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-Los pobres no aprendían más que la lectura, la natación y un oficio. </a:t>
            </a:r>
          </a:p>
          <a:p>
            <a:pPr marL="342900" indent="-342900" algn="l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850" dirty="0">
              <a:latin typeface="Roboto Mono" panose="020B0604020202020204" charset="0"/>
              <a:ea typeface="Roboto Mono" panose="020B0604020202020204" charset="0"/>
              <a:cs typeface="Times New Roman" panose="02020603050405020304" pitchFamily="18" charset="0"/>
            </a:endParaRP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-Más exclusivo para las escuelas de retórica y de filosofía.</a:t>
            </a:r>
          </a:p>
          <a:p>
            <a:pPr marL="0" indent="0" algn="l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s-MX" sz="850" dirty="0">
                <a:latin typeface="Roboto Mono" panose="020B0604020202020204" charset="0"/>
                <a:ea typeface="Roboto Mono" panose="020B0604020202020204" charset="0"/>
                <a:cs typeface="Times New Roman" panose="02020603050405020304" pitchFamily="18" charset="0"/>
              </a:rPr>
              <a:t>-Los filósofos fueron más dignos de su misión : Sócrates, Platón y Aristóteles</a:t>
            </a:r>
            <a:endParaRPr lang="es-MX" sz="850" dirty="0">
              <a:latin typeface="Roboto Mono" panose="020B0604020202020204" charset="0"/>
              <a:ea typeface="Roboto Mono" panose="020B0604020202020204" charset="0"/>
            </a:endParaRPr>
          </a:p>
          <a:p>
            <a:endParaRPr lang="es-MX" sz="8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269" name="Google Shape;269;p38"/>
          <p:cNvSpPr/>
          <p:nvPr/>
        </p:nvSpPr>
        <p:spPr>
          <a:xfrm rot="-2700000">
            <a:off x="387520" y="205485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69;p38">
            <a:extLst>
              <a:ext uri="{FF2B5EF4-FFF2-40B4-BE49-F238E27FC236}">
                <a16:creationId xmlns:a16="http://schemas.microsoft.com/office/drawing/2014/main" id="{A4FC396C-7390-47A7-A328-DBFBF9AA1409}"/>
              </a:ext>
            </a:extLst>
          </p:cNvPr>
          <p:cNvSpPr/>
          <p:nvPr/>
        </p:nvSpPr>
        <p:spPr>
          <a:xfrm rot="-2700000">
            <a:off x="2957678" y="3521840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7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cient greece warrior.black figure pottery.ancient greek scene banner.hero,spartan,myth.ancient civilization culture - 125590315">
            <a:extLst>
              <a:ext uri="{FF2B5EF4-FFF2-40B4-BE49-F238E27FC236}">
                <a16:creationId xmlns:a16="http://schemas.microsoft.com/office/drawing/2014/main" id="{DF35622B-1DF1-4555-AB64-13F03E14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9091">
            <a:off x="789669" y="1806037"/>
            <a:ext cx="3119868" cy="178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Esparta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08593" y="319720"/>
            <a:ext cx="3868615" cy="4508056"/>
          </a:xfrm>
        </p:spPr>
        <p:txBody>
          <a:bodyPr/>
          <a:lstStyle/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-Fuerza física y la aptitud militar</a:t>
            </a: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-El niño vivía con la familia hasta la edad de siete años; posteriormente se instruía y educaba por un magistrado especial, el </a:t>
            </a:r>
            <a:r>
              <a:rPr lang="es-MX" sz="900" dirty="0" err="1">
                <a:latin typeface="Roboto Mono" panose="020B0604020202020204" charset="0"/>
                <a:ea typeface="Roboto Mono" panose="020B0604020202020204" charset="0"/>
              </a:rPr>
              <a:t>pedónomo</a:t>
            </a: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. Ahí, los muchachos hacían vida en común, divididos en grandes grupos (</a:t>
            </a:r>
            <a:r>
              <a:rPr lang="es-MX" sz="900" dirty="0" err="1">
                <a:latin typeface="Roboto Mono" panose="020B0604020202020204" charset="0"/>
                <a:ea typeface="Roboto Mono" panose="020B0604020202020204" charset="0"/>
              </a:rPr>
              <a:t>agele</a:t>
            </a: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) de acuerdo con la edad. Los grupos se dividían a su vez en escuadras, al mando de los niños que más se distinguían</a:t>
            </a: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-Hasta los doce años podían pasar parte de su tiempo con la familia; a partir de esa edad se les imponía una existencia de cuartel cada vez más estricta, </a:t>
            </a:r>
            <a:r>
              <a:rPr lang="es-MX" sz="900" dirty="0" err="1">
                <a:latin typeface="Roboto Mono" panose="020B0604020202020204" charset="0"/>
                <a:ea typeface="Roboto Mono" panose="020B0604020202020204" charset="0"/>
              </a:rPr>
              <a:t>pre-militar</a:t>
            </a:r>
            <a:endParaRPr lang="es-MX" sz="900" dirty="0">
              <a:latin typeface="Roboto Mono" panose="020B0604020202020204" charset="0"/>
              <a:ea typeface="Roboto Mono" panose="020B0604020202020204" charset="0"/>
            </a:endParaRP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-El ciudadano espartano era soldado antes que ciudadano: hasta la edad de veinte años se adiestraba en la vida militar</a:t>
            </a: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-Hasta los treinta prestaba servicio ininterrumpidamente</a:t>
            </a: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-Hasta los sesenta permanecía en la reserva</a:t>
            </a:r>
          </a:p>
          <a:p>
            <a:endParaRPr lang="es-MX" sz="900" dirty="0">
              <a:latin typeface="Roboto Mono" panose="020B0604020202020204" charset="0"/>
              <a:ea typeface="Roboto Mono" panose="020B0604020202020204" charset="0"/>
            </a:endParaRP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-Los padres tenían el derecho de exponer a la intemperie los hijos deformes o considerados indeseables </a:t>
            </a: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-Ocupaban un lugar muy secundario la cultura literaria e incluso el alfabeto, la música, el canto y la danza </a:t>
            </a:r>
          </a:p>
          <a:p>
            <a:pPr marL="139700" indent="0">
              <a:buNone/>
            </a:pPr>
            <a:r>
              <a:rPr lang="es-MX" sz="900" dirty="0">
                <a:latin typeface="Roboto Mono" panose="020B0604020202020204" charset="0"/>
                <a:ea typeface="Roboto Mono" panose="020B0604020202020204" charset="0"/>
              </a:rPr>
              <a:t>-En las muchachas, se cancelaba todo rastro de sensibilidad afectiva para convertirlas exclusivamente en madres robustas, prontas a preferir el bien de la patria por encima de los mismos hijos</a:t>
            </a:r>
          </a:p>
          <a:p>
            <a:endParaRPr lang="es-MX" sz="800" dirty="0">
              <a:latin typeface="Roboto Mono" panose="020B0604020202020204" charset="0"/>
              <a:ea typeface="Roboto Mono" panose="020B0604020202020204" charset="0"/>
            </a:endParaRPr>
          </a:p>
        </p:txBody>
      </p:sp>
      <p:sp>
        <p:nvSpPr>
          <p:cNvPr id="269" name="Google Shape;269;p38"/>
          <p:cNvSpPr/>
          <p:nvPr/>
        </p:nvSpPr>
        <p:spPr>
          <a:xfrm rot="-2700000">
            <a:off x="387520" y="205485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69;p38">
            <a:extLst>
              <a:ext uri="{FF2B5EF4-FFF2-40B4-BE49-F238E27FC236}">
                <a16:creationId xmlns:a16="http://schemas.microsoft.com/office/drawing/2014/main" id="{A4FC396C-7390-47A7-A328-DBFBF9AA1409}"/>
              </a:ext>
            </a:extLst>
          </p:cNvPr>
          <p:cNvSpPr/>
          <p:nvPr/>
        </p:nvSpPr>
        <p:spPr>
          <a:xfrm rot="-2700000">
            <a:off x="3082074" y="306783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0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ócrates, el revolucionario maestro de la filosofía griega antigua">
            <a:extLst>
              <a:ext uri="{FF2B5EF4-FFF2-40B4-BE49-F238E27FC236}">
                <a16:creationId xmlns:a16="http://schemas.microsoft.com/office/drawing/2014/main" id="{1347A80F-8A14-4C6A-BE53-30C7189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969">
            <a:off x="1075959" y="2128065"/>
            <a:ext cx="2811839" cy="16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Grecia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69" name="Google Shape;269;p38"/>
          <p:cNvSpPr/>
          <p:nvPr/>
        </p:nvSpPr>
        <p:spPr>
          <a:xfrm rot="-2700000">
            <a:off x="769252" y="199791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69;p38">
            <a:extLst>
              <a:ext uri="{FF2B5EF4-FFF2-40B4-BE49-F238E27FC236}">
                <a16:creationId xmlns:a16="http://schemas.microsoft.com/office/drawing/2014/main" id="{A4FC396C-7390-47A7-A328-DBFBF9AA1409}"/>
              </a:ext>
            </a:extLst>
          </p:cNvPr>
          <p:cNvSpPr/>
          <p:nvPr/>
        </p:nvSpPr>
        <p:spPr>
          <a:xfrm rot="-2700000">
            <a:off x="2964895" y="362907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68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ócrates, el revolucionario maestro de la filosofía griega antigua">
            <a:extLst>
              <a:ext uri="{FF2B5EF4-FFF2-40B4-BE49-F238E27FC236}">
                <a16:creationId xmlns:a16="http://schemas.microsoft.com/office/drawing/2014/main" id="{1347A80F-8A14-4C6A-BE53-30C7189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969">
            <a:off x="1075959" y="2128065"/>
            <a:ext cx="2811839" cy="16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Grecia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8205" y="633176"/>
            <a:ext cx="3690033" cy="4069200"/>
          </a:xfrm>
        </p:spPr>
        <p:txBody>
          <a:bodyPr/>
          <a:lstStyle/>
          <a:p>
            <a:r>
              <a:rPr lang="es-MX" dirty="0"/>
              <a:t>Sócrates</a:t>
            </a:r>
          </a:p>
          <a:p>
            <a:endParaRPr lang="es-MX" sz="1100" dirty="0"/>
          </a:p>
          <a:p>
            <a:pPr marL="139700" indent="0">
              <a:buNone/>
            </a:pPr>
            <a:r>
              <a:rPr lang="es-MX" sz="1100" dirty="0"/>
              <a:t>-Sócrates consagró su vida á la enseñanza y enseñó según un método original que ha conservado su nombre. </a:t>
            </a:r>
          </a:p>
          <a:p>
            <a:endParaRPr lang="es-MX" sz="1100" dirty="0"/>
          </a:p>
          <a:p>
            <a:pPr marL="139700" indent="0">
              <a:buNone/>
            </a:pPr>
            <a:r>
              <a:rPr lang="es-MX" sz="1100" dirty="0"/>
              <a:t>-Tuvo el genio de la interrogación. Preguntar a cuantos encontraba.</a:t>
            </a:r>
          </a:p>
          <a:p>
            <a:endParaRPr lang="es-MX" sz="1100" dirty="0"/>
          </a:p>
          <a:p>
            <a:pPr marL="139700" indent="0">
              <a:buNone/>
            </a:pPr>
            <a:r>
              <a:rPr lang="es-MX" sz="1100" dirty="0"/>
              <a:t>-La conversación llegó a ser un arte, y el diálogo un método. </a:t>
            </a:r>
          </a:p>
          <a:p>
            <a:endParaRPr lang="es-MX" sz="1100" dirty="0"/>
          </a:p>
          <a:p>
            <a:pPr marL="139700" indent="0">
              <a:buNone/>
            </a:pPr>
            <a:r>
              <a:rPr lang="es-MX" sz="1100" dirty="0"/>
              <a:t>-Casi nunca empleaba la forma didáctica, la enseñanza directa</a:t>
            </a:r>
          </a:p>
          <a:p>
            <a:endParaRPr lang="es-MX" sz="1100" dirty="0"/>
          </a:p>
          <a:p>
            <a:pPr marL="139700" indent="0">
              <a:buNone/>
            </a:pPr>
            <a:r>
              <a:rPr lang="es-MX" sz="1100" dirty="0"/>
              <a:t>-Se dirigía a alguien, le rogaba que expusiera sus ideas, le hostigaba con preguntas y lo conducía hábilmente á reconocer la verdad en que él mismo pensaba; o bien le dejaba extraviarse por un falso camino para descubrirle en seguida su error y gozar de su confusión.</a:t>
            </a:r>
          </a:p>
          <a:p>
            <a:endParaRPr lang="es-MX" dirty="0"/>
          </a:p>
        </p:txBody>
      </p:sp>
      <p:sp>
        <p:nvSpPr>
          <p:cNvPr id="269" name="Google Shape;269;p38"/>
          <p:cNvSpPr/>
          <p:nvPr/>
        </p:nvSpPr>
        <p:spPr>
          <a:xfrm rot="-2700000">
            <a:off x="769252" y="199791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69;p38">
            <a:extLst>
              <a:ext uri="{FF2B5EF4-FFF2-40B4-BE49-F238E27FC236}">
                <a16:creationId xmlns:a16="http://schemas.microsoft.com/office/drawing/2014/main" id="{A4FC396C-7390-47A7-A328-DBFBF9AA1409}"/>
              </a:ext>
            </a:extLst>
          </p:cNvPr>
          <p:cNvSpPr/>
          <p:nvPr/>
        </p:nvSpPr>
        <p:spPr>
          <a:xfrm rot="-2700000">
            <a:off x="2964895" y="362907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8" name="Picture 2" descr="Biografia de Sócrates">
            <a:extLst>
              <a:ext uri="{FF2B5EF4-FFF2-40B4-BE49-F238E27FC236}">
                <a16:creationId xmlns:a16="http://schemas.microsoft.com/office/drawing/2014/main" id="{3ECEB856-9F86-4851-A6E3-E03EB65D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98" y="363119"/>
            <a:ext cx="634047" cy="5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47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ócrates, el revolucionario maestro de la filosofía griega antigua">
            <a:extLst>
              <a:ext uri="{FF2B5EF4-FFF2-40B4-BE49-F238E27FC236}">
                <a16:creationId xmlns:a16="http://schemas.microsoft.com/office/drawing/2014/main" id="{1347A80F-8A14-4C6A-BE53-30C718987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2969">
            <a:off x="1075959" y="2128065"/>
            <a:ext cx="2811839" cy="16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Grecia</a:t>
            </a:r>
            <a:endParaRPr dirty="0"/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5400000">
            <a:off x="723653" y="1129115"/>
            <a:ext cx="572700" cy="42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FE17EF-E045-4D0B-81A6-453BA288600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8205" y="633176"/>
            <a:ext cx="3690033" cy="4069200"/>
          </a:xfrm>
        </p:spPr>
        <p:txBody>
          <a:bodyPr anchor="t"/>
          <a:lstStyle/>
          <a:p>
            <a:r>
              <a:rPr lang="es-MX" dirty="0"/>
              <a:t>Platón</a:t>
            </a:r>
          </a:p>
          <a:p>
            <a:endParaRPr lang="es-MX" sz="1100" dirty="0"/>
          </a:p>
          <a:p>
            <a:pPr marL="139700" indent="0">
              <a:buNone/>
            </a:pPr>
            <a:r>
              <a:rPr lang="es-MX" sz="1200" dirty="0"/>
              <a:t>-La República</a:t>
            </a:r>
          </a:p>
          <a:p>
            <a:pPr marL="139700" indent="0">
              <a:buNone/>
            </a:pPr>
            <a:endParaRPr lang="es-MX" sz="1200" dirty="0"/>
          </a:p>
          <a:p>
            <a:pPr marL="139700" indent="0">
              <a:buNone/>
            </a:pPr>
            <a:r>
              <a:rPr lang="es-MX" sz="1200" dirty="0"/>
              <a:t>-Las Leyes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Aristóteles</a:t>
            </a:r>
          </a:p>
          <a:p>
            <a:pPr marL="139700" indent="0">
              <a:buNone/>
            </a:pPr>
            <a:endParaRPr lang="es-MX" dirty="0"/>
          </a:p>
          <a:p>
            <a:pPr marL="139700" indent="0">
              <a:buNone/>
            </a:pPr>
            <a:endParaRPr lang="es-MX" sz="1200" dirty="0"/>
          </a:p>
          <a:p>
            <a:pPr marL="139700" indent="0">
              <a:buNone/>
            </a:pPr>
            <a:r>
              <a:rPr lang="es-MX" sz="1200" dirty="0"/>
              <a:t>-Educación pública y común</a:t>
            </a:r>
          </a:p>
          <a:p>
            <a:endParaRPr lang="es-MX" dirty="0"/>
          </a:p>
        </p:txBody>
      </p:sp>
      <p:sp>
        <p:nvSpPr>
          <p:cNvPr id="269" name="Google Shape;269;p38"/>
          <p:cNvSpPr/>
          <p:nvPr/>
        </p:nvSpPr>
        <p:spPr>
          <a:xfrm rot="-2700000">
            <a:off x="769252" y="199791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5" name="Google Shape;269;p38">
            <a:extLst>
              <a:ext uri="{FF2B5EF4-FFF2-40B4-BE49-F238E27FC236}">
                <a16:creationId xmlns:a16="http://schemas.microsoft.com/office/drawing/2014/main" id="{A4FC396C-7390-47A7-A328-DBFBF9AA1409}"/>
              </a:ext>
            </a:extLst>
          </p:cNvPr>
          <p:cNvSpPr/>
          <p:nvPr/>
        </p:nvSpPr>
        <p:spPr>
          <a:xfrm rot="-2700000">
            <a:off x="2964895" y="3629076"/>
            <a:ext cx="1229610" cy="431737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9" name="Picture 2" descr="Biografia de Platón">
            <a:extLst>
              <a:ext uri="{FF2B5EF4-FFF2-40B4-BE49-F238E27FC236}">
                <a16:creationId xmlns:a16="http://schemas.microsoft.com/office/drawing/2014/main" id="{0F87FD2B-EBD6-451D-9980-4FE7AD0C3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471" y="577927"/>
            <a:ext cx="462147" cy="5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ristóteles y el objetivismo | Escuela de Posgrado | Escuela de Posgrado">
            <a:extLst>
              <a:ext uri="{FF2B5EF4-FFF2-40B4-BE49-F238E27FC236}">
                <a16:creationId xmlns:a16="http://schemas.microsoft.com/office/drawing/2014/main" id="{859BC385-DC67-4BED-8A6F-EA78B8438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t="1487" r="8598" b="38802"/>
          <a:stretch/>
        </p:blipFill>
        <p:spPr bwMode="auto">
          <a:xfrm>
            <a:off x="6734377" y="1989445"/>
            <a:ext cx="601242" cy="58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145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487581" y="1351928"/>
            <a:ext cx="6403116" cy="259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Aragón, C (2007)Pedagogía: Fundamento de la educación hacia una reconceptualización de la pedagogía. Colegio </a:t>
            </a:r>
            <a:r>
              <a:rPr lang="es-MX" dirty="0" err="1"/>
              <a:t>Hiapanoamericano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Compayré</a:t>
            </a:r>
            <a:r>
              <a:rPr lang="es-MX" dirty="0"/>
              <a:t>, G. (1902) Historia de la Pedagogía. Francia.</a:t>
            </a:r>
            <a:br>
              <a:rPr lang="es-MX" dirty="0"/>
            </a:br>
            <a:br>
              <a:rPr lang="es-MX" dirty="0"/>
            </a:br>
            <a:r>
              <a:rPr lang="es-MX" dirty="0" err="1"/>
              <a:t>Nassif,R</a:t>
            </a:r>
            <a:r>
              <a:rPr lang="es-MX" dirty="0"/>
              <a:t>. (1958) Pedagogía General. Argentina, Editorial </a:t>
            </a:r>
            <a:r>
              <a:rPr lang="es-MX" dirty="0" err="1"/>
              <a:t>Kapelusk</a:t>
            </a:r>
            <a:endParaRPr lang="es-MX" dirty="0"/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557918" y="591795"/>
            <a:ext cx="5878121" cy="63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Bibliografía</a:t>
            </a:r>
            <a:endParaRPr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223350" y="3043145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7656419" y="3891638"/>
            <a:ext cx="1001017" cy="853010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404669" y="1727940"/>
            <a:ext cx="2438368" cy="109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/>
              <a:t>-Planteo y solución científica de los problemas educativos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05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404669" y="1727940"/>
            <a:ext cx="2438368" cy="109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/>
              <a:t>-Planteo y solución científica de los problemas educativos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Google Shape;190;p31">
            <a:extLst>
              <a:ext uri="{FF2B5EF4-FFF2-40B4-BE49-F238E27FC236}">
                <a16:creationId xmlns:a16="http://schemas.microsoft.com/office/drawing/2014/main" id="{0C1DD495-9EFE-4546-8DC8-FE4AA0E93213}"/>
              </a:ext>
            </a:extLst>
          </p:cNvPr>
          <p:cNvSpPr txBox="1">
            <a:spLocks/>
          </p:cNvSpPr>
          <p:nvPr/>
        </p:nvSpPr>
        <p:spPr>
          <a:xfrm>
            <a:off x="4733473" y="1724422"/>
            <a:ext cx="2899830" cy="77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/>
              <a:t>-Conjunto de reglas o de normas que rigen, o deben regir, la actividad educativa</a:t>
            </a:r>
          </a:p>
          <a:p>
            <a:pPr marL="0" indent="0">
              <a:spcAft>
                <a:spcPts val="1600"/>
              </a:spcAft>
              <a:buFont typeface="Roboto Mono Medium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541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404669" y="1727940"/>
            <a:ext cx="2438368" cy="10983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/>
              <a:t>-Planteo y solución científica de los problemas educativos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Google Shape;190;p31">
            <a:extLst>
              <a:ext uri="{FF2B5EF4-FFF2-40B4-BE49-F238E27FC236}">
                <a16:creationId xmlns:a16="http://schemas.microsoft.com/office/drawing/2014/main" id="{0C1DD495-9EFE-4546-8DC8-FE4AA0E93213}"/>
              </a:ext>
            </a:extLst>
          </p:cNvPr>
          <p:cNvSpPr txBox="1">
            <a:spLocks/>
          </p:cNvSpPr>
          <p:nvPr/>
        </p:nvSpPr>
        <p:spPr>
          <a:xfrm>
            <a:off x="4733473" y="1724422"/>
            <a:ext cx="2899830" cy="77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/>
              <a:t>-Conjunto de reglas o de normas que rigen, o deben regir, la actividad educativa</a:t>
            </a:r>
          </a:p>
          <a:p>
            <a:pPr marL="0" indent="0">
              <a:spcAft>
                <a:spcPts val="1600"/>
              </a:spcAft>
              <a:buFont typeface="Roboto Mono Medium"/>
              <a:buNone/>
            </a:pPr>
            <a:endParaRPr lang="es-MX" dirty="0"/>
          </a:p>
        </p:txBody>
      </p:sp>
      <p:sp>
        <p:nvSpPr>
          <p:cNvPr id="6" name="Google Shape;190;p31">
            <a:extLst>
              <a:ext uri="{FF2B5EF4-FFF2-40B4-BE49-F238E27FC236}">
                <a16:creationId xmlns:a16="http://schemas.microsoft.com/office/drawing/2014/main" id="{2DBBE19A-9D6E-4212-8340-C89C38C7B2DC}"/>
              </a:ext>
            </a:extLst>
          </p:cNvPr>
          <p:cNvSpPr txBox="1">
            <a:spLocks/>
          </p:cNvSpPr>
          <p:nvPr/>
        </p:nvSpPr>
        <p:spPr>
          <a:xfrm>
            <a:off x="2880710" y="2926545"/>
            <a:ext cx="3705527" cy="1355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marR="0" lvl="2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marR="0" lvl="3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marR="0" lvl="4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marR="0" lvl="5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marR="0" lvl="6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●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marR="0" lvl="7" indent="-288925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Font typeface="Roboto Mono Medium"/>
              <a:buChar char="○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marR="0" lvl="8" indent="-288925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Font typeface="Roboto Mono Medium"/>
              <a:buChar char="■"/>
              <a:defRPr sz="950" b="0" i="0" u="none" strike="noStrike" cap="none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pPr marL="0" indent="0"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/>
              <a:t>La pedagogía es la disciplina, el estudio o el conjunto de normas, que se refieren a un hecho o a un proceso o actividad, la educación.</a:t>
            </a:r>
          </a:p>
          <a:p>
            <a:pPr marL="0" indent="0">
              <a:buClr>
                <a:srgbClr val="4D719D"/>
              </a:buClr>
              <a:buSzPts val="1100"/>
              <a:buFont typeface="Arial"/>
              <a:buNone/>
            </a:pPr>
            <a:endParaRPr lang="es-MX" sz="1400" dirty="0"/>
          </a:p>
          <a:p>
            <a:pPr marL="0" indent="0" algn="r">
              <a:buClr>
                <a:srgbClr val="4D719D"/>
              </a:buClr>
              <a:buSzPts val="1100"/>
              <a:buFont typeface="Arial"/>
              <a:buNone/>
            </a:pPr>
            <a:r>
              <a:rPr lang="es-MX" sz="1400" dirty="0" err="1"/>
              <a:t>Nassif</a:t>
            </a:r>
            <a:r>
              <a:rPr lang="es-MX" sz="1400" dirty="0"/>
              <a:t>, R (1958)</a:t>
            </a:r>
          </a:p>
        </p:txBody>
      </p:sp>
    </p:spTree>
    <p:extLst>
      <p:ext uri="{BB962C8B-B14F-4D97-AF65-F5344CB8AC3E}">
        <p14:creationId xmlns:p14="http://schemas.microsoft.com/office/powerpoint/2010/main" val="55393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182965" y="1611390"/>
            <a:ext cx="7040241" cy="3158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indent="0" algn="just">
              <a:buNone/>
            </a:pP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La pedagogía como disciplina que trata de teorizar sobre un objeto de conocimiento y aplicación, que es la educación, se encuentra en proceso de </a:t>
            </a:r>
            <a:r>
              <a:rPr lang="es-MX" sz="1100" b="1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reconstrucción </a:t>
            </a: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debido a los múltiples aportes que desde distintas disciplinas y enfoques, de las ciencias de la educación, </a:t>
            </a:r>
            <a:r>
              <a:rPr lang="es-MX" sz="1100" b="1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tratan de encontrar nuevas explicaciones a los procesos de enseñanza y aprendizaje de conocimientos </a:t>
            </a: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y de formación humana social e históricamente determinados. </a:t>
            </a:r>
          </a:p>
          <a:p>
            <a:pPr algn="l"/>
            <a:endParaRPr lang="es-MX" sz="1100" b="0" i="0" u="none" strike="noStrike" baseline="0" dirty="0">
              <a:latin typeface="Roboto Mono" panose="020B0604020202020204" charset="0"/>
              <a:ea typeface="Roboto Mono" panose="020B0604020202020204" charset="0"/>
            </a:endParaRPr>
          </a:p>
          <a:p>
            <a:pPr marL="168275" indent="0" algn="just">
              <a:buNone/>
            </a:pP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El objeto de la pedagogía no está dado como algo definido objetivamente, sino intersubjetivamente… es decir, se encuentra en proceso de </a:t>
            </a:r>
            <a:r>
              <a:rPr lang="es-MX" sz="1100" b="1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reconceptualización</a:t>
            </a: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, teniendo en cuenta que se trata de </a:t>
            </a:r>
            <a:r>
              <a:rPr lang="es-MX" sz="1100" b="1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una disciplina interpretativa y dinámica,</a:t>
            </a: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 de un ámbito de fenómenos complejos relacionados con los procesos educativos, de manera específica con </a:t>
            </a:r>
            <a:r>
              <a:rPr lang="es-MX" sz="1100" b="1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los procesos de enseñanza– aprendizaje, de las relaciones docente –estudiante, de las relaciones sociedad–educación–cultura</a:t>
            </a:r>
            <a:r>
              <a:rPr lang="es-MX" sz="11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, en contextos escolarizados determinados específicamente.</a:t>
            </a:r>
          </a:p>
          <a:p>
            <a:pPr marL="168275" indent="0" algn="r">
              <a:buNone/>
            </a:pPr>
            <a:endParaRPr lang="es-MX" sz="1100" dirty="0">
              <a:solidFill>
                <a:srgbClr val="C00000"/>
              </a:solidFill>
              <a:latin typeface="Roboto Mono" panose="020B0604020202020204" charset="0"/>
              <a:ea typeface="Roboto Mono" panose="020B0604020202020204" charset="0"/>
            </a:endParaRPr>
          </a:p>
          <a:p>
            <a:pPr marL="168275" indent="0" algn="r">
              <a:buNone/>
            </a:pPr>
            <a:r>
              <a:rPr lang="es-MX" sz="1100" dirty="0">
                <a:latin typeface="Roboto Mono" panose="020B0604020202020204" charset="0"/>
                <a:ea typeface="Roboto Mono" panose="020B0604020202020204" charset="0"/>
              </a:rPr>
              <a:t>Aragón, C (2007)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800" dirty="0"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2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Pedagogía</a:t>
            </a:r>
            <a:endParaRPr sz="6000"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1"/>
          </p:nvPr>
        </p:nvSpPr>
        <p:spPr>
          <a:xfrm>
            <a:off x="1182965" y="1611390"/>
            <a:ext cx="7040241" cy="31588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8275" indent="0" algn="just">
              <a:buNone/>
            </a:pP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La palabra proviene del griego πα</a:t>
            </a:r>
            <a:r>
              <a:rPr lang="es-MX" sz="1400" b="0" i="0" u="none" strike="noStrike" baseline="0" dirty="0" err="1">
                <a:latin typeface="Roboto Mono" panose="020B0604020202020204" charset="0"/>
                <a:ea typeface="Roboto Mono" panose="020B0604020202020204" charset="0"/>
              </a:rPr>
              <a:t>ιδ</a:t>
            </a: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αγωγός (paidagogós),       el esclavo que traía y llevaba niños a la escuela. </a:t>
            </a:r>
          </a:p>
          <a:p>
            <a:pPr marL="168275" indent="0" algn="just">
              <a:buNone/>
            </a:pPr>
            <a:endParaRPr lang="es-MX" sz="1400" b="0" i="0" u="none" strike="noStrike" baseline="0" dirty="0">
              <a:latin typeface="Roboto Mono" panose="020B0604020202020204" charset="0"/>
              <a:ea typeface="Roboto Mono" panose="020B0604020202020204" charset="0"/>
            </a:endParaRPr>
          </a:p>
          <a:p>
            <a:pPr marL="168275" indent="0" algn="just">
              <a:buNone/>
            </a:pP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“</a:t>
            </a:r>
            <a:r>
              <a:rPr lang="es-MX" sz="1400" b="0" i="0" u="none" strike="noStrike" baseline="0" dirty="0" err="1">
                <a:latin typeface="Roboto Mono" panose="020B0604020202020204" charset="0"/>
                <a:ea typeface="Roboto Mono" panose="020B0604020202020204" charset="0"/>
              </a:rPr>
              <a:t>paidos</a:t>
            </a: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” = niño</a:t>
            </a:r>
          </a:p>
          <a:p>
            <a:pPr marL="168275" indent="0" algn="just">
              <a:buNone/>
            </a:pP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“</a:t>
            </a:r>
            <a:r>
              <a:rPr lang="es-MX" sz="1400" b="0" i="0" u="none" strike="noStrike" baseline="0" dirty="0" err="1">
                <a:latin typeface="Roboto Mono" panose="020B0604020202020204" charset="0"/>
                <a:ea typeface="Roboto Mono" panose="020B0604020202020204" charset="0"/>
              </a:rPr>
              <a:t>gogía</a:t>
            </a: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” = llevar o conducir</a:t>
            </a:r>
          </a:p>
          <a:p>
            <a:pPr marL="168275" indent="0" algn="just">
              <a:buNone/>
            </a:pP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Se usaba como denominación de un trabajo – la guía del niño.</a:t>
            </a:r>
          </a:p>
          <a:p>
            <a:pPr marL="168275" indent="0" algn="just">
              <a:buNone/>
            </a:pPr>
            <a:endParaRPr lang="es-MX" sz="1400" b="0" i="0" u="none" strike="noStrike" baseline="0" dirty="0">
              <a:latin typeface="Roboto Mono" panose="020B0604020202020204" charset="0"/>
              <a:ea typeface="Roboto Mono" panose="020B0604020202020204" charset="0"/>
            </a:endParaRPr>
          </a:p>
          <a:p>
            <a:pPr marL="168275" indent="0" algn="just">
              <a:buNone/>
            </a:pPr>
            <a:r>
              <a:rPr lang="es-MX" sz="1400" b="0" i="0" u="none" strike="noStrike" baseline="0" dirty="0">
                <a:latin typeface="Roboto Mono" panose="020B0604020202020204" charset="0"/>
                <a:ea typeface="Roboto Mono" panose="020B0604020202020204" charset="0"/>
              </a:rPr>
              <a:t>El arte de enseñar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800" dirty="0">
              <a:latin typeface="Roboto Mono" panose="020B0604020202020204" charset="0"/>
              <a:ea typeface="Roboto Mon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29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672999" y="23565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Pedagogía en el mundo oriental y griego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Taoísmo - Wikipedia, la enciclopedia libre">
            <a:extLst>
              <a:ext uri="{FF2B5EF4-FFF2-40B4-BE49-F238E27FC236}">
                <a16:creationId xmlns:a16="http://schemas.microsoft.com/office/drawing/2014/main" id="{377791EE-D385-4A37-BD2F-87289D01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25" y="3350850"/>
            <a:ext cx="905944" cy="9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996375" y="471047"/>
            <a:ext cx="323716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Pensamiento Pedagógico Oriental</a:t>
            </a:r>
          </a:p>
        </p:txBody>
      </p:sp>
      <p:pic>
        <p:nvPicPr>
          <p:cNvPr id="224" name="Google Shape;224;p34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306482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/>
          <p:nvPr/>
        </p:nvSpPr>
        <p:spPr>
          <a:xfrm rot="1278739">
            <a:off x="984932" y="2992909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Picture 4" descr="ACADEMIA OH DO KWAN - INGENIO: Confusionismo">
            <a:extLst>
              <a:ext uri="{FF2B5EF4-FFF2-40B4-BE49-F238E27FC236}">
                <a16:creationId xmlns:a16="http://schemas.microsoft.com/office/drawing/2014/main" id="{1D378D4E-76C6-4B10-AA4F-A3F06E22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5" y="1834130"/>
            <a:ext cx="1102458" cy="11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induismo: qué es, características, creencias y origen - Significados">
            <a:extLst>
              <a:ext uri="{FF2B5EF4-FFF2-40B4-BE49-F238E27FC236}">
                <a16:creationId xmlns:a16="http://schemas.microsoft.com/office/drawing/2014/main" id="{36E409DD-2AE6-4151-9353-BD2809CC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00" y="2029449"/>
            <a:ext cx="1084601" cy="10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Anubis - Wikipedia, la enciclopedia libre">
            <a:extLst>
              <a:ext uri="{FF2B5EF4-FFF2-40B4-BE49-F238E27FC236}">
                <a16:creationId xmlns:a16="http://schemas.microsoft.com/office/drawing/2014/main" id="{611A2BE0-EE13-441A-AEF0-65E9A633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769" flipH="1">
            <a:off x="5075564" y="2361147"/>
            <a:ext cx="800071" cy="17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Qué es el Budismo? – Centro Budista de Cuernavaca">
            <a:extLst>
              <a:ext uri="{FF2B5EF4-FFF2-40B4-BE49-F238E27FC236}">
                <a16:creationId xmlns:a16="http://schemas.microsoft.com/office/drawing/2014/main" id="{7ED7DFD3-878E-431C-AE8A-E8AAC920E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1" y="932669"/>
            <a:ext cx="1402294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hanging the way you learn | Flashcards">
            <a:extLst>
              <a:ext uri="{FF2B5EF4-FFF2-40B4-BE49-F238E27FC236}">
                <a16:creationId xmlns:a16="http://schemas.microsoft.com/office/drawing/2014/main" id="{2E55D9B5-141D-4C64-A2AE-6D1DB061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61" y="1242583"/>
            <a:ext cx="1155928" cy="163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28;p34">
            <a:extLst>
              <a:ext uri="{FF2B5EF4-FFF2-40B4-BE49-F238E27FC236}">
                <a16:creationId xmlns:a16="http://schemas.microsoft.com/office/drawing/2014/main" id="{346C4247-700A-4A13-9F00-FDB1E95B2AF1}"/>
              </a:ext>
            </a:extLst>
          </p:cNvPr>
          <p:cNvSpPr/>
          <p:nvPr/>
        </p:nvSpPr>
        <p:spPr>
          <a:xfrm rot="-2148808">
            <a:off x="3035347" y="208030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0" name="Google Shape;228;p34">
            <a:extLst>
              <a:ext uri="{FF2B5EF4-FFF2-40B4-BE49-F238E27FC236}">
                <a16:creationId xmlns:a16="http://schemas.microsoft.com/office/drawing/2014/main" id="{D9B21BD8-E923-43C7-A386-31CF47E601B0}"/>
              </a:ext>
            </a:extLst>
          </p:cNvPr>
          <p:cNvSpPr/>
          <p:nvPr/>
        </p:nvSpPr>
        <p:spPr>
          <a:xfrm>
            <a:off x="4928169" y="2389619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1" name="Google Shape;228;p34">
            <a:extLst>
              <a:ext uri="{FF2B5EF4-FFF2-40B4-BE49-F238E27FC236}">
                <a16:creationId xmlns:a16="http://schemas.microsoft.com/office/drawing/2014/main" id="{037D078B-EFB6-41B4-96DB-30104CEA8852}"/>
              </a:ext>
            </a:extLst>
          </p:cNvPr>
          <p:cNvSpPr/>
          <p:nvPr/>
        </p:nvSpPr>
        <p:spPr>
          <a:xfrm rot="-2148808">
            <a:off x="684792" y="1769823"/>
            <a:ext cx="834877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8" name="Google Shape;228;p34"/>
          <p:cNvSpPr/>
          <p:nvPr/>
        </p:nvSpPr>
        <p:spPr>
          <a:xfrm rot="-2148808">
            <a:off x="6061130" y="939023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  <p:sp>
        <p:nvSpPr>
          <p:cNvPr id="229" name="Google Shape;229;p34"/>
          <p:cNvSpPr/>
          <p:nvPr/>
        </p:nvSpPr>
        <p:spPr>
          <a:xfrm rot="20512847">
            <a:off x="7701158" y="1116688"/>
            <a:ext cx="710480" cy="1011377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28;p34">
            <a:extLst>
              <a:ext uri="{FF2B5EF4-FFF2-40B4-BE49-F238E27FC236}">
                <a16:creationId xmlns:a16="http://schemas.microsoft.com/office/drawing/2014/main" id="{DC7B9183-B893-4815-B88D-D58DDD0CE688}"/>
              </a:ext>
            </a:extLst>
          </p:cNvPr>
          <p:cNvSpPr/>
          <p:nvPr/>
        </p:nvSpPr>
        <p:spPr>
          <a:xfrm>
            <a:off x="5074175" y="3940621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1616</Words>
  <Application>Microsoft Office PowerPoint</Application>
  <PresentationFormat>Presentación en pantalla (16:9)</PresentationFormat>
  <Paragraphs>181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Anonymous Pro</vt:lpstr>
      <vt:lpstr>Arial</vt:lpstr>
      <vt:lpstr>Roboto Mono Medium</vt:lpstr>
      <vt:lpstr>Roboto Mono</vt:lpstr>
      <vt:lpstr>Concert One</vt:lpstr>
      <vt:lpstr>Coming Soon</vt:lpstr>
      <vt:lpstr>Notebook Lesson by Slidesgo</vt:lpstr>
      <vt:lpstr>Educación Cristiana</vt:lpstr>
      <vt:lpstr>Pedagogía</vt:lpstr>
      <vt:lpstr>Pedagogía</vt:lpstr>
      <vt:lpstr>Pedagogía</vt:lpstr>
      <vt:lpstr>Pedagogía</vt:lpstr>
      <vt:lpstr>Pedagogía</vt:lpstr>
      <vt:lpstr>Pedagogía</vt:lpstr>
      <vt:lpstr>01</vt:lpstr>
      <vt:lpstr>Pensamiento Pedagógico Oriental</vt:lpstr>
      <vt:lpstr>China</vt:lpstr>
      <vt:lpstr>China</vt:lpstr>
      <vt:lpstr>China</vt:lpstr>
      <vt:lpstr>China</vt:lpstr>
      <vt:lpstr>India</vt:lpstr>
      <vt:lpstr>India</vt:lpstr>
      <vt:lpstr>India</vt:lpstr>
      <vt:lpstr>Egipto</vt:lpstr>
      <vt:lpstr>Egipto</vt:lpstr>
      <vt:lpstr>Hebreos</vt:lpstr>
      <vt:lpstr>Hebreos</vt:lpstr>
      <vt:lpstr>Hebreos</vt:lpstr>
      <vt:lpstr>Pensamiento Pedagógico Griego</vt:lpstr>
      <vt:lpstr>Grecia</vt:lpstr>
      <vt:lpstr>Atenas</vt:lpstr>
      <vt:lpstr>Esparta</vt:lpstr>
      <vt:lpstr>Grecia</vt:lpstr>
      <vt:lpstr>Grecia</vt:lpstr>
      <vt:lpstr>Grecia</vt:lpstr>
      <vt:lpstr>Aragón, C (2007)Pedagogía: Fundamento de la educación hacia una reconceptualización de la pedagogía. Colegio Hiapanoamericano  Compayré, G. (1902) Historia de la Pedagogía. Francia.  Nassif,R. (1958) Pedagogía General. Argentina, Editorial Kapelusk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16</cp:revision>
  <dcterms:modified xsi:type="dcterms:W3CDTF">2022-10-19T23:44:20Z</dcterms:modified>
</cp:coreProperties>
</file>