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70" r:id="rId4"/>
    <p:sldId id="259" r:id="rId5"/>
    <p:sldId id="262" r:id="rId6"/>
    <p:sldId id="264" r:id="rId7"/>
    <p:sldId id="273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7:38:3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5T16:05:0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844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1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October 19, 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6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5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7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2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October 19,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October 19,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7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5D6BE-4D82-42E6-8709-5901F5B7AB19}"/>
              </a:ext>
            </a:extLst>
          </p:cNvPr>
          <p:cNvSpPr txBox="1"/>
          <p:nvPr/>
        </p:nvSpPr>
        <p:spPr>
          <a:xfrm>
            <a:off x="1289407" y="609602"/>
            <a:ext cx="9647433" cy="6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B. F. Skinner &amp; John Watson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D05C-025E-491A-B312-5E02B29D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53" y="1614523"/>
            <a:ext cx="2040262" cy="3016156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67384-1796-4D56-AE50-9A694C145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207" y="1614523"/>
            <a:ext cx="4435523" cy="3016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7AEA19-AFF8-46E5-94F8-E2019DBEAA48}"/>
              </a:ext>
            </a:extLst>
          </p:cNvPr>
          <p:cNvSpPr txBox="1"/>
          <p:nvPr/>
        </p:nvSpPr>
        <p:spPr>
          <a:xfrm>
            <a:off x="1050879" y="5081956"/>
            <a:ext cx="10117130" cy="131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Focused their research entirely on behavior, to the exclusion of any kinds of mental processes.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457DA-A300-4875-A25D-1931C513BB47}"/>
              </a:ext>
            </a:extLst>
          </p:cNvPr>
          <p:cNvSpPr txBox="1"/>
          <p:nvPr/>
        </p:nvSpPr>
        <p:spPr>
          <a:xfrm>
            <a:off x="1050879" y="5081956"/>
            <a:ext cx="10117130" cy="131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sz="50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56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5D6BE-4D82-42E6-8709-5901F5B7AB19}"/>
              </a:ext>
            </a:extLst>
          </p:cNvPr>
          <p:cNvSpPr txBox="1"/>
          <p:nvPr/>
        </p:nvSpPr>
        <p:spPr>
          <a:xfrm>
            <a:off x="1289407" y="609602"/>
            <a:ext cx="9647433" cy="6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B. F. Skinner &amp; John Watson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D05C-025E-491A-B312-5E02B29D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353" y="1614523"/>
            <a:ext cx="2040262" cy="3016156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D67384-1796-4D56-AE50-9A694C145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207" y="1614523"/>
            <a:ext cx="4435523" cy="3016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D489DE-5C10-49DA-8498-820793648D4A}"/>
              </a:ext>
            </a:extLst>
          </p:cNvPr>
          <p:cNvSpPr txBox="1"/>
          <p:nvPr/>
        </p:nvSpPr>
        <p:spPr>
          <a:xfrm>
            <a:off x="1050879" y="5081956"/>
            <a:ext cx="10117130" cy="131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Conditioning</a:t>
            </a:r>
            <a:r>
              <a:rPr lang="en-US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 — </a:t>
            </a:r>
            <a:r>
              <a:rPr lang="en-US" sz="25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the ability to connect stimuli (the changes that occur in the environment) with responses (behaviors or other actions).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AEA19-AFF8-46E5-94F8-E2019DBEAA48}"/>
              </a:ext>
            </a:extLst>
          </p:cNvPr>
          <p:cNvSpPr txBox="1"/>
          <p:nvPr/>
        </p:nvSpPr>
        <p:spPr>
          <a:xfrm>
            <a:off x="1050879" y="5081956"/>
            <a:ext cx="10117130" cy="131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sz="30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457DA-A300-4875-A25D-1931C513BB47}"/>
              </a:ext>
            </a:extLst>
          </p:cNvPr>
          <p:cNvSpPr txBox="1"/>
          <p:nvPr/>
        </p:nvSpPr>
        <p:spPr>
          <a:xfrm>
            <a:off x="1050879" y="5081956"/>
            <a:ext cx="10117130" cy="131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sz="5000" spc="50" dirty="0">
              <a:solidFill>
                <a:schemeClr val="tx1">
                  <a:lumMod val="85000"/>
                  <a:lumOff val="15000"/>
                </a:schemeClr>
              </a:solidFill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64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6C395-FCB4-4816-A309-656953575B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3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1AA1E1C-DA67-488F-A983-F3ABD792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67B36-8F71-403C-BDDA-089C9D8BBE4D}"/>
              </a:ext>
            </a:extLst>
          </p:cNvPr>
          <p:cNvSpPr txBox="1"/>
          <p:nvPr/>
        </p:nvSpPr>
        <p:spPr>
          <a:xfrm>
            <a:off x="1289407" y="609602"/>
            <a:ext cx="9647433" cy="6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Other Types of Learning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C46DA5A-CECD-42F0-A57E-8D5BAE36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BBFDD63-AD5F-4E42-979B-2FBDE345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ABDB02C-700D-4121-B1D1-CCB58F4BE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13C26-9C6F-46EF-9387-B31F21515806}"/>
              </a:ext>
            </a:extLst>
          </p:cNvPr>
          <p:cNvSpPr txBox="1"/>
          <p:nvPr/>
        </p:nvSpPr>
        <p:spPr>
          <a:xfrm>
            <a:off x="1050879" y="5081956"/>
            <a:ext cx="10117130" cy="1318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Insight, Observational Learning (modelling) </a:t>
            </a:r>
          </a:p>
        </p:txBody>
      </p:sp>
    </p:spTree>
    <p:extLst>
      <p:ext uri="{BB962C8B-B14F-4D97-AF65-F5344CB8AC3E}">
        <p14:creationId xmlns:p14="http://schemas.microsoft.com/office/powerpoint/2010/main" val="331265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D3D4C6-36E9-4B8C-9038-1C119682D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2555"/>
            <a:ext cx="8422639" cy="65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D461B-F428-40D6-9FCA-FF3BFEAB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0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C499F3-E6B6-49A3-9222-E69070C5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-24643"/>
            <a:ext cx="8752389" cy="65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0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5CCB8-9157-4AF1-9854-FA4D63441401}"/>
              </a:ext>
            </a:extLst>
          </p:cNvPr>
          <p:cNvSpPr txBox="1"/>
          <p:nvPr/>
        </p:nvSpPr>
        <p:spPr>
          <a:xfrm>
            <a:off x="1050879" y="609601"/>
            <a:ext cx="447646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rPr>
              <a:t>Albert Bandura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89FE0-6BF4-452A-B685-7028CAE2B79E}"/>
              </a:ext>
            </a:extLst>
          </p:cNvPr>
          <p:cNvSpPr txBox="1"/>
          <p:nvPr/>
        </p:nvSpPr>
        <p:spPr>
          <a:xfrm>
            <a:off x="1050879" y="2750979"/>
            <a:ext cx="3875963" cy="410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000" spc="50" dirty="0">
                <a:solidFill>
                  <a:schemeClr val="tx1">
                    <a:lumMod val="85000"/>
                    <a:lumOff val="15000"/>
                  </a:schemeClr>
                </a:solidFill>
                <a:ea typeface="Batang" panose="02030600000101010101" pitchFamily="18" charset="-127"/>
              </a:rPr>
              <a:t>Social Learning Theory</a:t>
            </a:r>
          </a:p>
        </p:txBody>
      </p:sp>
    </p:spTree>
    <p:extLst>
      <p:ext uri="{BB962C8B-B14F-4D97-AF65-F5344CB8AC3E}">
        <p14:creationId xmlns:p14="http://schemas.microsoft.com/office/powerpoint/2010/main" val="326563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A4B6D2-67B7-4DDF-9D67-252A664A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68EA6-3AA3-4C39-91C3-4320ACF011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4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20127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393620"/>
      </a:dk2>
      <a:lt2>
        <a:srgbClr val="E8E2E5"/>
      </a:lt2>
      <a:accent1>
        <a:srgbClr val="81AB94"/>
      </a:accent1>
      <a:accent2>
        <a:srgbClr val="76AD78"/>
      </a:accent2>
      <a:accent3>
        <a:srgbClr val="8FA880"/>
      </a:accent3>
      <a:accent4>
        <a:srgbClr val="9CA671"/>
      </a:accent4>
      <a:accent5>
        <a:srgbClr val="AAA180"/>
      </a:accent5>
      <a:accent6>
        <a:srgbClr val="BA947F"/>
      </a:accent6>
      <a:hlink>
        <a:srgbClr val="AE698F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73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Bembo</vt:lpstr>
      <vt:lpstr>ArchiveVTI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</dc:title>
  <dc:creator>Mark Vandermeer</dc:creator>
  <cp:lastModifiedBy>Mark Vandermeer</cp:lastModifiedBy>
  <cp:revision>13</cp:revision>
  <dcterms:created xsi:type="dcterms:W3CDTF">2021-03-19T15:35:04Z</dcterms:created>
  <dcterms:modified xsi:type="dcterms:W3CDTF">2021-10-19T21:14:29Z</dcterms:modified>
</cp:coreProperties>
</file>