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0"/>
  </p:notesMasterIdLst>
  <p:sldIdLst>
    <p:sldId id="256" r:id="rId2"/>
    <p:sldId id="259" r:id="rId3"/>
    <p:sldId id="276" r:id="rId4"/>
    <p:sldId id="371" r:id="rId5"/>
    <p:sldId id="422" r:id="rId6"/>
    <p:sldId id="423" r:id="rId7"/>
    <p:sldId id="424" r:id="rId8"/>
    <p:sldId id="284"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38" r:id="rId23"/>
    <p:sldId id="439" r:id="rId24"/>
    <p:sldId id="440" r:id="rId25"/>
    <p:sldId id="441" r:id="rId26"/>
    <p:sldId id="442" r:id="rId27"/>
    <p:sldId id="443" r:id="rId28"/>
    <p:sldId id="262" r:id="rId29"/>
  </p:sldIdLst>
  <p:sldSz cx="9144000" cy="5143500" type="screen16x9"/>
  <p:notesSz cx="6858000" cy="9144000"/>
  <p:embeddedFontLst>
    <p:embeddedFont>
      <p:font typeface="Anonymous Pro" panose="020B0604020202020204" charset="0"/>
      <p:regular r:id="rId31"/>
      <p:bold r:id="rId32"/>
      <p:italic r:id="rId33"/>
      <p:boldItalic r:id="rId34"/>
    </p:embeddedFont>
    <p:embeddedFont>
      <p:font typeface="Coming Soon" panose="020B0604020202020204" charset="0"/>
      <p:regular r:id="rId35"/>
    </p:embeddedFont>
    <p:embeddedFont>
      <p:font typeface="Concert One" panose="020B0604020202020204" charset="0"/>
      <p:regular r:id="rId36"/>
    </p:embeddedFont>
    <p:embeddedFont>
      <p:font typeface="Roboto Mono Medium"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AED1EB-B4A8-4FFC-B4F1-1F57FDB887E8}">
  <a:tblStyle styleId="{92AED1EB-B4A8-4FFC-B4F1-1F57FDB887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9" d="100"/>
          <a:sy n="149" d="100"/>
        </p:scale>
        <p:origin x="5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77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194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373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289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035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111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5438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73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612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60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5174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881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712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113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254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10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052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108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781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210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3689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23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9374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94059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extLst>
      <p:ext uri="{BB962C8B-B14F-4D97-AF65-F5344CB8AC3E}">
        <p14:creationId xmlns:p14="http://schemas.microsoft.com/office/powerpoint/2010/main" val="108862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1" r:id="rId3"/>
    <p:sldLayoutId id="2147483666" r:id="rId4"/>
    <p:sldLayoutId id="2147483669" r:id="rId5"/>
    <p:sldLayoutId id="2147483670" r:id="rId6"/>
    <p:sldLayoutId id="2147483671" r:id="rId7"/>
    <p:sldLayoutId id="2147483672" r:id="rId8"/>
    <p:sldLayoutId id="2147483676"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Educación Cristiana</a:t>
            </a:r>
            <a:endParaRPr dirty="0">
              <a:solidFill>
                <a:schemeClr val="accent2"/>
              </a:solidFill>
            </a:endParaRPr>
          </a:p>
        </p:txBody>
      </p:sp>
      <p:sp>
        <p:nvSpPr>
          <p:cNvPr id="179" name="Google Shape;179;p30"/>
          <p:cNvSpPr txBox="1">
            <a:spLocks noGrp="1"/>
          </p:cNvSpPr>
          <p:nvPr>
            <p:ph type="subTitle" idx="1"/>
          </p:nvPr>
        </p:nvSpPr>
        <p:spPr>
          <a:xfrm>
            <a:off x="1630573" y="3769325"/>
            <a:ext cx="150908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dirty="0"/>
              <a:t>David Leví Orta Álvarez</a:t>
            </a:r>
            <a:endParaRPr b="0" dirty="0"/>
          </a:p>
        </p:txBody>
      </p:sp>
      <p:sp>
        <p:nvSpPr>
          <p:cNvPr id="180" name="Google Shape;180;p30"/>
          <p:cNvSpPr/>
          <p:nvPr/>
        </p:nvSpPr>
        <p:spPr>
          <a:xfrm>
            <a:off x="2386313" y="2870056"/>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81" name="Google Shape;181;p30"/>
          <p:cNvSpPr/>
          <p:nvPr/>
        </p:nvSpPr>
        <p:spPr>
          <a:xfrm>
            <a:off x="6232350" y="285628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2" name="Google Shape;182;p3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3" name="Google Shape;183;p30"/>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4" name="Google Shape;184;p30"/>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pic>
        <p:nvPicPr>
          <p:cNvPr id="9" name="Imagen 8">
            <a:extLst>
              <a:ext uri="{FF2B5EF4-FFF2-40B4-BE49-F238E27FC236}">
                <a16:creationId xmlns:a16="http://schemas.microsoft.com/office/drawing/2014/main" id="{1267E2A1-4C25-4157-835E-C2083594D20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248" y="618123"/>
            <a:ext cx="1458163" cy="10927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7" name="Picture 2" descr="Qué es la inteligencia corporal y cinestésica nnda nnlt | TENDENCIAS |  GESTIÓN">
            <a:extLst>
              <a:ext uri="{FF2B5EF4-FFF2-40B4-BE49-F238E27FC236}">
                <a16:creationId xmlns:a16="http://schemas.microsoft.com/office/drawing/2014/main" id="{5BAF2ACE-F81C-4C70-B26B-E3C723DE0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6549">
            <a:off x="723841" y="1863765"/>
            <a:ext cx="3244789" cy="1846173"/>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659485" y="546084"/>
            <a:ext cx="3675921"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Cinético-corporal</a:t>
            </a:r>
            <a:endParaRPr sz="3600" dirty="0"/>
          </a:p>
        </p:txBody>
      </p:sp>
      <p:pic>
        <p:nvPicPr>
          <p:cNvPr id="516" name="Google Shape;516;p58"/>
          <p:cNvPicPr preferRelativeResize="0"/>
          <p:nvPr/>
        </p:nvPicPr>
        <p:blipFill rotWithShape="1">
          <a:blip r:embed="rId4">
            <a:alphaModFix/>
            <a:duotone>
              <a:prstClr val="black"/>
              <a:srgbClr val="D9C3A5">
                <a:tint val="50000"/>
                <a:satMod val="180000"/>
              </a:srgbClr>
            </a:duotone>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2148808">
            <a:off x="435963" y="1991665"/>
            <a:ext cx="1066756"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2148808">
            <a:off x="3375922" y="3229875"/>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extLst>
      <p:ext uri="{BB962C8B-B14F-4D97-AF65-F5344CB8AC3E}">
        <p14:creationId xmlns:p14="http://schemas.microsoft.com/office/powerpoint/2010/main" val="103316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7" name="Picture 2" descr="Qué es la inteligencia corporal y cinestésica nnda nnlt | TENDENCIAS |  GESTIÓN">
            <a:extLst>
              <a:ext uri="{FF2B5EF4-FFF2-40B4-BE49-F238E27FC236}">
                <a16:creationId xmlns:a16="http://schemas.microsoft.com/office/drawing/2014/main" id="{5BAF2ACE-F81C-4C70-B26B-E3C723DE0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6549">
            <a:off x="723841" y="1863765"/>
            <a:ext cx="3244789" cy="1846173"/>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659485" y="546084"/>
            <a:ext cx="3675921"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Cinético-corporal</a:t>
            </a:r>
            <a:endParaRPr sz="3600" dirty="0"/>
          </a:p>
        </p:txBody>
      </p:sp>
      <p:pic>
        <p:nvPicPr>
          <p:cNvPr id="516" name="Google Shape;516;p58"/>
          <p:cNvPicPr preferRelativeResize="0"/>
          <p:nvPr/>
        </p:nvPicPr>
        <p:blipFill rotWithShape="1">
          <a:blip r:embed="rId4">
            <a:alphaModFix/>
            <a:duotone>
              <a:prstClr val="black"/>
              <a:srgbClr val="D9C3A5">
                <a:tint val="50000"/>
                <a:satMod val="180000"/>
              </a:srgbClr>
            </a:duotone>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2148808">
            <a:off x="435963" y="1991665"/>
            <a:ext cx="1066756"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2148808">
            <a:off x="3375922" y="3229875"/>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 name="Google Shape;481;p54">
            <a:extLst>
              <a:ext uri="{FF2B5EF4-FFF2-40B4-BE49-F238E27FC236}">
                <a16:creationId xmlns:a16="http://schemas.microsoft.com/office/drawing/2014/main" id="{21D9877C-3495-4A65-B98D-D98DE0E6C54E}"/>
              </a:ext>
            </a:extLst>
          </p:cNvPr>
          <p:cNvSpPr txBox="1"/>
          <p:nvPr/>
        </p:nvSpPr>
        <p:spPr>
          <a:xfrm>
            <a:off x="4903467" y="659823"/>
            <a:ext cx="3612839" cy="382385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200" dirty="0">
                <a:solidFill>
                  <a:srgbClr val="595959"/>
                </a:solidFill>
                <a:latin typeface="Roboto Mono Medium" panose="020B0604020202020204" charset="0"/>
                <a:ea typeface="Roboto Mono Medium" panose="020B0604020202020204" charset="0"/>
                <a:cs typeface="Times New Roman" panose="02020603050405020304" pitchFamily="18" charset="0"/>
              </a:rPr>
              <a:t>Babe Ruth, con quince años, jugaba de tercera base. Durante un partido, el lanzador de su equipo lo estaba haciendo muy mal y Babe Ruth lo criticó en voz alta desde su tercera base. Mathías, el entrenador, gritó: «¡Ruth, si sabes tanto, lanza tú! ». Babe quedó sorprendido y desconcertado porque nunca había lanzado antes, pero </a:t>
            </a:r>
            <a:r>
              <a:rPr lang="es-MX" sz="1200" dirty="0" err="1">
                <a:solidFill>
                  <a:srgbClr val="595959"/>
                </a:solidFill>
                <a:latin typeface="Roboto Mono Medium" panose="020B0604020202020204" charset="0"/>
                <a:ea typeface="Roboto Mono Medium" panose="020B0604020202020204" charset="0"/>
                <a:cs typeface="Times New Roman" panose="02020603050405020304" pitchFamily="18" charset="0"/>
              </a:rPr>
              <a:t>Mathias</a:t>
            </a:r>
            <a:r>
              <a:rPr lang="es-MX" sz="1200" dirty="0">
                <a:solidFill>
                  <a:srgbClr val="595959"/>
                </a:solidFill>
                <a:latin typeface="Roboto Mono Medium" panose="020B0604020202020204" charset="0"/>
                <a:ea typeface="Roboto Mono Medium" panose="020B0604020202020204" charset="0"/>
                <a:cs typeface="Times New Roman" panose="02020603050405020304" pitchFamily="18" charset="0"/>
              </a:rPr>
              <a:t> insistió. Ruth dijo después que en el mismo momento en que subió al montículo del lanzador, supo que estaba destinado a ser un lanzador y que resultaba «natural» para él conseguir el strike-</a:t>
            </a:r>
            <a:r>
              <a:rPr lang="es-MX" sz="1200" dirty="0" err="1">
                <a:solidFill>
                  <a:srgbClr val="595959"/>
                </a:solidFill>
                <a:latin typeface="Roboto Mono Medium" panose="020B0604020202020204" charset="0"/>
                <a:ea typeface="Roboto Mono Medium" panose="020B0604020202020204" charset="0"/>
                <a:cs typeface="Times New Roman" panose="02020603050405020304" pitchFamily="18" charset="0"/>
              </a:rPr>
              <a:t>out</a:t>
            </a:r>
            <a:r>
              <a:rPr lang="es-MX" sz="1200" dirty="0">
                <a:solidFill>
                  <a:srgbClr val="595959"/>
                </a:solidFill>
                <a:latin typeface="Roboto Mono Medium" panose="020B0604020202020204" charset="0"/>
                <a:ea typeface="Roboto Mono Medium" panose="020B0604020202020204" charset="0"/>
                <a:cs typeface="Times New Roman" panose="02020603050405020304" pitchFamily="18" charset="0"/>
              </a:rPr>
              <a:t>. Efectivamente, llegó a ser un gran lanzador en la liga nacional (y, por supuesto, consiguió una fama legendaria como bateador)” </a:t>
            </a:r>
          </a:p>
          <a:p>
            <a:pPr marL="0" lvl="0" indent="0" algn="r" rtl="0">
              <a:spcBef>
                <a:spcPts val="0"/>
              </a:spcBef>
              <a:spcAft>
                <a:spcPts val="1600"/>
              </a:spcAft>
              <a:buNone/>
            </a:pPr>
            <a:r>
              <a:rPr lang="es-MX" sz="1200" dirty="0">
                <a:solidFill>
                  <a:srgbClr val="595959"/>
                </a:solidFill>
                <a:latin typeface="Roboto Mono Medium" panose="020B0604020202020204" charset="0"/>
                <a:ea typeface="Roboto Mono Medium" panose="020B0604020202020204" charset="0"/>
                <a:cs typeface="Times New Roman" panose="02020603050405020304" pitchFamily="18" charset="0"/>
              </a:rPr>
              <a:t>(Connor, 1982)</a:t>
            </a:r>
            <a:endParaRPr lang="es-MX" sz="1200" dirty="0">
              <a:solidFill>
                <a:srgbClr val="595959"/>
              </a:solidFill>
              <a:latin typeface="Roboto Mono Medium" panose="020B0604020202020204" charset="0"/>
              <a:ea typeface="Roboto Mono Medium" panose="020B0604020202020204" charset="0"/>
              <a:cs typeface="Roboto Mono Medium"/>
              <a:sym typeface="Roboto Mono Medium"/>
            </a:endParaRPr>
          </a:p>
        </p:txBody>
      </p:sp>
    </p:spTree>
    <p:extLst>
      <p:ext uri="{BB962C8B-B14F-4D97-AF65-F5344CB8AC3E}">
        <p14:creationId xmlns:p14="http://schemas.microsoft.com/office/powerpoint/2010/main" val="30087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7" name="Picture 2" descr="Qué es la inteligencia corporal y cinestésica nnda nnlt | TENDENCIAS |  GESTIÓN">
            <a:extLst>
              <a:ext uri="{FF2B5EF4-FFF2-40B4-BE49-F238E27FC236}">
                <a16:creationId xmlns:a16="http://schemas.microsoft.com/office/drawing/2014/main" id="{5BAF2ACE-F81C-4C70-B26B-E3C723DE0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6549">
            <a:off x="723841" y="1863765"/>
            <a:ext cx="3244789" cy="1846173"/>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659485" y="546084"/>
            <a:ext cx="3675921"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Cinético-corporal</a:t>
            </a:r>
            <a:endParaRPr sz="3600" dirty="0"/>
          </a:p>
        </p:txBody>
      </p:sp>
      <p:pic>
        <p:nvPicPr>
          <p:cNvPr id="516" name="Google Shape;516;p58"/>
          <p:cNvPicPr preferRelativeResize="0"/>
          <p:nvPr/>
        </p:nvPicPr>
        <p:blipFill rotWithShape="1">
          <a:blip r:embed="rId4">
            <a:alphaModFix/>
            <a:duotone>
              <a:prstClr val="black"/>
              <a:srgbClr val="D9C3A5">
                <a:tint val="50000"/>
                <a:satMod val="180000"/>
              </a:srgbClr>
            </a:duotone>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2148808">
            <a:off x="435963" y="1991665"/>
            <a:ext cx="1066756"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2148808">
            <a:off x="3375922" y="3229875"/>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 name="Google Shape;481;p54">
            <a:extLst>
              <a:ext uri="{FF2B5EF4-FFF2-40B4-BE49-F238E27FC236}">
                <a16:creationId xmlns:a16="http://schemas.microsoft.com/office/drawing/2014/main" id="{21D9877C-3495-4A65-B98D-D98DE0E6C54E}"/>
              </a:ext>
            </a:extLst>
          </p:cNvPr>
          <p:cNvSpPr txBox="1"/>
          <p:nvPr/>
        </p:nvSpPr>
        <p:spPr>
          <a:xfrm>
            <a:off x="4903467" y="365950"/>
            <a:ext cx="3790313" cy="444264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000" dirty="0">
                <a:solidFill>
                  <a:srgbClr val="595959"/>
                </a:solidFill>
                <a:latin typeface="Roboto Mono Medium" panose="020B0604020202020204" charset="0"/>
                <a:ea typeface="Roboto Mono Medium" panose="020B0604020202020204" charset="0"/>
                <a:cs typeface="Times New Roman" panose="02020603050405020304" pitchFamily="18" charset="0"/>
              </a:rPr>
              <a:t>“En el momento en que la pelota abandona la raqueta del tenista que ha efectuado el saque, el cerebro calcula aproximadamente dónde aterrizará y dónde la interceptará la raqueta. Este cálculo incluye ¡a velocidad inicial de la pelota, combinado con los datos de la disminución progresiva de velocidad y del efecto del viento y, después, el rebote de la pelota. Simultáneamente, se dan órdenes a la musculatura: no todas de una vez, sino constantemente, con información refinada y actualizada. Los músculos tienen que cooperar. Los pies se mueven, la raqueta se sitúa detrás, manteniendo un ángulo constante. El contacto tiene lugar en un momento preciso que depende de si la orden consistía en tocar la raya o cruzar la pista, orden que no se emite hasta después de un análisis casi instantáneo del movimiento y de la postura del oponente. Para devolver un saque normal se dispone de un segundo para hacer todo esto. Tocar la pelota ya resulta notable en sí, y sin embargo no es infrecuente. La verdad es que todo el que habita en un cuerpo humano es dueño de una creación extraordinaria” </a:t>
            </a:r>
          </a:p>
          <a:p>
            <a:pPr marL="0" lvl="0" indent="0" algn="r" rtl="0">
              <a:spcBef>
                <a:spcPts val="0"/>
              </a:spcBef>
              <a:spcAft>
                <a:spcPts val="1600"/>
              </a:spcAft>
              <a:buNone/>
            </a:pPr>
            <a:r>
              <a:rPr lang="es-MX" sz="1000" dirty="0">
                <a:solidFill>
                  <a:srgbClr val="595959"/>
                </a:solidFill>
                <a:latin typeface="Roboto Mono Medium" panose="020B0604020202020204" charset="0"/>
                <a:ea typeface="Roboto Mono Medium" panose="020B0604020202020204" charset="0"/>
                <a:cs typeface="Times New Roman" panose="02020603050405020304" pitchFamily="18" charset="0"/>
              </a:rPr>
              <a:t>(</a:t>
            </a:r>
            <a:r>
              <a:rPr lang="es-MX" sz="1000" dirty="0" err="1">
                <a:solidFill>
                  <a:srgbClr val="595959"/>
                </a:solidFill>
                <a:latin typeface="Roboto Mono Medium" panose="020B0604020202020204" charset="0"/>
                <a:ea typeface="Roboto Mono Medium" panose="020B0604020202020204" charset="0"/>
                <a:cs typeface="Times New Roman" panose="02020603050405020304" pitchFamily="18" charset="0"/>
              </a:rPr>
              <a:t>Gallwey</a:t>
            </a:r>
            <a:r>
              <a:rPr lang="es-MX" sz="1000" dirty="0">
                <a:solidFill>
                  <a:srgbClr val="595959"/>
                </a:solidFill>
                <a:latin typeface="Roboto Mono Medium" panose="020B0604020202020204" charset="0"/>
                <a:ea typeface="Roboto Mono Medium" panose="020B0604020202020204" charset="0"/>
                <a:cs typeface="Times New Roman" panose="02020603050405020304" pitchFamily="18" charset="0"/>
              </a:rPr>
              <a:t>, 1976)</a:t>
            </a:r>
          </a:p>
        </p:txBody>
      </p:sp>
    </p:spTree>
    <p:extLst>
      <p:ext uri="{BB962C8B-B14F-4D97-AF65-F5344CB8AC3E}">
        <p14:creationId xmlns:p14="http://schemas.microsoft.com/office/powerpoint/2010/main" val="401148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9" name="Picture 2" descr="Cómo desarrollar la inteligencia matemática | La Web de Neuroeducación">
            <a:extLst>
              <a:ext uri="{FF2B5EF4-FFF2-40B4-BE49-F238E27FC236}">
                <a16:creationId xmlns:a16="http://schemas.microsoft.com/office/drawing/2014/main" id="{8139E300-AC44-481D-BBA1-E9CD0E642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4493">
            <a:off x="5051581" y="1984725"/>
            <a:ext cx="3303296" cy="1854565"/>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4751043" y="450168"/>
            <a:ext cx="4009293"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Lógico-matemático</a:t>
            </a:r>
            <a:endParaRPr sz="3600" dirty="0"/>
          </a:p>
        </p:txBody>
      </p:sp>
      <p:pic>
        <p:nvPicPr>
          <p:cNvPr id="516" name="Google Shape;516;p58"/>
          <p:cNvPicPr preferRelativeResize="0"/>
          <p:nvPr/>
        </p:nvPicPr>
        <p:blipFill rotWithShape="1">
          <a:blip r:embed="rId4">
            <a:alphaModFix/>
            <a:duotone>
              <a:prstClr val="black"/>
              <a:schemeClr val="tx2">
                <a:tint val="45000"/>
                <a:satMod val="400000"/>
              </a:schemeClr>
            </a:duotone>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2148808">
            <a:off x="4852909" y="1703213"/>
            <a:ext cx="1066756"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2148808">
            <a:off x="7583441" y="3767006"/>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extLst>
      <p:ext uri="{BB962C8B-B14F-4D97-AF65-F5344CB8AC3E}">
        <p14:creationId xmlns:p14="http://schemas.microsoft.com/office/powerpoint/2010/main" val="383985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9" name="Picture 2" descr="Cómo desarrollar la inteligencia matemática | La Web de Neuroeducación">
            <a:extLst>
              <a:ext uri="{FF2B5EF4-FFF2-40B4-BE49-F238E27FC236}">
                <a16:creationId xmlns:a16="http://schemas.microsoft.com/office/drawing/2014/main" id="{8139E300-AC44-481D-BBA1-E9CD0E642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4493">
            <a:off x="5051581" y="1984725"/>
            <a:ext cx="3303296" cy="1854565"/>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4751043" y="450168"/>
            <a:ext cx="4009293"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Lógico-matemático</a:t>
            </a:r>
            <a:endParaRPr sz="3600" dirty="0"/>
          </a:p>
        </p:txBody>
      </p:sp>
      <p:pic>
        <p:nvPicPr>
          <p:cNvPr id="516" name="Google Shape;516;p58"/>
          <p:cNvPicPr preferRelativeResize="0"/>
          <p:nvPr/>
        </p:nvPicPr>
        <p:blipFill rotWithShape="1">
          <a:blip r:embed="rId4">
            <a:alphaModFix/>
            <a:duotone>
              <a:prstClr val="black"/>
              <a:schemeClr val="tx2">
                <a:tint val="45000"/>
                <a:satMod val="400000"/>
              </a:schemeClr>
            </a:duotone>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2148808">
            <a:off x="4852909" y="1703213"/>
            <a:ext cx="1066756"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2148808">
            <a:off x="7583441" y="3767006"/>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 name="Google Shape;481;p54">
            <a:extLst>
              <a:ext uri="{FF2B5EF4-FFF2-40B4-BE49-F238E27FC236}">
                <a16:creationId xmlns:a16="http://schemas.microsoft.com/office/drawing/2014/main" id="{0B65BA4B-7E4A-424B-8FDD-40C8FD593D96}"/>
              </a:ext>
            </a:extLst>
          </p:cNvPr>
          <p:cNvSpPr txBox="1"/>
          <p:nvPr/>
        </p:nvSpPr>
        <p:spPr>
          <a:xfrm>
            <a:off x="604708" y="1074260"/>
            <a:ext cx="3612839" cy="332508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“Pensamiento científico” </a:t>
            </a:r>
          </a:p>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El proceso de resolución de problemas es rápido</a:t>
            </a:r>
          </a:p>
          <a:p>
            <a:pPr marL="0" lvl="0" indent="0" rtl="0">
              <a:spcBef>
                <a:spcPts val="0"/>
              </a:spcBef>
              <a:spcAft>
                <a:spcPts val="1600"/>
              </a:spcAft>
              <a:buNone/>
            </a:pPr>
            <a:endParaRPr lang="es-MX" sz="1200" dirty="0">
              <a:solidFill>
                <a:srgbClr val="595959"/>
              </a:solidFill>
              <a:latin typeface="Roboto Mono Medium"/>
              <a:ea typeface="Roboto Mono Medium"/>
              <a:cs typeface="Roboto Mono Medium"/>
              <a:sym typeface="Roboto Mono Medium"/>
            </a:endParaRPr>
          </a:p>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El científico competente maneja simultáneamente muchas variables y crea numerosas hipótesis que son evaluadas sucesivamente, y posteriormente aceptadas o rechazadas.</a:t>
            </a:r>
          </a:p>
        </p:txBody>
      </p:sp>
    </p:spTree>
    <p:extLst>
      <p:ext uri="{BB962C8B-B14F-4D97-AF65-F5344CB8AC3E}">
        <p14:creationId xmlns:p14="http://schemas.microsoft.com/office/powerpoint/2010/main" val="286967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7" name="Picture 10" descr="INTELIGENCIA LINGÜISTÍCA: Características, Ejemplos y Actividades Para  Mejorarla">
            <a:extLst>
              <a:ext uri="{FF2B5EF4-FFF2-40B4-BE49-F238E27FC236}">
                <a16:creationId xmlns:a16="http://schemas.microsoft.com/office/drawing/2014/main" id="{2A9F6615-CEFA-4E86-BDDD-537225D1D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8485">
            <a:off x="6183742" y="1631255"/>
            <a:ext cx="2227196" cy="1484797"/>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4751043" y="450168"/>
            <a:ext cx="4009293"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Lingüística</a:t>
            </a:r>
            <a:endParaRPr sz="3600" dirty="0"/>
          </a:p>
        </p:txBody>
      </p:sp>
      <p:pic>
        <p:nvPicPr>
          <p:cNvPr id="516" name="Google Shape;516;p58"/>
          <p:cNvPicPr preferRelativeResize="0"/>
          <p:nvPr/>
        </p:nvPicPr>
        <p:blipFill rotWithShape="1">
          <a:blip r:embed="rId4">
            <a:alphaModFix/>
            <a:duotone>
              <a:prstClr val="black"/>
              <a:schemeClr val="tx2">
                <a:tint val="45000"/>
                <a:satMod val="400000"/>
              </a:schemeClr>
            </a:duotone>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20160308">
            <a:off x="6080921" y="1478636"/>
            <a:ext cx="907755"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2148808">
            <a:off x="7693965" y="3031650"/>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8" name="Picture 3">
            <a:extLst>
              <a:ext uri="{FF2B5EF4-FFF2-40B4-BE49-F238E27FC236}">
                <a16:creationId xmlns:a16="http://schemas.microsoft.com/office/drawing/2014/main" id="{C9A46351-130A-4272-AACB-04869D9139FB}"/>
              </a:ext>
            </a:extLst>
          </p:cNvPr>
          <p:cNvPicPr>
            <a:picLocks noChangeAspect="1"/>
          </p:cNvPicPr>
          <p:nvPr/>
        </p:nvPicPr>
        <p:blipFill>
          <a:blip r:embed="rId5"/>
          <a:stretch>
            <a:fillRect/>
          </a:stretch>
        </p:blipFill>
        <p:spPr>
          <a:xfrm rot="20944316">
            <a:off x="5148555" y="3338781"/>
            <a:ext cx="1711874" cy="1141249"/>
          </a:xfrm>
          <a:prstGeom prst="rect">
            <a:avLst/>
          </a:prstGeom>
        </p:spPr>
      </p:pic>
      <p:sp>
        <p:nvSpPr>
          <p:cNvPr id="10" name="Google Shape;228;p34">
            <a:extLst>
              <a:ext uri="{FF2B5EF4-FFF2-40B4-BE49-F238E27FC236}">
                <a16:creationId xmlns:a16="http://schemas.microsoft.com/office/drawing/2014/main" id="{2EE54C71-C66B-4308-8D77-C72AEF369009}"/>
              </a:ext>
            </a:extLst>
          </p:cNvPr>
          <p:cNvSpPr/>
          <p:nvPr/>
        </p:nvSpPr>
        <p:spPr>
          <a:xfrm rot="1408047">
            <a:off x="6091021" y="3187610"/>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3" name="Google Shape;228;p34">
            <a:extLst>
              <a:ext uri="{FF2B5EF4-FFF2-40B4-BE49-F238E27FC236}">
                <a16:creationId xmlns:a16="http://schemas.microsoft.com/office/drawing/2014/main" id="{7C21FBBF-4438-4BE1-9E41-58BFF598C63C}"/>
              </a:ext>
            </a:extLst>
          </p:cNvPr>
          <p:cNvSpPr/>
          <p:nvPr/>
        </p:nvSpPr>
        <p:spPr>
          <a:xfrm rot="1408047">
            <a:off x="4868625" y="4286382"/>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extLst>
      <p:ext uri="{BB962C8B-B14F-4D97-AF65-F5344CB8AC3E}">
        <p14:creationId xmlns:p14="http://schemas.microsoft.com/office/powerpoint/2010/main" val="2367794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7" name="Picture 10" descr="INTELIGENCIA LINGÜISTÍCA: Características, Ejemplos y Actividades Para  Mejorarla">
            <a:extLst>
              <a:ext uri="{FF2B5EF4-FFF2-40B4-BE49-F238E27FC236}">
                <a16:creationId xmlns:a16="http://schemas.microsoft.com/office/drawing/2014/main" id="{2A9F6615-CEFA-4E86-BDDD-537225D1D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8485">
            <a:off x="6183742" y="1631255"/>
            <a:ext cx="2227196" cy="1484797"/>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4751043" y="450168"/>
            <a:ext cx="4009293"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Lingüística</a:t>
            </a:r>
            <a:endParaRPr sz="3600" dirty="0"/>
          </a:p>
        </p:txBody>
      </p:sp>
      <p:pic>
        <p:nvPicPr>
          <p:cNvPr id="516" name="Google Shape;516;p58"/>
          <p:cNvPicPr preferRelativeResize="0"/>
          <p:nvPr/>
        </p:nvPicPr>
        <p:blipFill rotWithShape="1">
          <a:blip r:embed="rId4">
            <a:alphaModFix/>
            <a:duotone>
              <a:prstClr val="black"/>
              <a:schemeClr val="tx2">
                <a:tint val="45000"/>
                <a:satMod val="400000"/>
              </a:schemeClr>
            </a:duotone>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20160308">
            <a:off x="6080921" y="1478636"/>
            <a:ext cx="907755"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2148808">
            <a:off x="7693965" y="3031650"/>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8" name="Picture 3">
            <a:extLst>
              <a:ext uri="{FF2B5EF4-FFF2-40B4-BE49-F238E27FC236}">
                <a16:creationId xmlns:a16="http://schemas.microsoft.com/office/drawing/2014/main" id="{C9A46351-130A-4272-AACB-04869D9139FB}"/>
              </a:ext>
            </a:extLst>
          </p:cNvPr>
          <p:cNvPicPr>
            <a:picLocks noChangeAspect="1"/>
          </p:cNvPicPr>
          <p:nvPr/>
        </p:nvPicPr>
        <p:blipFill>
          <a:blip r:embed="rId5"/>
          <a:stretch>
            <a:fillRect/>
          </a:stretch>
        </p:blipFill>
        <p:spPr>
          <a:xfrm rot="20944316">
            <a:off x="5148555" y="3338781"/>
            <a:ext cx="1711874" cy="1141249"/>
          </a:xfrm>
          <a:prstGeom prst="rect">
            <a:avLst/>
          </a:prstGeom>
        </p:spPr>
      </p:pic>
      <p:sp>
        <p:nvSpPr>
          <p:cNvPr id="10" name="Google Shape;228;p34">
            <a:extLst>
              <a:ext uri="{FF2B5EF4-FFF2-40B4-BE49-F238E27FC236}">
                <a16:creationId xmlns:a16="http://schemas.microsoft.com/office/drawing/2014/main" id="{2EE54C71-C66B-4308-8D77-C72AEF369009}"/>
              </a:ext>
            </a:extLst>
          </p:cNvPr>
          <p:cNvSpPr/>
          <p:nvPr/>
        </p:nvSpPr>
        <p:spPr>
          <a:xfrm rot="1408047">
            <a:off x="6091021" y="3187610"/>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3" name="Google Shape;228;p34">
            <a:extLst>
              <a:ext uri="{FF2B5EF4-FFF2-40B4-BE49-F238E27FC236}">
                <a16:creationId xmlns:a16="http://schemas.microsoft.com/office/drawing/2014/main" id="{7C21FBBF-4438-4BE1-9E41-58BFF598C63C}"/>
              </a:ext>
            </a:extLst>
          </p:cNvPr>
          <p:cNvSpPr/>
          <p:nvPr/>
        </p:nvSpPr>
        <p:spPr>
          <a:xfrm rot="1408047">
            <a:off x="4868625" y="4286382"/>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4" name="Google Shape;481;p54">
            <a:extLst>
              <a:ext uri="{FF2B5EF4-FFF2-40B4-BE49-F238E27FC236}">
                <a16:creationId xmlns:a16="http://schemas.microsoft.com/office/drawing/2014/main" id="{F8C5C33F-6792-40E7-B17E-14FDD392EC6E}"/>
              </a:ext>
            </a:extLst>
          </p:cNvPr>
          <p:cNvSpPr txBox="1"/>
          <p:nvPr/>
        </p:nvSpPr>
        <p:spPr>
          <a:xfrm>
            <a:off x="604708" y="1055077"/>
            <a:ext cx="3612839" cy="334427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“A la edad de diez años T. S. Elliot creó una revista llamada </a:t>
            </a:r>
            <a:r>
              <a:rPr lang="es-MX" sz="1200" dirty="0" err="1">
                <a:solidFill>
                  <a:srgbClr val="595959"/>
                </a:solidFill>
                <a:latin typeface="Roboto Mono Medium"/>
                <a:ea typeface="Roboto Mono Medium"/>
                <a:cs typeface="Roboto Mono Medium"/>
                <a:sym typeface="Roboto Mono Medium"/>
              </a:rPr>
              <a:t>Fireside</a:t>
            </a:r>
            <a:r>
              <a:rPr lang="es-MX" sz="1200" dirty="0">
                <a:solidFill>
                  <a:srgbClr val="595959"/>
                </a:solidFill>
                <a:latin typeface="Roboto Mono Medium"/>
                <a:ea typeface="Roboto Mono Medium"/>
                <a:cs typeface="Roboto Mono Medium"/>
                <a:sym typeface="Roboto Mono Medium"/>
              </a:rPr>
              <a:t> a la que sólo él aportaba artículos. En un período de tres días, durante sus vacaciones de invierno, creó ocho números completos. Cada una incluía poemas, historias de aventuras, una columna de chismorreos y una sección de humor. Parte de este material ha sobrevivido y muestra el talento del poeta” </a:t>
            </a:r>
          </a:p>
          <a:p>
            <a:pPr marL="0" lvl="0" indent="0" algn="r"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a:t>
            </a:r>
            <a:r>
              <a:rPr lang="es-MX" sz="1200" dirty="0" err="1">
                <a:solidFill>
                  <a:srgbClr val="595959"/>
                </a:solidFill>
                <a:latin typeface="Roboto Mono Medium"/>
                <a:ea typeface="Roboto Mono Medium"/>
                <a:cs typeface="Roboto Mono Medium"/>
                <a:sym typeface="Roboto Mono Medium"/>
              </a:rPr>
              <a:t>Soldo</a:t>
            </a:r>
            <a:r>
              <a:rPr lang="es-MX" sz="1200" dirty="0">
                <a:solidFill>
                  <a:srgbClr val="595959"/>
                </a:solidFill>
                <a:latin typeface="Roboto Mono Medium"/>
                <a:ea typeface="Roboto Mono Medium"/>
                <a:cs typeface="Roboto Mono Medium"/>
                <a:sym typeface="Roboto Mono Medium"/>
              </a:rPr>
              <a:t>, 1982)</a:t>
            </a:r>
          </a:p>
        </p:txBody>
      </p:sp>
    </p:spTree>
    <p:extLst>
      <p:ext uri="{BB962C8B-B14F-4D97-AF65-F5344CB8AC3E}">
        <p14:creationId xmlns:p14="http://schemas.microsoft.com/office/powerpoint/2010/main" val="1611642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8" name="Picture 2" descr="Sabes qué es la inteligencia espacial y cómo puedes mejorarla? - La Mente  es Maravillosa">
            <a:extLst>
              <a:ext uri="{FF2B5EF4-FFF2-40B4-BE49-F238E27FC236}">
                <a16:creationId xmlns:a16="http://schemas.microsoft.com/office/drawing/2014/main" id="{7D9C08F3-0B7F-403A-BC67-F073CF8111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28"/>
          <a:stretch/>
        </p:blipFill>
        <p:spPr bwMode="auto">
          <a:xfrm rot="436676">
            <a:off x="695722" y="1847159"/>
            <a:ext cx="1567831" cy="1030597"/>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659485" y="546084"/>
            <a:ext cx="3675921"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Espacial</a:t>
            </a:r>
            <a:endParaRPr sz="3600" dirty="0"/>
          </a:p>
        </p:txBody>
      </p:sp>
      <p:pic>
        <p:nvPicPr>
          <p:cNvPr id="516" name="Google Shape;516;p58"/>
          <p:cNvPicPr preferRelativeResize="0"/>
          <p:nvPr/>
        </p:nvPicPr>
        <p:blipFill rotWithShape="1">
          <a:blip r:embed="rId4">
            <a:alphaModFix/>
            <a:duotone>
              <a:prstClr val="black"/>
              <a:srgbClr val="00B0F0">
                <a:tint val="45000"/>
                <a:satMod val="400000"/>
              </a:srgbClr>
            </a:duotone>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2148808">
            <a:off x="422611" y="1733142"/>
            <a:ext cx="1066756"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2148808">
            <a:off x="1541594" y="2720561"/>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9" name="Picture 4" descr="Actividades con mapas muy divertidas para niños - Eres Mamá">
            <a:extLst>
              <a:ext uri="{FF2B5EF4-FFF2-40B4-BE49-F238E27FC236}">
                <a16:creationId xmlns:a16="http://schemas.microsoft.com/office/drawing/2014/main" id="{B663A6C6-2C66-432B-BC80-670A26E666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60742">
            <a:off x="2055492" y="3045531"/>
            <a:ext cx="1960590" cy="130585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28;p34">
            <a:extLst>
              <a:ext uri="{FF2B5EF4-FFF2-40B4-BE49-F238E27FC236}">
                <a16:creationId xmlns:a16="http://schemas.microsoft.com/office/drawing/2014/main" id="{A32FF360-BB88-4D4A-84DC-2275BB65F2F4}"/>
              </a:ext>
            </a:extLst>
          </p:cNvPr>
          <p:cNvSpPr/>
          <p:nvPr/>
        </p:nvSpPr>
        <p:spPr>
          <a:xfrm rot="932000">
            <a:off x="3090786" y="2736817"/>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3" name="Google Shape;228;p34">
            <a:extLst>
              <a:ext uri="{FF2B5EF4-FFF2-40B4-BE49-F238E27FC236}">
                <a16:creationId xmlns:a16="http://schemas.microsoft.com/office/drawing/2014/main" id="{8373AD1F-7CD9-4D1F-B804-CA5910D24FB2}"/>
              </a:ext>
            </a:extLst>
          </p:cNvPr>
          <p:cNvSpPr/>
          <p:nvPr/>
        </p:nvSpPr>
        <p:spPr>
          <a:xfrm rot="932000">
            <a:off x="1840127" y="4285856"/>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extLst>
      <p:ext uri="{BB962C8B-B14F-4D97-AF65-F5344CB8AC3E}">
        <p14:creationId xmlns:p14="http://schemas.microsoft.com/office/powerpoint/2010/main" val="1522546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8" name="Picture 2" descr="Sabes qué es la inteligencia espacial y cómo puedes mejorarla? - La Mente  es Maravillosa">
            <a:extLst>
              <a:ext uri="{FF2B5EF4-FFF2-40B4-BE49-F238E27FC236}">
                <a16:creationId xmlns:a16="http://schemas.microsoft.com/office/drawing/2014/main" id="{7D9C08F3-0B7F-403A-BC67-F073CF8111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28"/>
          <a:stretch/>
        </p:blipFill>
        <p:spPr bwMode="auto">
          <a:xfrm rot="436676">
            <a:off x="695722" y="1847159"/>
            <a:ext cx="1567831" cy="1030597"/>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659485" y="546084"/>
            <a:ext cx="3675921"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Espacial</a:t>
            </a:r>
            <a:endParaRPr sz="3600" dirty="0"/>
          </a:p>
        </p:txBody>
      </p:sp>
      <p:pic>
        <p:nvPicPr>
          <p:cNvPr id="516" name="Google Shape;516;p58"/>
          <p:cNvPicPr preferRelativeResize="0"/>
          <p:nvPr/>
        </p:nvPicPr>
        <p:blipFill rotWithShape="1">
          <a:blip r:embed="rId4">
            <a:alphaModFix/>
            <a:duotone>
              <a:prstClr val="black"/>
              <a:srgbClr val="00B0F0">
                <a:tint val="45000"/>
                <a:satMod val="400000"/>
              </a:srgbClr>
            </a:duotone>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2148808">
            <a:off x="422611" y="1733142"/>
            <a:ext cx="1066756"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2148808">
            <a:off x="1541594" y="2720561"/>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9" name="Picture 4" descr="Actividades con mapas muy divertidas para niños - Eres Mamá">
            <a:extLst>
              <a:ext uri="{FF2B5EF4-FFF2-40B4-BE49-F238E27FC236}">
                <a16:creationId xmlns:a16="http://schemas.microsoft.com/office/drawing/2014/main" id="{B663A6C6-2C66-432B-BC80-670A26E666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60742">
            <a:off x="2055492" y="3045531"/>
            <a:ext cx="1960590" cy="130585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28;p34">
            <a:extLst>
              <a:ext uri="{FF2B5EF4-FFF2-40B4-BE49-F238E27FC236}">
                <a16:creationId xmlns:a16="http://schemas.microsoft.com/office/drawing/2014/main" id="{A32FF360-BB88-4D4A-84DC-2275BB65F2F4}"/>
              </a:ext>
            </a:extLst>
          </p:cNvPr>
          <p:cNvSpPr/>
          <p:nvPr/>
        </p:nvSpPr>
        <p:spPr>
          <a:xfrm rot="932000">
            <a:off x="3090786" y="2736817"/>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3" name="Google Shape;228;p34">
            <a:extLst>
              <a:ext uri="{FF2B5EF4-FFF2-40B4-BE49-F238E27FC236}">
                <a16:creationId xmlns:a16="http://schemas.microsoft.com/office/drawing/2014/main" id="{8373AD1F-7CD9-4D1F-B804-CA5910D24FB2}"/>
              </a:ext>
            </a:extLst>
          </p:cNvPr>
          <p:cNvSpPr/>
          <p:nvPr/>
        </p:nvSpPr>
        <p:spPr>
          <a:xfrm rot="932000">
            <a:off x="1840127" y="4285856"/>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4" name="Google Shape;481;p54">
            <a:extLst>
              <a:ext uri="{FF2B5EF4-FFF2-40B4-BE49-F238E27FC236}">
                <a16:creationId xmlns:a16="http://schemas.microsoft.com/office/drawing/2014/main" id="{8A500D8A-0E92-4C47-BC0E-84B7BF775D5B}"/>
              </a:ext>
            </a:extLst>
          </p:cNvPr>
          <p:cNvSpPr txBox="1"/>
          <p:nvPr/>
        </p:nvSpPr>
        <p:spPr>
          <a:xfrm>
            <a:off x="4908710" y="546084"/>
            <a:ext cx="3612839" cy="334427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100" dirty="0">
                <a:solidFill>
                  <a:srgbClr val="595959"/>
                </a:solidFill>
                <a:latin typeface="Roboto Mono Medium"/>
                <a:ea typeface="Roboto Mono Medium"/>
                <a:cs typeface="Roboto Mono Medium"/>
                <a:sym typeface="Roboto Mono Medium"/>
              </a:rPr>
              <a:t>“La navegación en las Islas Carolinas de los Mares del Sur se consigue sin instrumentos. La posición de las estrellas, tal y como se ven desde las diferentes islas, los esquemas climáticos y el color de las aguas son las únicas señalizaciones. Cada trayecto se descompone en una serie de segmentos, y el navegante toma nota de la posición de las estrellas dentro de cada uno de estos segmentos. Durante el viaje real, el navegante debe visionar mentalmente una isla de referencia cuando pasa bajo una determinada estrella y a partir de aquí calcula el número de segmentos completados, la proporción de viaje restante y cualquier tipo de corrección de rumbo que haya que tomar. El navegante no puede ver las islas mientras navega; en vez de eso proyecta sus posiciones en su «mapa» mental del trayecto” </a:t>
            </a:r>
          </a:p>
          <a:p>
            <a:pPr marL="0" lvl="0" indent="0" algn="r" rtl="0">
              <a:spcBef>
                <a:spcPts val="0"/>
              </a:spcBef>
              <a:spcAft>
                <a:spcPts val="1600"/>
              </a:spcAft>
              <a:buNone/>
            </a:pPr>
            <a:r>
              <a:rPr lang="es-MX" sz="1100" dirty="0">
                <a:solidFill>
                  <a:srgbClr val="595959"/>
                </a:solidFill>
                <a:latin typeface="Roboto Mono Medium"/>
                <a:ea typeface="Roboto Mono Medium"/>
                <a:cs typeface="Roboto Mono Medium"/>
                <a:sym typeface="Roboto Mono Medium"/>
              </a:rPr>
              <a:t>(Gardner, 1983).</a:t>
            </a:r>
          </a:p>
        </p:txBody>
      </p:sp>
    </p:spTree>
    <p:extLst>
      <p:ext uri="{BB962C8B-B14F-4D97-AF65-F5344CB8AC3E}">
        <p14:creationId xmlns:p14="http://schemas.microsoft.com/office/powerpoint/2010/main" val="2882373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14" name="Picture 2" descr="Inteligencia Interpersonal: ¿Qué Es? Y ¿Cómo Desarrollarla? - Learningbp">
            <a:extLst>
              <a:ext uri="{FF2B5EF4-FFF2-40B4-BE49-F238E27FC236}">
                <a16:creationId xmlns:a16="http://schemas.microsoft.com/office/drawing/2014/main" id="{D0871D6F-040E-4528-B6F3-FD00EC69EC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340"/>
          <a:stretch/>
        </p:blipFill>
        <p:spPr bwMode="auto">
          <a:xfrm rot="581369">
            <a:off x="864088" y="2085035"/>
            <a:ext cx="3081259" cy="1432665"/>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659485" y="546084"/>
            <a:ext cx="3675921"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Interpersonal</a:t>
            </a:r>
            <a:endParaRPr sz="3600" dirty="0"/>
          </a:p>
        </p:txBody>
      </p:sp>
      <p:pic>
        <p:nvPicPr>
          <p:cNvPr id="516" name="Google Shape;516;p58"/>
          <p:cNvPicPr preferRelativeResize="0"/>
          <p:nvPr/>
        </p:nvPicPr>
        <p:blipFill rotWithShape="1">
          <a:blip r:embed="rId4">
            <a:alphaModFix/>
            <a:duotone>
              <a:prstClr val="black"/>
              <a:srgbClr val="7030A0">
                <a:tint val="45000"/>
                <a:satMod val="400000"/>
              </a:srgbClr>
            </a:duotone>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2148808">
            <a:off x="547222" y="1855596"/>
            <a:ext cx="1066756"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 name="Google Shape;228;p34">
            <a:extLst>
              <a:ext uri="{FF2B5EF4-FFF2-40B4-BE49-F238E27FC236}">
                <a16:creationId xmlns:a16="http://schemas.microsoft.com/office/drawing/2014/main" id="{EC6CF09A-F24B-46B8-ACB5-0C1037A3EF22}"/>
              </a:ext>
            </a:extLst>
          </p:cNvPr>
          <p:cNvSpPr/>
          <p:nvPr/>
        </p:nvSpPr>
        <p:spPr>
          <a:xfrm rot="-2148808">
            <a:off x="3195457" y="3451182"/>
            <a:ext cx="1066756"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extLst>
      <p:ext uri="{BB962C8B-B14F-4D97-AF65-F5344CB8AC3E}">
        <p14:creationId xmlns:p14="http://schemas.microsoft.com/office/powerpoint/2010/main" val="11685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3" name="Google Shape;213;p33"/>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212" name="Google Shape;212;p33"/>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pic>
        <p:nvPicPr>
          <p:cNvPr id="214" name="Google Shape;214;p33"/>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215" name="Google Shape;215;p33"/>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216" name="Google Shape;216;p33"/>
          <p:cNvSpPr txBox="1">
            <a:spLocks noGrp="1"/>
          </p:cNvSpPr>
          <p:nvPr>
            <p:ph type="title"/>
          </p:nvPr>
        </p:nvSpPr>
        <p:spPr>
          <a:xfrm>
            <a:off x="2052603" y="2371676"/>
            <a:ext cx="5038792"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Inteligencias Múltiples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14" name="Picture 2" descr="Inteligencia Interpersonal: ¿Qué Es? Y ¿Cómo Desarrollarla? - Learningbp">
            <a:extLst>
              <a:ext uri="{FF2B5EF4-FFF2-40B4-BE49-F238E27FC236}">
                <a16:creationId xmlns:a16="http://schemas.microsoft.com/office/drawing/2014/main" id="{D0871D6F-040E-4528-B6F3-FD00EC69EC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340"/>
          <a:stretch/>
        </p:blipFill>
        <p:spPr bwMode="auto">
          <a:xfrm rot="581369">
            <a:off x="864088" y="2085035"/>
            <a:ext cx="3081259" cy="1432665"/>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659485" y="546084"/>
            <a:ext cx="3675921"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Interpersonal</a:t>
            </a:r>
            <a:endParaRPr sz="3600" dirty="0"/>
          </a:p>
        </p:txBody>
      </p:sp>
      <p:pic>
        <p:nvPicPr>
          <p:cNvPr id="516" name="Google Shape;516;p58"/>
          <p:cNvPicPr preferRelativeResize="0"/>
          <p:nvPr/>
        </p:nvPicPr>
        <p:blipFill rotWithShape="1">
          <a:blip r:embed="rId4">
            <a:alphaModFix/>
            <a:duotone>
              <a:prstClr val="black"/>
              <a:srgbClr val="7030A0">
                <a:tint val="45000"/>
                <a:satMod val="400000"/>
              </a:srgbClr>
            </a:duotone>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2148808">
            <a:off x="547222" y="1855596"/>
            <a:ext cx="1066756"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 name="Google Shape;228;p34">
            <a:extLst>
              <a:ext uri="{FF2B5EF4-FFF2-40B4-BE49-F238E27FC236}">
                <a16:creationId xmlns:a16="http://schemas.microsoft.com/office/drawing/2014/main" id="{EC6CF09A-F24B-46B8-ACB5-0C1037A3EF22}"/>
              </a:ext>
            </a:extLst>
          </p:cNvPr>
          <p:cNvSpPr/>
          <p:nvPr/>
        </p:nvSpPr>
        <p:spPr>
          <a:xfrm rot="-2148808">
            <a:off x="3195457" y="3451182"/>
            <a:ext cx="1066756"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 name="Google Shape;481;p54">
            <a:extLst>
              <a:ext uri="{FF2B5EF4-FFF2-40B4-BE49-F238E27FC236}">
                <a16:creationId xmlns:a16="http://schemas.microsoft.com/office/drawing/2014/main" id="{EFCFAC1F-4028-4DA3-800A-58AF1941631B}"/>
              </a:ext>
            </a:extLst>
          </p:cNvPr>
          <p:cNvSpPr txBox="1"/>
          <p:nvPr/>
        </p:nvSpPr>
        <p:spPr>
          <a:xfrm>
            <a:off x="4908710" y="546084"/>
            <a:ext cx="3612839" cy="406674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100" dirty="0">
                <a:solidFill>
                  <a:srgbClr val="595959"/>
                </a:solidFill>
                <a:latin typeface="Roboto Mono Medium"/>
                <a:ea typeface="Roboto Mono Medium"/>
                <a:cs typeface="Roboto Mono Medium"/>
                <a:sym typeface="Roboto Mono Medium"/>
              </a:rPr>
              <a:t>“Annie no permitió a Helen poner la mano en su plato y tomar lo que quería, como se había acostumbrado a hacer con su familia. Se convirtió en una pugna de voluntades: la mano se metía en el plato, la mano era apartada con firmeza. La familia, muy trastornada, salió del comedor. Annie echó la llave a la puerta y empezó a comer mientras Helen se tiraba por el suelo pataleando y chillando, empujando y tirando de la silla de Annie. (Después de media hora] Helen fue recorriendo la mesa buscando a su familia. Descubrió que no había nadie más y esto la sacó de sus casillas. Finalmente, se sentó y empezó a comerse el desayuno, pero con las manos, Annie le dio una cuchara. Fue a parar inmediatamente al suelo, y la lucha comenzó de nuevo” </a:t>
            </a:r>
          </a:p>
          <a:p>
            <a:pPr marL="0" lvl="0" indent="0" algn="r" rtl="0">
              <a:spcBef>
                <a:spcPts val="0"/>
              </a:spcBef>
              <a:spcAft>
                <a:spcPts val="1600"/>
              </a:spcAft>
              <a:buNone/>
            </a:pPr>
            <a:r>
              <a:rPr lang="es-MX" sz="1100" dirty="0">
                <a:solidFill>
                  <a:srgbClr val="595959"/>
                </a:solidFill>
                <a:latin typeface="Roboto Mono Medium"/>
                <a:ea typeface="Roboto Mono Medium"/>
                <a:cs typeface="Roboto Mono Medium"/>
                <a:sym typeface="Roboto Mono Medium"/>
              </a:rPr>
              <a:t>(</a:t>
            </a:r>
            <a:r>
              <a:rPr lang="es-MX" sz="1100" dirty="0" err="1">
                <a:solidFill>
                  <a:srgbClr val="595959"/>
                </a:solidFill>
                <a:latin typeface="Roboto Mono Medium"/>
                <a:ea typeface="Roboto Mono Medium"/>
                <a:cs typeface="Roboto Mono Medium"/>
                <a:sym typeface="Roboto Mono Medium"/>
              </a:rPr>
              <a:t>Lash</a:t>
            </a:r>
            <a:r>
              <a:rPr lang="es-MX" sz="1100" dirty="0">
                <a:solidFill>
                  <a:srgbClr val="595959"/>
                </a:solidFill>
                <a:latin typeface="Roboto Mono Medium"/>
                <a:ea typeface="Roboto Mono Medium"/>
                <a:cs typeface="Roboto Mono Medium"/>
                <a:sym typeface="Roboto Mono Medium"/>
              </a:rPr>
              <a:t>, 1980, pág. 52)</a:t>
            </a:r>
          </a:p>
          <a:p>
            <a:pPr marL="0" lvl="0" indent="0" algn="r" rtl="0">
              <a:spcBef>
                <a:spcPts val="0"/>
              </a:spcBef>
              <a:spcAft>
                <a:spcPts val="1600"/>
              </a:spcAft>
              <a:buNone/>
            </a:pPr>
            <a:endParaRPr lang="es-MX" sz="1100" dirty="0">
              <a:solidFill>
                <a:srgbClr val="595959"/>
              </a:solidFill>
              <a:latin typeface="Roboto Mono Medium"/>
              <a:ea typeface="Roboto Mono Medium"/>
              <a:cs typeface="Roboto Mono Medium"/>
              <a:sym typeface="Roboto Mono Medium"/>
            </a:endParaRPr>
          </a:p>
        </p:txBody>
      </p:sp>
    </p:spTree>
    <p:extLst>
      <p:ext uri="{BB962C8B-B14F-4D97-AF65-F5344CB8AC3E}">
        <p14:creationId xmlns:p14="http://schemas.microsoft.com/office/powerpoint/2010/main" val="300379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14" name="Picture 2" descr="Inteligencia intrapersonal como requisito primordial en estudiantes de  Psicología. | by NICOLAS CORTES CASTRO | Medium">
            <a:extLst>
              <a:ext uri="{FF2B5EF4-FFF2-40B4-BE49-F238E27FC236}">
                <a16:creationId xmlns:a16="http://schemas.microsoft.com/office/drawing/2014/main" id="{3068D84E-FC78-41C6-9EE2-76603886F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1566">
            <a:off x="5256427" y="2018073"/>
            <a:ext cx="2998523" cy="1726123"/>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4751043" y="450168"/>
            <a:ext cx="4009293"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Intrapersonal</a:t>
            </a:r>
            <a:endParaRPr sz="3600" dirty="0"/>
          </a:p>
        </p:txBody>
      </p:sp>
      <p:pic>
        <p:nvPicPr>
          <p:cNvPr id="516" name="Google Shape;516;p58"/>
          <p:cNvPicPr preferRelativeResize="0"/>
          <p:nvPr/>
        </p:nvPicPr>
        <p:blipFill rotWithShape="1">
          <a:blip r:embed="rId4">
            <a:alphaModFix/>
            <a:duotone>
              <a:prstClr val="black"/>
              <a:srgbClr val="FFFF00">
                <a:tint val="45000"/>
                <a:satMod val="400000"/>
              </a:srgbClr>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18409264">
            <a:off x="4882515" y="2159891"/>
            <a:ext cx="907755"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18498415">
            <a:off x="7681175" y="3287428"/>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extLst>
      <p:ext uri="{BB962C8B-B14F-4D97-AF65-F5344CB8AC3E}">
        <p14:creationId xmlns:p14="http://schemas.microsoft.com/office/powerpoint/2010/main" val="2902560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14" name="Picture 2" descr="Inteligencia intrapersonal como requisito primordial en estudiantes de  Psicología. | by NICOLAS CORTES CASTRO | Medium">
            <a:extLst>
              <a:ext uri="{FF2B5EF4-FFF2-40B4-BE49-F238E27FC236}">
                <a16:creationId xmlns:a16="http://schemas.microsoft.com/office/drawing/2014/main" id="{3068D84E-FC78-41C6-9EE2-76603886F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1566">
            <a:off x="5256427" y="2018073"/>
            <a:ext cx="2998523" cy="1726123"/>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4751043" y="450168"/>
            <a:ext cx="4009293"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Intrapersonal</a:t>
            </a:r>
            <a:endParaRPr sz="3600" dirty="0"/>
          </a:p>
        </p:txBody>
      </p:sp>
      <p:pic>
        <p:nvPicPr>
          <p:cNvPr id="516" name="Google Shape;516;p58"/>
          <p:cNvPicPr preferRelativeResize="0"/>
          <p:nvPr/>
        </p:nvPicPr>
        <p:blipFill rotWithShape="1">
          <a:blip r:embed="rId4">
            <a:alphaModFix/>
            <a:duotone>
              <a:prstClr val="black"/>
              <a:srgbClr val="FFFF00">
                <a:tint val="45000"/>
                <a:satMod val="400000"/>
              </a:srgbClr>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18409264">
            <a:off x="4882515" y="2159891"/>
            <a:ext cx="907755"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18498415">
            <a:off x="7681175" y="3287428"/>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 name="Google Shape;481;p54">
            <a:extLst>
              <a:ext uri="{FF2B5EF4-FFF2-40B4-BE49-F238E27FC236}">
                <a16:creationId xmlns:a16="http://schemas.microsoft.com/office/drawing/2014/main" id="{316657F6-DC53-4CA0-B1C5-4F71A3DAD722}"/>
              </a:ext>
            </a:extLst>
          </p:cNvPr>
          <p:cNvSpPr txBox="1"/>
          <p:nvPr/>
        </p:nvSpPr>
        <p:spPr>
          <a:xfrm>
            <a:off x="585246" y="1720094"/>
            <a:ext cx="3612839" cy="289272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100" dirty="0">
                <a:solidFill>
                  <a:srgbClr val="595959"/>
                </a:solidFill>
                <a:latin typeface="Roboto Mono Medium"/>
                <a:ea typeface="Roboto Mono Medium"/>
                <a:cs typeface="Roboto Mono Medium"/>
                <a:sym typeface="Roboto Mono Medium"/>
              </a:rPr>
              <a:t>El conocimiento de los aspectos internos de una persona</a:t>
            </a:r>
          </a:p>
          <a:p>
            <a:pPr marL="0" lvl="0" indent="0" algn="r" rtl="0">
              <a:spcBef>
                <a:spcPts val="0"/>
              </a:spcBef>
              <a:spcAft>
                <a:spcPts val="1600"/>
              </a:spcAft>
              <a:buNone/>
            </a:pPr>
            <a:endParaRPr lang="es-MX" sz="1100" dirty="0">
              <a:solidFill>
                <a:srgbClr val="595959"/>
              </a:solidFill>
              <a:latin typeface="Roboto Mono Medium"/>
              <a:ea typeface="Roboto Mono Medium"/>
              <a:cs typeface="Roboto Mono Medium"/>
              <a:sym typeface="Roboto Mono Medium"/>
            </a:endParaRPr>
          </a:p>
        </p:txBody>
      </p:sp>
    </p:spTree>
    <p:extLst>
      <p:ext uri="{BB962C8B-B14F-4D97-AF65-F5344CB8AC3E}">
        <p14:creationId xmlns:p14="http://schemas.microsoft.com/office/powerpoint/2010/main" val="2258124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7" name="Picture 2" descr="Inteligencia Naturalista Ecológica. Amor por la Naturaleza">
            <a:extLst>
              <a:ext uri="{FF2B5EF4-FFF2-40B4-BE49-F238E27FC236}">
                <a16:creationId xmlns:a16="http://schemas.microsoft.com/office/drawing/2014/main" id="{AEEFB112-29F0-4322-8C27-D3481A72E6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62" r="11552"/>
          <a:stretch/>
        </p:blipFill>
        <p:spPr bwMode="auto">
          <a:xfrm rot="20929474">
            <a:off x="5323783" y="1885044"/>
            <a:ext cx="2863809" cy="1749696"/>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4751043" y="450168"/>
            <a:ext cx="4009293"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Naturalista</a:t>
            </a:r>
            <a:endParaRPr sz="3600" dirty="0"/>
          </a:p>
        </p:txBody>
      </p:sp>
      <p:pic>
        <p:nvPicPr>
          <p:cNvPr id="516" name="Google Shape;516;p58"/>
          <p:cNvPicPr preferRelativeResize="0"/>
          <p:nvPr/>
        </p:nvPicPr>
        <p:blipFill rotWithShape="1">
          <a:blip r:embed="rId4">
            <a:alphaModFix/>
            <a:duotone>
              <a:prstClr val="black"/>
              <a:srgbClr val="FFFF00">
                <a:tint val="45000"/>
                <a:satMod val="400000"/>
              </a:srgbClr>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18409264">
            <a:off x="4882515" y="2159891"/>
            <a:ext cx="907755"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18498415">
            <a:off x="7653421" y="3160478"/>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extLst>
      <p:ext uri="{BB962C8B-B14F-4D97-AF65-F5344CB8AC3E}">
        <p14:creationId xmlns:p14="http://schemas.microsoft.com/office/powerpoint/2010/main" val="308287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7" name="Picture 2" descr="Inteligencia Naturalista Ecológica. Amor por la Naturaleza">
            <a:extLst>
              <a:ext uri="{FF2B5EF4-FFF2-40B4-BE49-F238E27FC236}">
                <a16:creationId xmlns:a16="http://schemas.microsoft.com/office/drawing/2014/main" id="{AEEFB112-29F0-4322-8C27-D3481A72E6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62" r="11552"/>
          <a:stretch/>
        </p:blipFill>
        <p:spPr bwMode="auto">
          <a:xfrm rot="20929474">
            <a:off x="5323783" y="1885044"/>
            <a:ext cx="2863809" cy="1749696"/>
          </a:xfrm>
          <a:prstGeom prst="rect">
            <a:avLst/>
          </a:prstGeom>
          <a:noFill/>
          <a:extLst>
            <a:ext uri="{909E8E84-426E-40DD-AFC4-6F175D3DCCD1}">
              <a14:hiddenFill xmlns:a14="http://schemas.microsoft.com/office/drawing/2010/main">
                <a:solidFill>
                  <a:srgbClr val="FFFFFF"/>
                </a:solidFill>
              </a14:hiddenFill>
            </a:ext>
          </a:extLst>
        </p:spPr>
      </p:pic>
      <p:sp>
        <p:nvSpPr>
          <p:cNvPr id="510" name="Google Shape;510;p58"/>
          <p:cNvSpPr txBox="1">
            <a:spLocks noGrp="1"/>
          </p:cNvSpPr>
          <p:nvPr>
            <p:ph type="title"/>
          </p:nvPr>
        </p:nvSpPr>
        <p:spPr>
          <a:xfrm>
            <a:off x="4751043" y="450168"/>
            <a:ext cx="4009293"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a:t>
            </a:r>
            <a:r>
              <a:rPr lang="es-MX" sz="3600" dirty="0"/>
              <a:t>Naturalista</a:t>
            </a:r>
            <a:endParaRPr sz="3600" dirty="0"/>
          </a:p>
        </p:txBody>
      </p:sp>
      <p:pic>
        <p:nvPicPr>
          <p:cNvPr id="516" name="Google Shape;516;p58"/>
          <p:cNvPicPr preferRelativeResize="0"/>
          <p:nvPr/>
        </p:nvPicPr>
        <p:blipFill rotWithShape="1">
          <a:blip r:embed="rId4">
            <a:alphaModFix/>
            <a:duotone>
              <a:prstClr val="black"/>
              <a:srgbClr val="FFFF00">
                <a:tint val="45000"/>
                <a:satMod val="400000"/>
              </a:srgbClr>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rcRect t="16734" r="8892" b="18300"/>
          <a:stretch/>
        </p:blipFill>
        <p:spPr>
          <a:xfrm rot="10800000">
            <a:off x="62175" y="3766782"/>
            <a:ext cx="2036850" cy="846042"/>
          </a:xfrm>
          <a:prstGeom prst="rect">
            <a:avLst/>
          </a:prstGeom>
          <a:noFill/>
          <a:ln>
            <a:noFill/>
          </a:ln>
        </p:spPr>
      </p:pic>
      <p:sp>
        <p:nvSpPr>
          <p:cNvPr id="11" name="Google Shape;228;p34">
            <a:extLst>
              <a:ext uri="{FF2B5EF4-FFF2-40B4-BE49-F238E27FC236}">
                <a16:creationId xmlns:a16="http://schemas.microsoft.com/office/drawing/2014/main" id="{A5B022DC-5CED-4318-8F08-37B0DD150B73}"/>
              </a:ext>
            </a:extLst>
          </p:cNvPr>
          <p:cNvSpPr/>
          <p:nvPr/>
        </p:nvSpPr>
        <p:spPr>
          <a:xfrm rot="18409264">
            <a:off x="4882515" y="2159891"/>
            <a:ext cx="907755"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18498415">
            <a:off x="7653421" y="3160478"/>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 name="Google Shape;481;p54">
            <a:extLst>
              <a:ext uri="{FF2B5EF4-FFF2-40B4-BE49-F238E27FC236}">
                <a16:creationId xmlns:a16="http://schemas.microsoft.com/office/drawing/2014/main" id="{BBE332A4-56CF-454F-8DAA-AB2D3FCB2904}"/>
              </a:ext>
            </a:extLst>
          </p:cNvPr>
          <p:cNvSpPr txBox="1"/>
          <p:nvPr/>
        </p:nvSpPr>
        <p:spPr>
          <a:xfrm>
            <a:off x="585246" y="1720094"/>
            <a:ext cx="3612839" cy="289272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100" dirty="0">
                <a:solidFill>
                  <a:srgbClr val="595959"/>
                </a:solidFill>
                <a:latin typeface="Roboto Mono Medium"/>
                <a:ea typeface="Roboto Mono Medium"/>
                <a:cs typeface="Roboto Mono Medium"/>
                <a:sym typeface="Roboto Mono Medium"/>
              </a:rPr>
              <a:t>Permite detectar, diferenciar y categorizar: al entorno (especies animales y vegetales o fenómenos relacionados con el clima, la geografía o los fenómenos de la naturaleza)</a:t>
            </a:r>
          </a:p>
          <a:p>
            <a:pPr marL="0" lvl="0" indent="0" algn="r" rtl="0">
              <a:spcBef>
                <a:spcPts val="0"/>
              </a:spcBef>
              <a:spcAft>
                <a:spcPts val="1600"/>
              </a:spcAft>
              <a:buNone/>
            </a:pPr>
            <a:endParaRPr lang="es-MX" sz="1100" dirty="0">
              <a:solidFill>
                <a:srgbClr val="595959"/>
              </a:solidFill>
              <a:latin typeface="Roboto Mono Medium"/>
              <a:ea typeface="Roboto Mono Medium"/>
              <a:cs typeface="Roboto Mono Medium"/>
              <a:sym typeface="Roboto Mono Medium"/>
            </a:endParaRPr>
          </a:p>
        </p:txBody>
      </p:sp>
    </p:spTree>
    <p:extLst>
      <p:ext uri="{BB962C8B-B14F-4D97-AF65-F5344CB8AC3E}">
        <p14:creationId xmlns:p14="http://schemas.microsoft.com/office/powerpoint/2010/main" val="2662969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40" name="Google Shape;440;p50"/>
          <p:cNvPicPr preferRelativeResize="0"/>
          <p:nvPr/>
        </p:nvPicPr>
        <p:blipFill rotWithShape="1">
          <a:blip r:embed="rId3">
            <a:alphaModFix amt="78000"/>
            <a:duotone>
              <a:prstClr val="black"/>
              <a:srgbClr val="0070C0">
                <a:tint val="45000"/>
                <a:satMod val="400000"/>
              </a:srgbClr>
            </a:duotone>
          </a:blip>
          <a:srcRect l="19967"/>
          <a:stretch/>
        </p:blipFill>
        <p:spPr>
          <a:xfrm rot="3044709">
            <a:off x="2396333" y="650613"/>
            <a:ext cx="981817" cy="546757"/>
          </a:xfrm>
          <a:prstGeom prst="rect">
            <a:avLst/>
          </a:prstGeom>
          <a:noFill/>
          <a:ln>
            <a:noFill/>
          </a:ln>
        </p:spPr>
      </p:pic>
      <p:pic>
        <p:nvPicPr>
          <p:cNvPr id="10" name="Picture 2" descr="Los 8 tipos de inteligencia de Gardner y cómo potenciarlas – Blog Editorial  GEU">
            <a:extLst>
              <a:ext uri="{FF2B5EF4-FFF2-40B4-BE49-F238E27FC236}">
                <a16:creationId xmlns:a16="http://schemas.microsoft.com/office/drawing/2014/main" id="{B861CFEB-8617-4245-9A87-8A3632A35CF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6673" y="607861"/>
            <a:ext cx="4062206" cy="406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6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Google Shape;471;p54"/>
          <p:cNvSpPr txBox="1"/>
          <p:nvPr/>
        </p:nvSpPr>
        <p:spPr>
          <a:xfrm>
            <a:off x="1761600" y="722549"/>
            <a:ext cx="5620800" cy="5727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s-MX" sz="2800" b="1" dirty="0">
                <a:solidFill>
                  <a:srgbClr val="B44141"/>
                </a:solidFill>
                <a:latin typeface="Concert One"/>
                <a:ea typeface="Concert One"/>
                <a:cs typeface="Concert One"/>
                <a:sym typeface="Concert One"/>
              </a:rPr>
              <a:t>Trayectoria evolutiva para la educación</a:t>
            </a:r>
          </a:p>
        </p:txBody>
      </p:sp>
      <p:sp>
        <p:nvSpPr>
          <p:cNvPr id="481" name="Google Shape;481;p54"/>
          <p:cNvSpPr txBox="1"/>
          <p:nvPr/>
        </p:nvSpPr>
        <p:spPr>
          <a:xfrm>
            <a:off x="1336431" y="1656151"/>
            <a:ext cx="7232072" cy="3056526"/>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-Habilidad modeladora en bruto</a:t>
            </a:r>
          </a:p>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-Sistema simbólico</a:t>
            </a:r>
          </a:p>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-Sistema </a:t>
            </a:r>
            <a:r>
              <a:rPr lang="es-MX" sz="1200" dirty="0" err="1">
                <a:solidFill>
                  <a:srgbClr val="595959"/>
                </a:solidFill>
                <a:latin typeface="Roboto Mono Medium"/>
                <a:ea typeface="Roboto Mono Medium"/>
                <a:cs typeface="Roboto Mono Medium"/>
                <a:sym typeface="Roboto Mono Medium"/>
              </a:rPr>
              <a:t>notacional</a:t>
            </a:r>
            <a:endParaRPr lang="es-MX" sz="1200" dirty="0">
              <a:solidFill>
                <a:srgbClr val="595959"/>
              </a:solidFill>
              <a:latin typeface="Roboto Mono Medium"/>
              <a:ea typeface="Roboto Mono Medium"/>
              <a:cs typeface="Roboto Mono Medium"/>
              <a:sym typeface="Roboto Mono Medium"/>
            </a:endParaRPr>
          </a:p>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-Carreras vocacionales y aficiones</a:t>
            </a:r>
          </a:p>
          <a:p>
            <a:pPr marL="0" lvl="0" indent="0" rtl="0">
              <a:spcBef>
                <a:spcPts val="0"/>
              </a:spcBef>
              <a:spcAft>
                <a:spcPts val="1600"/>
              </a:spcAft>
              <a:buNone/>
            </a:pPr>
            <a:endParaRPr lang="es-MX" sz="1200" dirty="0">
              <a:solidFill>
                <a:srgbClr val="595959"/>
              </a:solidFill>
              <a:latin typeface="Roboto Mono Medium"/>
              <a:ea typeface="Roboto Mono Medium"/>
              <a:cs typeface="Roboto Mono Medium"/>
              <a:sym typeface="Roboto Mono Medium"/>
            </a:endParaRPr>
          </a:p>
        </p:txBody>
      </p:sp>
      <p:pic>
        <p:nvPicPr>
          <p:cNvPr id="19" name="Google Shape;271;p38">
            <a:extLst>
              <a:ext uri="{FF2B5EF4-FFF2-40B4-BE49-F238E27FC236}">
                <a16:creationId xmlns:a16="http://schemas.microsoft.com/office/drawing/2014/main" id="{779D0B9E-64BA-439A-8198-663621937A4C}"/>
              </a:ext>
            </a:extLst>
          </p:cNvPr>
          <p:cNvPicPr preferRelativeResize="0"/>
          <p:nvPr/>
        </p:nvPicPr>
        <p:blipFill>
          <a:blip r:embed="rId3">
            <a:alphaModFix amt="80000"/>
            <a:duotone>
              <a:prstClr val="black"/>
              <a:srgbClr val="00B0F0">
                <a:tint val="45000"/>
                <a:satMod val="400000"/>
              </a:srgbClr>
            </a:duotone>
          </a:blip>
          <a:stretch>
            <a:fillRect/>
          </a:stretch>
        </p:blipFill>
        <p:spPr>
          <a:xfrm rot="9799235">
            <a:off x="1721183" y="795760"/>
            <a:ext cx="572700" cy="426642"/>
          </a:xfrm>
          <a:prstGeom prst="rect">
            <a:avLst/>
          </a:prstGeom>
          <a:noFill/>
          <a:ln>
            <a:noFill/>
          </a:ln>
        </p:spPr>
      </p:pic>
    </p:spTree>
    <p:extLst>
      <p:ext uri="{BB962C8B-B14F-4D97-AF65-F5344CB8AC3E}">
        <p14:creationId xmlns:p14="http://schemas.microsoft.com/office/powerpoint/2010/main" val="3016750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40" name="Google Shape;440;p50"/>
          <p:cNvPicPr preferRelativeResize="0"/>
          <p:nvPr/>
        </p:nvPicPr>
        <p:blipFill rotWithShape="1">
          <a:blip r:embed="rId3">
            <a:alphaModFix amt="78000"/>
            <a:duotone>
              <a:prstClr val="black"/>
              <a:srgbClr val="0070C0">
                <a:tint val="45000"/>
                <a:satMod val="400000"/>
              </a:srgbClr>
            </a:duotone>
          </a:blip>
          <a:srcRect l="19967"/>
          <a:stretch/>
        </p:blipFill>
        <p:spPr>
          <a:xfrm rot="3044709">
            <a:off x="2396333" y="650613"/>
            <a:ext cx="981817" cy="546757"/>
          </a:xfrm>
          <a:prstGeom prst="rect">
            <a:avLst/>
          </a:prstGeom>
          <a:noFill/>
          <a:ln>
            <a:noFill/>
          </a:ln>
        </p:spPr>
      </p:pic>
      <p:pic>
        <p:nvPicPr>
          <p:cNvPr id="10" name="Picture 2" descr="Los 8 tipos de inteligencia de Gardner y cómo potenciarlas – Blog Editorial  GEU">
            <a:extLst>
              <a:ext uri="{FF2B5EF4-FFF2-40B4-BE49-F238E27FC236}">
                <a16:creationId xmlns:a16="http://schemas.microsoft.com/office/drawing/2014/main" id="{B861CFEB-8617-4245-9A87-8A3632A35CF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6673" y="607861"/>
            <a:ext cx="4062206" cy="406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476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title"/>
          </p:nvPr>
        </p:nvSpPr>
        <p:spPr>
          <a:xfrm>
            <a:off x="1487581" y="1351928"/>
            <a:ext cx="6403116" cy="2596251"/>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br>
              <a:rPr lang="es-MX" dirty="0"/>
            </a:br>
            <a:r>
              <a:rPr lang="es-MX" dirty="0"/>
              <a:t>Gardner, H. Inteligencias Múltiples: La Teoría en la Práctica. Barcelona, Paidós.</a:t>
            </a:r>
            <a:br>
              <a:rPr lang="es-MX" dirty="0"/>
            </a:br>
            <a:br>
              <a:rPr lang="es-MX" dirty="0"/>
            </a:br>
            <a:r>
              <a:rPr lang="es-MX" dirty="0" err="1"/>
              <a:t>Regarder</a:t>
            </a:r>
            <a:r>
              <a:rPr lang="es-MX" dirty="0"/>
              <a:t>, B. La Teoría de las Inteligencias Múltiples de Gardner. Psicología y Mente. Consultado el 10 febrero de 2022 de: https://psicologiaymente.com/inteligencia/teoria-inteligencias-multiples-gardner</a:t>
            </a:r>
          </a:p>
        </p:txBody>
      </p:sp>
      <p:sp>
        <p:nvSpPr>
          <p:cNvPr id="242" name="Google Shape;242;p36"/>
          <p:cNvSpPr txBox="1">
            <a:spLocks noGrp="1"/>
          </p:cNvSpPr>
          <p:nvPr>
            <p:ph type="subTitle" idx="1"/>
          </p:nvPr>
        </p:nvSpPr>
        <p:spPr>
          <a:xfrm>
            <a:off x="1557918" y="591795"/>
            <a:ext cx="5878121" cy="6379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Bibliografía</a:t>
            </a:r>
            <a:endParaRPr dirty="0"/>
          </a:p>
        </p:txBody>
      </p:sp>
      <p:pic>
        <p:nvPicPr>
          <p:cNvPr id="243" name="Google Shape;243;p36"/>
          <p:cNvPicPr preferRelativeResize="0"/>
          <p:nvPr/>
        </p:nvPicPr>
        <p:blipFill>
          <a:blip r:embed="rId3">
            <a:alphaModFix/>
          </a:blip>
          <a:stretch>
            <a:fillRect/>
          </a:stretch>
        </p:blipFill>
        <p:spPr>
          <a:xfrm rot="-695460">
            <a:off x="7223350" y="3043145"/>
            <a:ext cx="1796100" cy="2099898"/>
          </a:xfrm>
          <a:prstGeom prst="rect">
            <a:avLst/>
          </a:prstGeom>
          <a:noFill/>
          <a:ln>
            <a:noFill/>
          </a:ln>
          <a:effectLst>
            <a:outerShdw blurRad="57150" dist="19050" dir="5400000" algn="bl" rotWithShape="0">
              <a:srgbClr val="000000">
                <a:alpha val="50000"/>
              </a:srgbClr>
            </a:outerShdw>
          </a:effectLst>
        </p:spPr>
      </p:pic>
      <p:grpSp>
        <p:nvGrpSpPr>
          <p:cNvPr id="244" name="Google Shape;244;p36"/>
          <p:cNvGrpSpPr/>
          <p:nvPr/>
        </p:nvGrpSpPr>
        <p:grpSpPr>
          <a:xfrm>
            <a:off x="7656419" y="3891638"/>
            <a:ext cx="1001017" cy="853010"/>
            <a:chOff x="2341425" y="238100"/>
            <a:chExt cx="1328900" cy="1148125"/>
          </a:xfrm>
        </p:grpSpPr>
        <p:sp>
          <p:nvSpPr>
            <p:cNvPr id="245" name="Google Shape;245;p3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40" name="Google Shape;440;p50"/>
          <p:cNvPicPr preferRelativeResize="0"/>
          <p:nvPr/>
        </p:nvPicPr>
        <p:blipFill rotWithShape="1">
          <a:blip r:embed="rId3">
            <a:alphaModFix amt="78000"/>
            <a:duotone>
              <a:prstClr val="black"/>
              <a:srgbClr val="0070C0">
                <a:tint val="45000"/>
                <a:satMod val="400000"/>
              </a:srgbClr>
            </a:duotone>
          </a:blip>
          <a:srcRect l="19967"/>
          <a:stretch/>
        </p:blipFill>
        <p:spPr>
          <a:xfrm rot="3044709">
            <a:off x="2396333" y="650613"/>
            <a:ext cx="981817" cy="546757"/>
          </a:xfrm>
          <a:prstGeom prst="rect">
            <a:avLst/>
          </a:prstGeom>
          <a:noFill/>
          <a:ln>
            <a:noFill/>
          </a:ln>
        </p:spPr>
      </p:pic>
      <p:pic>
        <p:nvPicPr>
          <p:cNvPr id="10" name="Picture 2" descr="Los 8 tipos de inteligencia de Gardner y cómo potenciarlas – Blog Editorial  GEU">
            <a:extLst>
              <a:ext uri="{FF2B5EF4-FFF2-40B4-BE49-F238E27FC236}">
                <a16:creationId xmlns:a16="http://schemas.microsoft.com/office/drawing/2014/main" id="{B861CFEB-8617-4245-9A87-8A3632A35CF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6673" y="607861"/>
            <a:ext cx="4062206" cy="4068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Google Shape;471;p54"/>
          <p:cNvSpPr txBox="1"/>
          <p:nvPr/>
        </p:nvSpPr>
        <p:spPr>
          <a:xfrm>
            <a:off x="2375463" y="636605"/>
            <a:ext cx="5620800" cy="5727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s-MX" sz="2800" b="1" dirty="0">
                <a:solidFill>
                  <a:srgbClr val="B44141"/>
                </a:solidFill>
                <a:latin typeface="Concert One"/>
                <a:ea typeface="Concert One"/>
                <a:cs typeface="Concert One"/>
                <a:sym typeface="Concert One"/>
              </a:rPr>
              <a:t>Inteligencias Múltiples</a:t>
            </a:r>
          </a:p>
        </p:txBody>
      </p:sp>
      <p:sp>
        <p:nvSpPr>
          <p:cNvPr id="481" name="Google Shape;481;p54"/>
          <p:cNvSpPr txBox="1"/>
          <p:nvPr/>
        </p:nvSpPr>
        <p:spPr>
          <a:xfrm>
            <a:off x="1336431" y="1381192"/>
            <a:ext cx="7232072" cy="333148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¡Una persona científica no es más inteligente que un artista!</a:t>
            </a:r>
          </a:p>
          <a:p>
            <a:pPr marL="0" lvl="0" indent="0" rtl="0">
              <a:spcBef>
                <a:spcPts val="0"/>
              </a:spcBef>
              <a:spcAft>
                <a:spcPts val="1600"/>
              </a:spcAft>
              <a:buNone/>
            </a:pPr>
            <a:endParaRPr lang="es-MX" sz="1200" dirty="0">
              <a:solidFill>
                <a:srgbClr val="595959"/>
              </a:solidFill>
              <a:latin typeface="Roboto Mono Medium"/>
              <a:ea typeface="Roboto Mono Medium"/>
              <a:cs typeface="Roboto Mono Medium"/>
              <a:sym typeface="Roboto Mono Medium"/>
            </a:endParaRPr>
          </a:p>
          <a:p>
            <a:pPr marL="0" lvl="0" indent="0" rtl="0">
              <a:spcBef>
                <a:spcPts val="0"/>
              </a:spcBef>
              <a:spcAft>
                <a:spcPts val="1600"/>
              </a:spcAft>
              <a:buNone/>
            </a:pPr>
            <a:endParaRPr lang="es-MX" sz="1200" dirty="0">
              <a:solidFill>
                <a:srgbClr val="595959"/>
              </a:solidFill>
              <a:latin typeface="Roboto Mono Medium"/>
              <a:ea typeface="Roboto Mono Medium"/>
              <a:cs typeface="Roboto Mono Medium"/>
              <a:sym typeface="Roboto Mono Medium"/>
            </a:endParaRPr>
          </a:p>
        </p:txBody>
      </p:sp>
      <p:pic>
        <p:nvPicPr>
          <p:cNvPr id="19" name="Google Shape;271;p38">
            <a:extLst>
              <a:ext uri="{FF2B5EF4-FFF2-40B4-BE49-F238E27FC236}">
                <a16:creationId xmlns:a16="http://schemas.microsoft.com/office/drawing/2014/main" id="{779D0B9E-64BA-439A-8198-663621937A4C}"/>
              </a:ext>
            </a:extLst>
          </p:cNvPr>
          <p:cNvPicPr preferRelativeResize="0"/>
          <p:nvPr/>
        </p:nvPicPr>
        <p:blipFill>
          <a:blip r:embed="rId3">
            <a:alphaModFix amt="80000"/>
            <a:duotone>
              <a:prstClr val="black"/>
              <a:srgbClr val="00B0F0">
                <a:tint val="45000"/>
                <a:satMod val="400000"/>
              </a:srgbClr>
            </a:duotone>
          </a:blip>
          <a:stretch>
            <a:fillRect/>
          </a:stretch>
        </p:blipFill>
        <p:spPr>
          <a:xfrm rot="9799235">
            <a:off x="2846598" y="709451"/>
            <a:ext cx="572700" cy="426642"/>
          </a:xfrm>
          <a:prstGeom prst="rect">
            <a:avLst/>
          </a:prstGeom>
          <a:noFill/>
          <a:ln>
            <a:noFill/>
          </a:ln>
        </p:spPr>
      </p:pic>
    </p:spTree>
    <p:extLst>
      <p:ext uri="{BB962C8B-B14F-4D97-AF65-F5344CB8AC3E}">
        <p14:creationId xmlns:p14="http://schemas.microsoft.com/office/powerpoint/2010/main" val="286456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Google Shape;471;p54"/>
          <p:cNvSpPr txBox="1"/>
          <p:nvPr/>
        </p:nvSpPr>
        <p:spPr>
          <a:xfrm>
            <a:off x="2375463" y="636605"/>
            <a:ext cx="5620800" cy="5727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s-MX" sz="2800" b="1" dirty="0">
                <a:solidFill>
                  <a:srgbClr val="B44141"/>
                </a:solidFill>
                <a:latin typeface="Concert One"/>
                <a:ea typeface="Concert One"/>
                <a:cs typeface="Concert One"/>
                <a:sym typeface="Concert One"/>
              </a:rPr>
              <a:t>Inteligencias Múltiples</a:t>
            </a:r>
          </a:p>
        </p:txBody>
      </p:sp>
      <p:sp>
        <p:nvSpPr>
          <p:cNvPr id="481" name="Google Shape;481;p54"/>
          <p:cNvSpPr txBox="1"/>
          <p:nvPr/>
        </p:nvSpPr>
        <p:spPr>
          <a:xfrm>
            <a:off x="1336431" y="1381192"/>
            <a:ext cx="7232072" cy="333148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¡Una persona científica no es más inteligente que un artista!</a:t>
            </a:r>
          </a:p>
          <a:p>
            <a:pPr marL="0" lvl="0" indent="0" rtl="0">
              <a:spcBef>
                <a:spcPts val="0"/>
              </a:spcBef>
              <a:spcAft>
                <a:spcPts val="1600"/>
              </a:spcAft>
              <a:buNone/>
            </a:pPr>
            <a:endParaRPr lang="es-MX" sz="1200" dirty="0">
              <a:solidFill>
                <a:srgbClr val="595959"/>
              </a:solidFill>
              <a:latin typeface="Roboto Mono Medium"/>
              <a:ea typeface="Roboto Mono Medium"/>
              <a:cs typeface="Roboto Mono Medium"/>
              <a:sym typeface="Roboto Mono Medium"/>
            </a:endParaRPr>
          </a:p>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¿Quién es inteligente?</a:t>
            </a:r>
          </a:p>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¿Qué constituye una inteligencia?</a:t>
            </a:r>
          </a:p>
        </p:txBody>
      </p:sp>
      <p:pic>
        <p:nvPicPr>
          <p:cNvPr id="19" name="Google Shape;271;p38">
            <a:extLst>
              <a:ext uri="{FF2B5EF4-FFF2-40B4-BE49-F238E27FC236}">
                <a16:creationId xmlns:a16="http://schemas.microsoft.com/office/drawing/2014/main" id="{779D0B9E-64BA-439A-8198-663621937A4C}"/>
              </a:ext>
            </a:extLst>
          </p:cNvPr>
          <p:cNvPicPr preferRelativeResize="0"/>
          <p:nvPr/>
        </p:nvPicPr>
        <p:blipFill>
          <a:blip r:embed="rId3">
            <a:alphaModFix amt="80000"/>
            <a:duotone>
              <a:prstClr val="black"/>
              <a:srgbClr val="00B0F0">
                <a:tint val="45000"/>
                <a:satMod val="400000"/>
              </a:srgbClr>
            </a:duotone>
          </a:blip>
          <a:stretch>
            <a:fillRect/>
          </a:stretch>
        </p:blipFill>
        <p:spPr>
          <a:xfrm rot="9799235">
            <a:off x="2846598" y="709451"/>
            <a:ext cx="572700" cy="426642"/>
          </a:xfrm>
          <a:prstGeom prst="rect">
            <a:avLst/>
          </a:prstGeom>
          <a:noFill/>
          <a:ln>
            <a:noFill/>
          </a:ln>
        </p:spPr>
      </p:pic>
    </p:spTree>
    <p:extLst>
      <p:ext uri="{BB962C8B-B14F-4D97-AF65-F5344CB8AC3E}">
        <p14:creationId xmlns:p14="http://schemas.microsoft.com/office/powerpoint/2010/main" val="58916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Google Shape;471;p54"/>
          <p:cNvSpPr txBox="1"/>
          <p:nvPr/>
        </p:nvSpPr>
        <p:spPr>
          <a:xfrm>
            <a:off x="2375463" y="636605"/>
            <a:ext cx="5620800" cy="5727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s-MX" sz="2800" b="1" dirty="0">
                <a:solidFill>
                  <a:srgbClr val="B44141"/>
                </a:solidFill>
                <a:latin typeface="Concert One"/>
                <a:ea typeface="Concert One"/>
                <a:cs typeface="Concert One"/>
                <a:sym typeface="Concert One"/>
              </a:rPr>
              <a:t>Inteligencias Múltiples</a:t>
            </a:r>
          </a:p>
        </p:txBody>
      </p:sp>
      <p:sp>
        <p:nvSpPr>
          <p:cNvPr id="481" name="Google Shape;481;p54"/>
          <p:cNvSpPr txBox="1"/>
          <p:nvPr/>
        </p:nvSpPr>
        <p:spPr>
          <a:xfrm>
            <a:off x="1336431" y="1381192"/>
            <a:ext cx="7232072" cy="333148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¡Una persona científica no es más inteligente que un artista!</a:t>
            </a:r>
          </a:p>
          <a:p>
            <a:pPr marL="0" lvl="0" indent="0" rtl="0">
              <a:spcBef>
                <a:spcPts val="0"/>
              </a:spcBef>
              <a:spcAft>
                <a:spcPts val="1600"/>
              </a:spcAft>
              <a:buNone/>
            </a:pPr>
            <a:endParaRPr lang="es-MX" sz="1200" dirty="0">
              <a:solidFill>
                <a:srgbClr val="595959"/>
              </a:solidFill>
              <a:latin typeface="Roboto Mono Medium"/>
              <a:ea typeface="Roboto Mono Medium"/>
              <a:cs typeface="Roboto Mono Medium"/>
              <a:sym typeface="Roboto Mono Medium"/>
            </a:endParaRPr>
          </a:p>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¿Quién es inteligente?</a:t>
            </a:r>
          </a:p>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¿Qué constituye una inteligencia?</a:t>
            </a:r>
          </a:p>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En una visión tradicional, la inteligencia es la habilidad para responder a las cuestiones de un test de inteligencia. </a:t>
            </a:r>
          </a:p>
          <a:p>
            <a:pPr marL="0" lvl="0" indent="0" rtl="0">
              <a:spcBef>
                <a:spcPts val="0"/>
              </a:spcBef>
              <a:spcAft>
                <a:spcPts val="1600"/>
              </a:spcAft>
              <a:buNone/>
            </a:pPr>
            <a:endParaRPr lang="es-MX" sz="1200" dirty="0">
              <a:solidFill>
                <a:srgbClr val="595959"/>
              </a:solidFill>
              <a:latin typeface="Roboto Mono Medium"/>
              <a:ea typeface="Roboto Mono Medium"/>
              <a:cs typeface="Roboto Mono Medium"/>
              <a:sym typeface="Roboto Mono Medium"/>
            </a:endParaRPr>
          </a:p>
        </p:txBody>
      </p:sp>
      <p:pic>
        <p:nvPicPr>
          <p:cNvPr id="19" name="Google Shape;271;p38">
            <a:extLst>
              <a:ext uri="{FF2B5EF4-FFF2-40B4-BE49-F238E27FC236}">
                <a16:creationId xmlns:a16="http://schemas.microsoft.com/office/drawing/2014/main" id="{779D0B9E-64BA-439A-8198-663621937A4C}"/>
              </a:ext>
            </a:extLst>
          </p:cNvPr>
          <p:cNvPicPr preferRelativeResize="0"/>
          <p:nvPr/>
        </p:nvPicPr>
        <p:blipFill>
          <a:blip r:embed="rId3">
            <a:alphaModFix amt="80000"/>
            <a:duotone>
              <a:prstClr val="black"/>
              <a:srgbClr val="00B0F0">
                <a:tint val="45000"/>
                <a:satMod val="400000"/>
              </a:srgbClr>
            </a:duotone>
          </a:blip>
          <a:stretch>
            <a:fillRect/>
          </a:stretch>
        </p:blipFill>
        <p:spPr>
          <a:xfrm rot="9799235">
            <a:off x="2846598" y="709451"/>
            <a:ext cx="572700" cy="426642"/>
          </a:xfrm>
          <a:prstGeom prst="rect">
            <a:avLst/>
          </a:prstGeom>
          <a:noFill/>
          <a:ln>
            <a:noFill/>
          </a:ln>
        </p:spPr>
      </p:pic>
    </p:spTree>
    <p:extLst>
      <p:ext uri="{BB962C8B-B14F-4D97-AF65-F5344CB8AC3E}">
        <p14:creationId xmlns:p14="http://schemas.microsoft.com/office/powerpoint/2010/main" val="3107229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Google Shape;471;p54"/>
          <p:cNvSpPr txBox="1"/>
          <p:nvPr/>
        </p:nvSpPr>
        <p:spPr>
          <a:xfrm>
            <a:off x="2375463" y="636605"/>
            <a:ext cx="5620800" cy="5727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s-MX" sz="2800" b="1" dirty="0">
                <a:solidFill>
                  <a:srgbClr val="B44141"/>
                </a:solidFill>
                <a:latin typeface="Concert One"/>
                <a:ea typeface="Concert One"/>
                <a:cs typeface="Concert One"/>
                <a:sym typeface="Concert One"/>
              </a:rPr>
              <a:t>Inteligencias Múltiples</a:t>
            </a:r>
          </a:p>
        </p:txBody>
      </p:sp>
      <p:sp>
        <p:nvSpPr>
          <p:cNvPr id="481" name="Google Shape;481;p54"/>
          <p:cNvSpPr txBox="1"/>
          <p:nvPr/>
        </p:nvSpPr>
        <p:spPr>
          <a:xfrm>
            <a:off x="1336431" y="1381192"/>
            <a:ext cx="7232072" cy="333148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¡Una persona científica no es más inteligente que un artista!</a:t>
            </a:r>
          </a:p>
          <a:p>
            <a:pPr marL="0" lvl="0" indent="0" rtl="0">
              <a:spcBef>
                <a:spcPts val="0"/>
              </a:spcBef>
              <a:spcAft>
                <a:spcPts val="1600"/>
              </a:spcAft>
              <a:buNone/>
            </a:pPr>
            <a:endParaRPr lang="es-MX" sz="1200" dirty="0">
              <a:solidFill>
                <a:srgbClr val="595959"/>
              </a:solidFill>
              <a:latin typeface="Roboto Mono Medium"/>
              <a:ea typeface="Roboto Mono Medium"/>
              <a:cs typeface="Roboto Mono Medium"/>
              <a:sym typeface="Roboto Mono Medium"/>
            </a:endParaRPr>
          </a:p>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¿Quién es inteligente?</a:t>
            </a:r>
          </a:p>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¿Qué constituye una inteligencia?</a:t>
            </a:r>
          </a:p>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En una visión tradicional, la inteligencia es la habilidad para responder a las cuestiones de un test de inteligencia. </a:t>
            </a:r>
          </a:p>
          <a:p>
            <a:pPr marL="0" lvl="0" indent="0" rtl="0">
              <a:spcBef>
                <a:spcPts val="0"/>
              </a:spcBef>
              <a:spcAft>
                <a:spcPts val="1600"/>
              </a:spcAft>
              <a:buNone/>
            </a:pPr>
            <a:endParaRPr lang="es-MX" sz="1200" dirty="0">
              <a:solidFill>
                <a:srgbClr val="595959"/>
              </a:solidFill>
              <a:latin typeface="Roboto Mono Medium"/>
              <a:ea typeface="Roboto Mono Medium"/>
              <a:cs typeface="Roboto Mono Medium"/>
              <a:sym typeface="Roboto Mono Medium"/>
            </a:endParaRPr>
          </a:p>
          <a:p>
            <a:pPr marL="0" lvl="0" indent="0" rtl="0">
              <a:spcBef>
                <a:spcPts val="0"/>
              </a:spcBef>
              <a:spcAft>
                <a:spcPts val="1600"/>
              </a:spcAft>
              <a:buNone/>
            </a:pPr>
            <a:r>
              <a:rPr lang="es-MX" dirty="0">
                <a:solidFill>
                  <a:srgbClr val="595959"/>
                </a:solidFill>
                <a:latin typeface="Roboto Mono Medium"/>
                <a:ea typeface="Roboto Mono Medium"/>
                <a:cs typeface="Roboto Mono Medium"/>
                <a:sym typeface="Roboto Mono Medium"/>
              </a:rPr>
              <a:t>IM - Inteligencia es la habilidad necesaria para resolver problemas o para elaborar productos que son de importancia en un contexto cultural o en una comunidad determinada. </a:t>
            </a:r>
          </a:p>
        </p:txBody>
      </p:sp>
      <p:pic>
        <p:nvPicPr>
          <p:cNvPr id="19" name="Google Shape;271;p38">
            <a:extLst>
              <a:ext uri="{FF2B5EF4-FFF2-40B4-BE49-F238E27FC236}">
                <a16:creationId xmlns:a16="http://schemas.microsoft.com/office/drawing/2014/main" id="{779D0B9E-64BA-439A-8198-663621937A4C}"/>
              </a:ext>
            </a:extLst>
          </p:cNvPr>
          <p:cNvPicPr preferRelativeResize="0"/>
          <p:nvPr/>
        </p:nvPicPr>
        <p:blipFill>
          <a:blip r:embed="rId3">
            <a:alphaModFix amt="80000"/>
            <a:duotone>
              <a:prstClr val="black"/>
              <a:srgbClr val="00B0F0">
                <a:tint val="45000"/>
                <a:satMod val="400000"/>
              </a:srgbClr>
            </a:duotone>
          </a:blip>
          <a:stretch>
            <a:fillRect/>
          </a:stretch>
        </p:blipFill>
        <p:spPr>
          <a:xfrm rot="9799235">
            <a:off x="2846598" y="709451"/>
            <a:ext cx="572700" cy="426642"/>
          </a:xfrm>
          <a:prstGeom prst="rect">
            <a:avLst/>
          </a:prstGeom>
          <a:noFill/>
          <a:ln>
            <a:noFill/>
          </a:ln>
        </p:spPr>
      </p:pic>
    </p:spTree>
    <p:extLst>
      <p:ext uri="{BB962C8B-B14F-4D97-AF65-F5344CB8AC3E}">
        <p14:creationId xmlns:p14="http://schemas.microsoft.com/office/powerpoint/2010/main" val="384642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0" name="Google Shape;510;p58"/>
          <p:cNvSpPr txBox="1">
            <a:spLocks noGrp="1"/>
          </p:cNvSpPr>
          <p:nvPr>
            <p:ph type="title"/>
          </p:nvPr>
        </p:nvSpPr>
        <p:spPr>
          <a:xfrm>
            <a:off x="659486" y="546084"/>
            <a:ext cx="2738402"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Musical</a:t>
            </a:r>
            <a:endParaRPr sz="3600" dirty="0"/>
          </a:p>
        </p:txBody>
      </p:sp>
      <p:pic>
        <p:nvPicPr>
          <p:cNvPr id="516" name="Google Shape;516;p58"/>
          <p:cNvPicPr preferRelativeResize="0"/>
          <p:nvPr/>
        </p:nvPicPr>
        <p:blipFill rotWithShape="1">
          <a:blip r:embed="rId3">
            <a:alphaModFix/>
          </a:blip>
          <a:srcRect t="16734" r="8892" b="18300"/>
          <a:stretch/>
        </p:blipFill>
        <p:spPr>
          <a:xfrm rot="10800000">
            <a:off x="62175" y="3766782"/>
            <a:ext cx="2036850" cy="846042"/>
          </a:xfrm>
          <a:prstGeom prst="rect">
            <a:avLst/>
          </a:prstGeom>
          <a:noFill/>
          <a:ln>
            <a:noFill/>
          </a:ln>
        </p:spPr>
      </p:pic>
      <p:pic>
        <p:nvPicPr>
          <p:cNvPr id="10" name="Picture 2" descr="10 herramientas para encontrar música libre de derechos para tus vídeos">
            <a:extLst>
              <a:ext uri="{FF2B5EF4-FFF2-40B4-BE49-F238E27FC236}">
                <a16:creationId xmlns:a16="http://schemas.microsoft.com/office/drawing/2014/main" id="{7F177D15-E99D-40F9-86F2-18D362908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0367">
            <a:off x="998304" y="1828482"/>
            <a:ext cx="2898033" cy="2140818"/>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28;p34">
            <a:extLst>
              <a:ext uri="{FF2B5EF4-FFF2-40B4-BE49-F238E27FC236}">
                <a16:creationId xmlns:a16="http://schemas.microsoft.com/office/drawing/2014/main" id="{A5B022DC-5CED-4318-8F08-37B0DD150B73}"/>
              </a:ext>
            </a:extLst>
          </p:cNvPr>
          <p:cNvSpPr/>
          <p:nvPr/>
        </p:nvSpPr>
        <p:spPr>
          <a:xfrm rot="-2148808">
            <a:off x="768320" y="1726052"/>
            <a:ext cx="1066756"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2148808">
            <a:off x="3156214" y="3818952"/>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0" name="Google Shape;510;p58"/>
          <p:cNvSpPr txBox="1">
            <a:spLocks noGrp="1"/>
          </p:cNvSpPr>
          <p:nvPr>
            <p:ph type="title"/>
          </p:nvPr>
        </p:nvSpPr>
        <p:spPr>
          <a:xfrm>
            <a:off x="659486" y="546084"/>
            <a:ext cx="2738402" cy="14693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Inteligencia Musical</a:t>
            </a:r>
            <a:endParaRPr sz="3600" dirty="0"/>
          </a:p>
        </p:txBody>
      </p:sp>
      <p:pic>
        <p:nvPicPr>
          <p:cNvPr id="516" name="Google Shape;516;p58"/>
          <p:cNvPicPr preferRelativeResize="0"/>
          <p:nvPr/>
        </p:nvPicPr>
        <p:blipFill rotWithShape="1">
          <a:blip r:embed="rId3">
            <a:alphaModFix/>
          </a:blip>
          <a:srcRect t="16734" r="8892" b="18300"/>
          <a:stretch/>
        </p:blipFill>
        <p:spPr>
          <a:xfrm rot="10800000">
            <a:off x="62175" y="3766782"/>
            <a:ext cx="2036850" cy="846042"/>
          </a:xfrm>
          <a:prstGeom prst="rect">
            <a:avLst/>
          </a:prstGeom>
          <a:noFill/>
          <a:ln>
            <a:noFill/>
          </a:ln>
        </p:spPr>
      </p:pic>
      <p:pic>
        <p:nvPicPr>
          <p:cNvPr id="10" name="Picture 2" descr="10 herramientas para encontrar música libre de derechos para tus vídeos">
            <a:extLst>
              <a:ext uri="{FF2B5EF4-FFF2-40B4-BE49-F238E27FC236}">
                <a16:creationId xmlns:a16="http://schemas.microsoft.com/office/drawing/2014/main" id="{7F177D15-E99D-40F9-86F2-18D362908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0367">
            <a:off x="998304" y="1828482"/>
            <a:ext cx="2898033" cy="2140818"/>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28;p34">
            <a:extLst>
              <a:ext uri="{FF2B5EF4-FFF2-40B4-BE49-F238E27FC236}">
                <a16:creationId xmlns:a16="http://schemas.microsoft.com/office/drawing/2014/main" id="{A5B022DC-5CED-4318-8F08-37B0DD150B73}"/>
              </a:ext>
            </a:extLst>
          </p:cNvPr>
          <p:cNvSpPr/>
          <p:nvPr/>
        </p:nvSpPr>
        <p:spPr>
          <a:xfrm rot="-2148808">
            <a:off x="768320" y="1726052"/>
            <a:ext cx="1066756" cy="29595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Google Shape;228;p34">
            <a:extLst>
              <a:ext uri="{FF2B5EF4-FFF2-40B4-BE49-F238E27FC236}">
                <a16:creationId xmlns:a16="http://schemas.microsoft.com/office/drawing/2014/main" id="{420F2288-5CB4-458A-9F39-4ECE38B5AFBC}"/>
              </a:ext>
            </a:extLst>
          </p:cNvPr>
          <p:cNvSpPr/>
          <p:nvPr/>
        </p:nvSpPr>
        <p:spPr>
          <a:xfrm rot="-2148808">
            <a:off x="3156214" y="3818952"/>
            <a:ext cx="964779" cy="2812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 name="Google Shape;481;p54">
            <a:extLst>
              <a:ext uri="{FF2B5EF4-FFF2-40B4-BE49-F238E27FC236}">
                <a16:creationId xmlns:a16="http://schemas.microsoft.com/office/drawing/2014/main" id="{9CA1A5D8-75F4-4C64-98EE-13FADEC53132}"/>
              </a:ext>
            </a:extLst>
          </p:cNvPr>
          <p:cNvSpPr txBox="1"/>
          <p:nvPr/>
        </p:nvSpPr>
        <p:spPr>
          <a:xfrm>
            <a:off x="4930085" y="850456"/>
            <a:ext cx="3612839" cy="382385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“Yehudi </a:t>
            </a:r>
            <a:r>
              <a:rPr lang="es-MX" sz="1200" dirty="0" err="1">
                <a:solidFill>
                  <a:srgbClr val="595959"/>
                </a:solidFill>
                <a:latin typeface="Roboto Mono Medium"/>
                <a:ea typeface="Roboto Mono Medium"/>
                <a:cs typeface="Roboto Mono Medium"/>
                <a:sym typeface="Roboto Mono Medium"/>
              </a:rPr>
              <a:t>Menubin</a:t>
            </a:r>
            <a:r>
              <a:rPr lang="es-MX" sz="1200" dirty="0">
                <a:solidFill>
                  <a:srgbClr val="595959"/>
                </a:solidFill>
                <a:latin typeface="Roboto Mono Medium"/>
                <a:ea typeface="Roboto Mono Medium"/>
                <a:cs typeface="Roboto Mono Medium"/>
                <a:sym typeface="Roboto Mono Medium"/>
              </a:rPr>
              <a:t>, con tres años, acompañaba a sus padres cuándo éstos asistían a los conciertos de la Orquesta de San Francisco. El sonido del violín de Louis </a:t>
            </a:r>
            <a:r>
              <a:rPr lang="es-MX" sz="1200" dirty="0" err="1">
                <a:solidFill>
                  <a:srgbClr val="595959"/>
                </a:solidFill>
                <a:latin typeface="Roboto Mono Medium"/>
                <a:ea typeface="Roboto Mono Medium"/>
                <a:cs typeface="Roboto Mono Medium"/>
                <a:sym typeface="Roboto Mono Medium"/>
              </a:rPr>
              <a:t>Persinger</a:t>
            </a:r>
            <a:r>
              <a:rPr lang="es-MX" sz="1200" dirty="0">
                <a:solidFill>
                  <a:srgbClr val="595959"/>
                </a:solidFill>
                <a:latin typeface="Roboto Mono Medium"/>
                <a:ea typeface="Roboto Mono Medium"/>
                <a:cs typeface="Roboto Mono Medium"/>
                <a:sym typeface="Roboto Mono Medium"/>
              </a:rPr>
              <a:t> encantaba tanto al pequeño que insistió en tener un violín para su cumpleaños y que Louis </a:t>
            </a:r>
            <a:r>
              <a:rPr lang="es-MX" sz="1200" dirty="0" err="1">
                <a:solidFill>
                  <a:srgbClr val="595959"/>
                </a:solidFill>
                <a:latin typeface="Roboto Mono Medium"/>
                <a:ea typeface="Roboto Mono Medium"/>
                <a:cs typeface="Roboto Mono Medium"/>
                <a:sym typeface="Roboto Mono Medium"/>
              </a:rPr>
              <a:t>Persinger</a:t>
            </a:r>
            <a:r>
              <a:rPr lang="es-MX" sz="1200" dirty="0">
                <a:solidFill>
                  <a:srgbClr val="595959"/>
                </a:solidFill>
                <a:latin typeface="Roboto Mono Medium"/>
                <a:ea typeface="Roboto Mono Medium"/>
                <a:cs typeface="Roboto Mono Medium"/>
                <a:sym typeface="Roboto Mono Medium"/>
              </a:rPr>
              <a:t> fuera su profesor. Obtuvo ambas cosas. A la edad de diez años, Menuhin ya era un intérprete de fama internacional” </a:t>
            </a:r>
          </a:p>
          <a:p>
            <a:pPr marL="0" lvl="0" indent="0" algn="r" rtl="0">
              <a:spcBef>
                <a:spcPts val="0"/>
              </a:spcBef>
              <a:spcAft>
                <a:spcPts val="1600"/>
              </a:spcAft>
              <a:buNone/>
            </a:pPr>
            <a:r>
              <a:rPr lang="es-MX" sz="1200" dirty="0">
                <a:solidFill>
                  <a:srgbClr val="595959"/>
                </a:solidFill>
                <a:latin typeface="Roboto Mono Medium"/>
                <a:ea typeface="Roboto Mono Medium"/>
                <a:cs typeface="Roboto Mono Medium"/>
                <a:sym typeface="Roboto Mono Medium"/>
              </a:rPr>
              <a:t>(Menuhin, 1977)</a:t>
            </a:r>
          </a:p>
        </p:txBody>
      </p:sp>
    </p:spTree>
    <p:extLst>
      <p:ext uri="{BB962C8B-B14F-4D97-AF65-F5344CB8AC3E}">
        <p14:creationId xmlns:p14="http://schemas.microsoft.com/office/powerpoint/2010/main" val="1403521491"/>
      </p:ext>
    </p:extLst>
  </p:cSld>
  <p:clrMapOvr>
    <a:masterClrMapping/>
  </p:clrMapOvr>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1184</Words>
  <Application>Microsoft Office PowerPoint</Application>
  <PresentationFormat>Presentación en pantalla (16:9)</PresentationFormat>
  <Paragraphs>67</Paragraphs>
  <Slides>28</Slides>
  <Notes>28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Anonymous Pro</vt:lpstr>
      <vt:lpstr>Concert One</vt:lpstr>
      <vt:lpstr>Roboto Mono Medium</vt:lpstr>
      <vt:lpstr>Coming Soon</vt:lpstr>
      <vt:lpstr>Arial</vt:lpstr>
      <vt:lpstr>Notebook Lesson by Slidesgo</vt:lpstr>
      <vt:lpstr>Educación Cristiana</vt:lpstr>
      <vt:lpstr>05</vt:lpstr>
      <vt:lpstr>Presentación de PowerPoint</vt:lpstr>
      <vt:lpstr>Presentación de PowerPoint</vt:lpstr>
      <vt:lpstr>Presentación de PowerPoint</vt:lpstr>
      <vt:lpstr>Presentación de PowerPoint</vt:lpstr>
      <vt:lpstr>Presentación de PowerPoint</vt:lpstr>
      <vt:lpstr>Inteligencia Musical</vt:lpstr>
      <vt:lpstr>Inteligencia Musical</vt:lpstr>
      <vt:lpstr>Inteligencia Cinético-corporal</vt:lpstr>
      <vt:lpstr>Inteligencia Cinético-corporal</vt:lpstr>
      <vt:lpstr>Inteligencia Cinético-corporal</vt:lpstr>
      <vt:lpstr>Inteligencia Lógico-matemático</vt:lpstr>
      <vt:lpstr>Inteligencia Lógico-matemático</vt:lpstr>
      <vt:lpstr>Inteligencia Lingüística</vt:lpstr>
      <vt:lpstr>Inteligencia Lingüística</vt:lpstr>
      <vt:lpstr>Inteligencia Espacial</vt:lpstr>
      <vt:lpstr>Inteligencia Espacial</vt:lpstr>
      <vt:lpstr>Inteligencia Interpersonal</vt:lpstr>
      <vt:lpstr>Inteligencia Interpersonal</vt:lpstr>
      <vt:lpstr>Inteligencia Intrapersonal</vt:lpstr>
      <vt:lpstr>Inteligencia Intrapersonal</vt:lpstr>
      <vt:lpstr>Inteligencia Naturalista</vt:lpstr>
      <vt:lpstr>Inteligencia Naturalista</vt:lpstr>
      <vt:lpstr>Presentación de PowerPoint</vt:lpstr>
      <vt:lpstr>Presentación de PowerPoint</vt:lpstr>
      <vt:lpstr>Presentación de PowerPoint</vt:lpstr>
      <vt:lpstr> Gardner, H. Inteligencias Múltiples: La Teoría en la Práctica. Barcelona, Paidós.  Regarder, B. La Teoría de las Inteligencias Múltiples de Gardner. Psicología y Mente. Consultado el 10 febrero de 2022 de: https://psicologiaymente.com/inteligencia/teoria-inteligencias-multiples-gardner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LEVÍ ORTA</dc:creator>
  <cp:lastModifiedBy>LEVÍ</cp:lastModifiedBy>
  <cp:revision>35</cp:revision>
  <dcterms:modified xsi:type="dcterms:W3CDTF">2022-10-06T17:11:52Z</dcterms:modified>
</cp:coreProperties>
</file>