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9" r:id="rId3"/>
    <p:sldId id="279" r:id="rId4"/>
    <p:sldId id="280" r:id="rId5"/>
    <p:sldId id="297" r:id="rId6"/>
    <p:sldId id="292" r:id="rId7"/>
    <p:sldId id="282" r:id="rId8"/>
    <p:sldId id="296" r:id="rId9"/>
  </p:sldIdLst>
  <p:sldSz cx="9144000" cy="5143500" type="screen16x9"/>
  <p:notesSz cx="6858000" cy="9144000"/>
  <p:embeddedFontLst>
    <p:embeddedFont>
      <p:font typeface="Roboto Slab" charset="0"/>
      <p:regular r:id="rId11"/>
      <p:bold r:id="rId12"/>
    </p:embeddedFont>
    <p:embeddedFont>
      <p:font typeface="Impact" pitchFamily="34" charset="0"/>
      <p:regular r:id="rId13"/>
    </p:embeddedFont>
    <p:embeddedFont>
      <p:font typeface="Malgun Gothic" pitchFamily="34" charset="-127"/>
      <p:regular r:id="rId14"/>
      <p:bold r:id="rId15"/>
    </p:embeddedFont>
    <p:embeddedFont>
      <p:font typeface="Nixie One" charset="0"/>
      <p:regular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636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605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El conocimiento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del contexto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VIII: Preparación para el Evangelismo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24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323528" y="1923678"/>
            <a:ext cx="8711952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>
                <a:latin typeface="Calibri" pitchFamily="34" charset="0"/>
              </a:rPr>
              <a:t>.</a:t>
            </a:r>
          </a:p>
          <a:p>
            <a:pPr marL="0" lvl="0" indent="0">
              <a:buNone/>
            </a:pPr>
            <a:endParaRPr lang="es-MX" dirty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Levantándose </a:t>
            </a:r>
            <a:r>
              <a:rPr lang="es-MX" dirty="0">
                <a:latin typeface="Calibri" pitchFamily="34" charset="0"/>
              </a:rPr>
              <a:t>muy de mañana, siendo aún muy oscuro, salió y se fue a un lugar desierto, y allí </a:t>
            </a:r>
            <a:r>
              <a:rPr lang="es-MX" dirty="0" smtClean="0">
                <a:latin typeface="Calibri" pitchFamily="34" charset="0"/>
              </a:rPr>
              <a:t>oraba. Y </a:t>
            </a:r>
            <a:r>
              <a:rPr lang="es-MX" dirty="0">
                <a:latin typeface="Calibri" pitchFamily="34" charset="0"/>
              </a:rPr>
              <a:t>le buscó Simón, y los que con él </a:t>
            </a:r>
            <a:r>
              <a:rPr lang="es-MX" dirty="0" smtClean="0">
                <a:latin typeface="Calibri" pitchFamily="34" charset="0"/>
              </a:rPr>
              <a:t>estaban; y </a:t>
            </a:r>
            <a:r>
              <a:rPr lang="es-MX" dirty="0">
                <a:latin typeface="Calibri" pitchFamily="34" charset="0"/>
              </a:rPr>
              <a:t>hallándole, le dijeron: Todos te </a:t>
            </a:r>
            <a:r>
              <a:rPr lang="es-MX" dirty="0" smtClean="0">
                <a:latin typeface="Calibri" pitchFamily="34" charset="0"/>
              </a:rPr>
              <a:t>buscan. El </a:t>
            </a:r>
            <a:r>
              <a:rPr lang="es-MX" dirty="0">
                <a:latin typeface="Calibri" pitchFamily="34" charset="0"/>
              </a:rPr>
              <a:t>les dijo: Vamos a los lugares vecinos, para que predique también allí; porque para esto he </a:t>
            </a:r>
            <a:r>
              <a:rPr lang="es-MX" dirty="0" smtClean="0">
                <a:latin typeface="Calibri" pitchFamily="34" charset="0"/>
              </a:rPr>
              <a:t>venido. </a:t>
            </a:r>
            <a:r>
              <a:rPr lang="es-MX" dirty="0">
                <a:latin typeface="Calibri" pitchFamily="34" charset="0"/>
              </a:rPr>
              <a:t>Y predicaba en las sinagogas de ellos en toda Galilea, y echaba fuera los demonios.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Marcos 1:35-39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Geografía en el </a:t>
            </a:r>
            <a:br>
              <a:rPr lang="en" dirty="0" smtClean="0">
                <a:latin typeface="Calibri" pitchFamily="34" charset="0"/>
              </a:rPr>
            </a:br>
            <a:r>
              <a:rPr lang="en" dirty="0" smtClean="0">
                <a:latin typeface="Calibri" pitchFamily="34" charset="0"/>
              </a:rPr>
              <a:t>ministerio de Jesús</a:t>
            </a:r>
            <a:endParaRPr dirty="0">
              <a:latin typeface="Calibri" pitchFamily="34" charset="0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59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5" name="Google Shape;220;p22"/>
          <p:cNvSpPr txBox="1">
            <a:spLocks/>
          </p:cNvSpPr>
          <p:nvPr/>
        </p:nvSpPr>
        <p:spPr>
          <a:xfrm>
            <a:off x="395536" y="1783298"/>
            <a:ext cx="4104456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El ministerio en Galilea 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El ministerio en el camino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s-MX" sz="2400" dirty="0" smtClean="0">
                <a:latin typeface="Calibri" pitchFamily="34" charset="0"/>
              </a:rPr>
              <a:t>El ministerio en Jerusalén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algn="ctr"/>
            <a:r>
              <a:rPr lang="es-MX" sz="2400" dirty="0" smtClean="0">
                <a:latin typeface="Calibri" pitchFamily="34" charset="0"/>
              </a:rPr>
              <a:t>¿Por qué Jesús desarrolló su ministerio en estos lugares?</a:t>
            </a:r>
          </a:p>
          <a:p>
            <a:pPr marL="342900" indent="-342900">
              <a:buFontTx/>
              <a:buChar char="-"/>
            </a:pPr>
            <a:endParaRPr lang="es-MX" sz="2400" dirty="0"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endParaRPr lang="es-MX" sz="2400" dirty="0" smtClean="0">
              <a:latin typeface="Calibri" pitchFamily="34" charset="0"/>
            </a:endParaRPr>
          </a:p>
          <a:p>
            <a:pPr indent="-457200">
              <a:buFont typeface="Arial"/>
              <a:buAutoNum type="arabicPeriod"/>
            </a:pPr>
            <a:endParaRPr lang="es-MX" sz="2000" dirty="0" smtClean="0">
              <a:latin typeface="Calibri" pitchFamily="34" charset="0"/>
            </a:endParaRPr>
          </a:p>
        </p:txBody>
      </p:sp>
      <p:pic>
        <p:nvPicPr>
          <p:cNvPr id="2052" name="Picture 4" descr="http://estudiosbiblicoscristianos.net/wp-content/uploads/2012/02/Palestina_siglo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3519"/>
            <a:ext cx="2933700" cy="412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6061312" y="4610040"/>
            <a:ext cx="30826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spcAft>
                <a:spcPts val="1000"/>
              </a:spcAft>
            </a:pPr>
            <a:r>
              <a:rPr lang="en-US" sz="1000" kern="100" dirty="0">
                <a:latin typeface="Calibri"/>
                <a:ea typeface="Malgun Gothic"/>
                <a:cs typeface="Times New Roman"/>
              </a:rPr>
              <a:t>Map consulted on https://www.ateneovalencia.es/evento/ciclo-israel-en-el-siglo-i-historia-y-contexto-de-la-palestina-romana/</a:t>
            </a:r>
            <a:endParaRPr lang="es-MX" sz="1000" kern="100" dirty="0">
              <a:effectLst/>
              <a:latin typeface="Times New Roman"/>
              <a:ea typeface="Malgun Gothic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50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Conocer la cultura de pensamiento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7" name="Google Shape;158;p18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8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55210"/>
              </p:ext>
            </p:extLst>
          </p:nvPr>
        </p:nvGraphicFramePr>
        <p:xfrm>
          <a:off x="1187624" y="1635646"/>
          <a:ext cx="7344816" cy="3283572"/>
        </p:xfrm>
        <a:graphic>
          <a:graphicData uri="http://schemas.openxmlformats.org/drawingml/2006/table">
            <a:tbl>
              <a:tblPr/>
              <a:tblGrid>
                <a:gridCol w="1836204"/>
                <a:gridCol w="1836204"/>
                <a:gridCol w="1836204"/>
                <a:gridCol w="1836204"/>
              </a:tblGrid>
              <a:tr h="326887">
                <a:tc>
                  <a:txBody>
                    <a:bodyPr/>
                    <a:lstStyle/>
                    <a:p>
                      <a:pPr algn="ctr" fontAlgn="base"/>
                      <a:endParaRPr lang="es-MX" sz="9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1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Pre-modernidad​</a:t>
                      </a:r>
                      <a:endParaRPr lang="es-MX" sz="9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100" b="1" i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Modernidad​</a:t>
                      </a:r>
                      <a:endParaRPr lang="es-MX" sz="9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100" b="1" i="0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Posmodernidad​</a:t>
                      </a:r>
                      <a:endParaRPr lang="es-MX" sz="9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326887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Cosmovisión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Teísta</a:t>
                      </a:r>
                      <a:r>
                        <a:rPr lang="es-MX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Naturalista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Antirrealista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</a:tr>
              <a:tr h="326887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Motivación a actuar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Obediencia</a:t>
                      </a:r>
                      <a:r>
                        <a:rPr lang="es-MX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a la autoridad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Productividad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Placer​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</a:tr>
              <a:tr h="566214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Epistemología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Fe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Razón, experiencia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Subjetivismo</a:t>
                      </a:r>
                      <a:r>
                        <a:rPr lang="es-MX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 social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</a:tr>
              <a:tr h="326887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Sistema familiar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Patriarcado​</a:t>
                      </a: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Familia​</a:t>
                      </a: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Disfuncionalidad/ </a:t>
                      </a:r>
                      <a:br>
                        <a:rPr lang="es-MX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lang="es-MX" sz="1200" b="0" i="0" baseline="0" dirty="0" err="1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multi</a:t>
                      </a:r>
                      <a:r>
                        <a:rPr lang="es-MX" sz="1200" b="0" i="0" baseline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-familia </a:t>
                      </a:r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</a:tr>
              <a:tr h="392264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Modelos a seguir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Papa, sacerdotes y líderes eclesiásticos​</a:t>
                      </a: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Profesionistas 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Individualismo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</a:tr>
              <a:tr h="566214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Obediencia a la autoridad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Sometimiento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Cuestionamiento 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Rebeldía​</a:t>
                      </a:r>
                      <a:endParaRPr lang="es-MX" sz="1200" b="0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5E7"/>
                    </a:solidFill>
                  </a:tcPr>
                </a:tc>
              </a:tr>
              <a:tr h="326887"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1" i="0" dirty="0" smtClean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Relación con Dios</a:t>
                      </a:r>
                      <a:endParaRPr lang="es-MX" sz="1200" b="1" i="0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Religiosidad​</a:t>
                      </a: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Religiosidad​</a:t>
                      </a: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s-MX" sz="1200" b="0" i="0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Espiritualidad​</a:t>
                      </a:r>
                    </a:p>
                  </a:txBody>
                  <a:tcPr marL="56038" marR="56038" marT="28019" marB="28019" anchor="ctr">
                    <a:lnL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44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AC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Conocer el alrededor 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9" name="Google Shape;1179;p49"/>
          <p:cNvGrpSpPr/>
          <p:nvPr/>
        </p:nvGrpSpPr>
        <p:grpSpPr>
          <a:xfrm>
            <a:off x="4644008" y="843558"/>
            <a:ext cx="4375608" cy="4134294"/>
            <a:chOff x="3706812" y="1035050"/>
            <a:chExt cx="4792662" cy="4787899"/>
          </a:xfrm>
        </p:grpSpPr>
        <p:sp>
          <p:nvSpPr>
            <p:cNvPr id="20" name="Google Shape;1180;p49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181;p49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182;p49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183;p49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184;p49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185;p49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03;p21"/>
          <p:cNvSpPr txBox="1">
            <a:spLocks/>
          </p:cNvSpPr>
          <p:nvPr/>
        </p:nvSpPr>
        <p:spPr>
          <a:xfrm>
            <a:off x="3981760" y="2335138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Cuántas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casas</a:t>
            </a:r>
          </a:p>
        </p:txBody>
      </p:sp>
      <p:sp>
        <p:nvSpPr>
          <p:cNvPr id="39" name="Google Shape;203;p21"/>
          <p:cNvSpPr txBox="1">
            <a:spLocks/>
          </p:cNvSpPr>
          <p:nvPr/>
        </p:nvSpPr>
        <p:spPr>
          <a:xfrm>
            <a:off x="4989872" y="1038994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Tipos de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Familias</a:t>
            </a:r>
          </a:p>
        </p:txBody>
      </p:sp>
      <p:sp>
        <p:nvSpPr>
          <p:cNvPr id="40" name="Google Shape;203;p21"/>
          <p:cNvSpPr txBox="1">
            <a:spLocks/>
          </p:cNvSpPr>
          <p:nvPr/>
        </p:nvSpPr>
        <p:spPr>
          <a:xfrm>
            <a:off x="6646056" y="1111002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Nivel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económico</a:t>
            </a:r>
          </a:p>
        </p:txBody>
      </p:sp>
      <p:sp>
        <p:nvSpPr>
          <p:cNvPr id="42" name="Google Shape;203;p21"/>
          <p:cNvSpPr txBox="1">
            <a:spLocks/>
          </p:cNvSpPr>
          <p:nvPr/>
        </p:nvSpPr>
        <p:spPr>
          <a:xfrm>
            <a:off x="7380312" y="2407146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Negocios</a:t>
            </a:r>
          </a:p>
        </p:txBody>
      </p:sp>
      <p:sp>
        <p:nvSpPr>
          <p:cNvPr id="45" name="Google Shape;203;p21"/>
          <p:cNvSpPr txBox="1">
            <a:spLocks/>
          </p:cNvSpPr>
          <p:nvPr/>
        </p:nvSpPr>
        <p:spPr>
          <a:xfrm>
            <a:off x="6516216" y="3723878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Iglesias</a:t>
            </a:r>
          </a:p>
        </p:txBody>
      </p:sp>
      <p:sp>
        <p:nvSpPr>
          <p:cNvPr id="46" name="Google Shape;203;p21"/>
          <p:cNvSpPr txBox="1">
            <a:spLocks/>
          </p:cNvSpPr>
          <p:nvPr/>
        </p:nvSpPr>
        <p:spPr>
          <a:xfrm>
            <a:off x="4788024" y="3703290"/>
            <a:ext cx="2174416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s-MX" dirty="0" smtClean="0">
                <a:latin typeface="Calibri" pitchFamily="34" charset="0"/>
              </a:rPr>
              <a:t>Grupos/personas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vulnerables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23678"/>
            <a:ext cx="3056084" cy="284416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2123728" y="2931790"/>
            <a:ext cx="5760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¿Por qué es necesario?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9622"/>
            <a:ext cx="4320479" cy="37238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283968" y="1059582"/>
            <a:ext cx="4608512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Estrategia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Cuidados y precauciones 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Conocimiento de la comunidad</a:t>
            </a:r>
          </a:p>
          <a:p>
            <a:pPr marL="800100" lvl="1" indent="-342900" algn="ctr"/>
            <a:endParaRPr lang="es-MX" sz="2400" dirty="0">
              <a:latin typeface="Calibri" pitchFamily="34" charset="0"/>
            </a:endParaRPr>
          </a:p>
          <a:p>
            <a:pPr marL="800100" lvl="1" indent="-342900" algn="ctr"/>
            <a:r>
              <a:rPr lang="es-MX" sz="2400" dirty="0" smtClean="0">
                <a:latin typeface="Calibri" pitchFamily="34" charset="0"/>
              </a:rPr>
              <a:t>Acercamiento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Tom Rumble </a:t>
            </a:r>
            <a:r>
              <a:rPr lang="en-US" sz="100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on https://unsplash.com/photos/7lvzopTxjOU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VIII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el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artículo “Saturado del Evangelio: Una característica de un creyente sano” (32-36) en la revista 9Marcas: Volvamos al evangelio, edición 5. (4 págs.) 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6665376</TotalTime>
  <Words>318</Words>
  <Application>Microsoft Office PowerPoint</Application>
  <PresentationFormat>Presentación en pantalla (16:9)</PresentationFormat>
  <Paragraphs>88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Roboto Slab</vt:lpstr>
      <vt:lpstr>Impact</vt:lpstr>
      <vt:lpstr>Malgun Gothic</vt:lpstr>
      <vt:lpstr>Times New Roman</vt:lpstr>
      <vt:lpstr>Nixie One</vt:lpstr>
      <vt:lpstr>Calibri</vt:lpstr>
      <vt:lpstr>Warwick template</vt:lpstr>
      <vt:lpstr>Evangelismo: Presentando la Gracia</vt:lpstr>
      <vt:lpstr>El conocimiento  del contexto</vt:lpstr>
      <vt:lpstr>Presentación de PowerPoint</vt:lpstr>
      <vt:lpstr>Geografía en el  ministerio de Jesús</vt:lpstr>
      <vt:lpstr>Conocer la cultura de pensamiento</vt:lpstr>
      <vt:lpstr>Conocer el alrededor </vt:lpstr>
      <vt:lpstr>¿Por qué es necesario?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80</cp:revision>
  <dcterms:modified xsi:type="dcterms:W3CDTF">2021-09-28T14:34:15Z</dcterms:modified>
</cp:coreProperties>
</file>