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4934F-6542-4004-B16F-B7008A18CB8D}" type="datetimeFigureOut">
              <a:rPr lang="en-US" smtClean="0"/>
              <a:t>5/3/2018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A12FF-A0CF-4933-8489-07B2D7603213}" type="slidenum">
              <a:rPr lang="en-US" smtClean="0"/>
              <a:t>‹#›</a:t>
            </a:fld>
            <a:endParaRPr lang="en-US"/>
          </a:p>
        </p:txBody>
      </p:sp>
    </p:spTree>
    <p:extLst>
      <p:ext uri="{BB962C8B-B14F-4D97-AF65-F5344CB8AC3E}">
        <p14:creationId xmlns:p14="http://schemas.microsoft.com/office/powerpoint/2010/main" val="237966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376E08-325D-47B8-8AB8-0AA2D8B58D1D}"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376E08-325D-47B8-8AB8-0AA2D8B58D1D}" type="slidenum">
              <a:rPr lang="en-US" smtClean="0">
                <a:solidFill>
                  <a:prstClr val="black"/>
                </a:solidFill>
              </a:rPr>
              <a:pPr/>
              <a:t>27</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2791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9430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968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3851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602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061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9698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043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315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934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832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79EC-21F5-4531-A2A9-BB0C7160FFB2}" type="datetimeFigureOut">
              <a:rPr lang="en-US" smtClean="0">
                <a:solidFill>
                  <a:prstClr val="white">
                    <a:tint val="75000"/>
                  </a:prstClr>
                </a:solidFill>
              </a:rPr>
              <a:pPr/>
              <a:t>5/3/2018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634FC-0FD4-486E-AE8E-C0E764AA401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753529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p3D3KX0l7M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Proto-Indo-European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Christian Leader’s Institute:</a:t>
            </a:r>
            <a:br>
              <a:rPr lang="en-US" dirty="0" smtClean="0"/>
            </a:br>
            <a:r>
              <a:rPr lang="en-US" dirty="0" smtClean="0"/>
              <a:t>World History 101</a:t>
            </a:r>
            <a:br>
              <a:rPr lang="en-US" dirty="0" smtClean="0"/>
            </a:br>
            <a:r>
              <a:rPr lang="en-US" dirty="0" smtClean="0"/>
              <a:t>The Beginnings of “Civilization” to 1500 A.D.</a:t>
            </a:r>
            <a:endParaRPr lang="en-US" dirty="0"/>
          </a:p>
        </p:txBody>
      </p:sp>
      <p:sp>
        <p:nvSpPr>
          <p:cNvPr id="3" name="Subtitle 2"/>
          <p:cNvSpPr>
            <a:spLocks noGrp="1"/>
          </p:cNvSpPr>
          <p:nvPr>
            <p:ph type="subTitle" idx="1"/>
          </p:nvPr>
        </p:nvSpPr>
        <p:spPr/>
        <p:txBody>
          <a:bodyPr>
            <a:normAutofit/>
          </a:bodyPr>
          <a:lstStyle/>
          <a:p>
            <a:endParaRPr lang="en-US" dirty="0" smtClean="0"/>
          </a:p>
          <a:p>
            <a:r>
              <a:rPr lang="en-US" dirty="0" smtClean="0"/>
              <a:t>Rev. Richard </a:t>
            </a:r>
            <a:r>
              <a:rPr lang="en-US" dirty="0" err="1" smtClean="0"/>
              <a:t>Hamstra</a:t>
            </a:r>
            <a:r>
              <a:rPr lang="en-US" dirty="0" smtClean="0"/>
              <a:t>, B.A., </a:t>
            </a:r>
            <a:r>
              <a:rPr lang="en-US" dirty="0" err="1" smtClean="0"/>
              <a:t>M.Div</a:t>
            </a:r>
            <a:r>
              <a:rPr lang="en-US" dirty="0" smtClean="0"/>
              <a:t>, M.A.</a:t>
            </a:r>
          </a:p>
        </p:txBody>
      </p:sp>
    </p:spTree>
    <p:extLst>
      <p:ext uri="{BB962C8B-B14F-4D97-AF65-F5344CB8AC3E}">
        <p14:creationId xmlns:p14="http://schemas.microsoft.com/office/powerpoint/2010/main" val="1499601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User\Pictures\101_08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9875" cy="6870701"/>
          </a:xfrm>
          <a:prstGeom prst="rect">
            <a:avLst/>
          </a:prstGeom>
          <a:noFill/>
        </p:spPr>
      </p:pic>
    </p:spTree>
    <p:extLst>
      <p:ext uri="{BB962C8B-B14F-4D97-AF65-F5344CB8AC3E}">
        <p14:creationId xmlns:p14="http://schemas.microsoft.com/office/powerpoint/2010/main" val="254853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101_079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1600200"/>
            <a:ext cx="5937250" cy="4452938"/>
          </a:xfrm>
          <a:prstGeom prst="rect">
            <a:avLst/>
          </a:prstGeom>
          <a:noFill/>
          <a:ln w="9525">
            <a:noFill/>
            <a:miter lim="800000"/>
            <a:headEnd/>
            <a:tailEnd/>
          </a:ln>
        </p:spPr>
      </p:pic>
    </p:spTree>
    <p:extLst>
      <p:ext uri="{BB962C8B-B14F-4D97-AF65-F5344CB8AC3E}">
        <p14:creationId xmlns:p14="http://schemas.microsoft.com/office/powerpoint/2010/main" val="1406214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Secondary Sources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a:t>W</a:t>
            </a:r>
            <a:r>
              <a:rPr lang="en-US" dirty="0" smtClean="0"/>
              <a:t>hat someone has written or spoken about the past, e.g.</a:t>
            </a:r>
          </a:p>
          <a:p>
            <a:pPr>
              <a:buNone/>
            </a:pPr>
            <a:r>
              <a:rPr lang="en-US" dirty="0" smtClean="0"/>
              <a:t>				textbooks</a:t>
            </a:r>
          </a:p>
          <a:p>
            <a:pPr>
              <a:buNone/>
            </a:pPr>
            <a:r>
              <a:rPr lang="en-US" dirty="0" smtClean="0"/>
              <a:t>				articles</a:t>
            </a:r>
          </a:p>
          <a:p>
            <a:pPr>
              <a:buNone/>
            </a:pPr>
            <a:r>
              <a:rPr lang="en-US" dirty="0" smtClean="0"/>
              <a:t>				lectures</a:t>
            </a:r>
          </a:p>
          <a:p>
            <a:pPr>
              <a:buNone/>
            </a:pPr>
            <a:r>
              <a:rPr lang="en-US" dirty="0" smtClean="0"/>
              <a:t>				online comments</a:t>
            </a:r>
          </a:p>
          <a:p>
            <a:pPr>
              <a:buNone/>
            </a:pPr>
            <a:r>
              <a:rPr lang="en-US" dirty="0" smtClean="0"/>
              <a:t>				biographies</a:t>
            </a:r>
          </a:p>
          <a:p>
            <a:pPr>
              <a:buNone/>
            </a:pPr>
            <a:r>
              <a:rPr lang="en-US" dirty="0" smtClean="0"/>
              <a:t>				stories</a:t>
            </a:r>
          </a:p>
          <a:p>
            <a:endParaRPr lang="en-US" dirty="0"/>
          </a:p>
        </p:txBody>
      </p:sp>
    </p:spTree>
    <p:extLst>
      <p:ext uri="{BB962C8B-B14F-4D97-AF65-F5344CB8AC3E}">
        <p14:creationId xmlns:p14="http://schemas.microsoft.com/office/powerpoint/2010/main" val="264660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3.  Environmental/Genetic Source Evidence</a:t>
            </a:r>
            <a:endParaRPr lang="en-US" dirty="0"/>
          </a:p>
        </p:txBody>
      </p:sp>
      <p:sp>
        <p:nvSpPr>
          <p:cNvPr id="3" name="Content Placeholder 2"/>
          <p:cNvSpPr>
            <a:spLocks noGrp="1"/>
          </p:cNvSpPr>
          <p:nvPr>
            <p:ph idx="1"/>
          </p:nvPr>
        </p:nvSpPr>
        <p:spPr/>
        <p:txBody>
          <a:bodyPr/>
          <a:lstStyle/>
          <a:p>
            <a:pPr lvl="1">
              <a:buNone/>
            </a:pPr>
            <a:r>
              <a:rPr lang="en-US" dirty="0" smtClean="0"/>
              <a:t>Environmental:  This type of evidence is not purposely produced by people of the past but relates to the physical, creational, natural, world </a:t>
            </a:r>
            <a:r>
              <a:rPr lang="en-US" dirty="0"/>
              <a:t> </a:t>
            </a:r>
            <a:r>
              <a:rPr lang="en-US" dirty="0" smtClean="0"/>
              <a:t>in which people lived, e.g.</a:t>
            </a:r>
            <a:endParaRPr lang="en-US" dirty="0"/>
          </a:p>
        </p:txBody>
      </p:sp>
    </p:spTree>
    <p:extLst>
      <p:ext uri="{BB962C8B-B14F-4D97-AF65-F5344CB8AC3E}">
        <p14:creationId xmlns:p14="http://schemas.microsoft.com/office/powerpoint/2010/main" val="238679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Matters!</a:t>
            </a:r>
            <a:endParaRPr lang="en-US" dirty="0"/>
          </a:p>
        </p:txBody>
      </p:sp>
      <p:sp>
        <p:nvSpPr>
          <p:cNvPr id="3" name="Content Placeholder 2"/>
          <p:cNvSpPr>
            <a:spLocks noGrp="1"/>
          </p:cNvSpPr>
          <p:nvPr>
            <p:ph idx="1"/>
          </p:nvPr>
        </p:nvSpPr>
        <p:spPr/>
        <p:txBody>
          <a:bodyPr/>
          <a:lstStyle/>
          <a:p>
            <a:r>
              <a:rPr lang="en-US" dirty="0" smtClean="0"/>
              <a:t>Environmental conditions such as mountains, rivers, shorelines, forests, deserts, etc… require different solutions/adaptations for a culture to flourish.   People always live in the context of a particular environment.</a:t>
            </a:r>
          </a:p>
          <a:p>
            <a:r>
              <a:rPr lang="en-US" dirty="0" smtClean="0"/>
              <a:t>The various ice ages affected the environment tremendously and led to significant migrations of people.  </a:t>
            </a:r>
          </a:p>
          <a:p>
            <a:endParaRPr lang="en-US" dirty="0"/>
          </a:p>
        </p:txBody>
      </p:sp>
    </p:spTree>
    <p:extLst>
      <p:ext uri="{BB962C8B-B14F-4D97-AF65-F5344CB8AC3E}">
        <p14:creationId xmlns:p14="http://schemas.microsoft.com/office/powerpoint/2010/main" val="3333377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a:t>
            </a:r>
            <a:endParaRPr lang="en-US" dirty="0"/>
          </a:p>
        </p:txBody>
      </p:sp>
      <p:sp>
        <p:nvSpPr>
          <p:cNvPr id="3" name="Content Placeholder 2"/>
          <p:cNvSpPr>
            <a:spLocks noGrp="1"/>
          </p:cNvSpPr>
          <p:nvPr>
            <p:ph idx="1"/>
          </p:nvPr>
        </p:nvSpPr>
        <p:spPr/>
        <p:txBody>
          <a:bodyPr/>
          <a:lstStyle/>
          <a:p>
            <a:r>
              <a:rPr lang="en-US" dirty="0" smtClean="0"/>
              <a:t>One way historians trace the various migrations is by studying genetics. </a:t>
            </a:r>
          </a:p>
          <a:p>
            <a:r>
              <a:rPr lang="en-US" dirty="0" smtClean="0"/>
              <a:t>Cf.  The National Geographic production: The Human Family Tree:   </a:t>
            </a:r>
            <a:r>
              <a:rPr lang="en-US" dirty="0" smtClean="0">
                <a:hlinkClick r:id="rId3"/>
              </a:rPr>
              <a:t>https://www.youtube.com/watch?v=p3D3KX0l7M8</a:t>
            </a:r>
            <a:r>
              <a:rPr lang="en-US" dirty="0" smtClean="0"/>
              <a:t>      </a:t>
            </a:r>
            <a:endParaRPr lang="en-US" dirty="0"/>
          </a:p>
        </p:txBody>
      </p:sp>
    </p:spTree>
    <p:extLst>
      <p:ext uri="{BB962C8B-B14F-4D97-AF65-F5344CB8AC3E}">
        <p14:creationId xmlns:p14="http://schemas.microsoft.com/office/powerpoint/2010/main" val="3602314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when does history begin?</a:t>
            </a:r>
            <a:endParaRPr lang="en-US" dirty="0"/>
          </a:p>
        </p:txBody>
      </p:sp>
      <p:sp>
        <p:nvSpPr>
          <p:cNvPr id="3" name="Content Placeholder 2"/>
          <p:cNvSpPr>
            <a:spLocks noGrp="1"/>
          </p:cNvSpPr>
          <p:nvPr>
            <p:ph idx="1"/>
          </p:nvPr>
        </p:nvSpPr>
        <p:spPr/>
        <p:txBody>
          <a:bodyPr/>
          <a:lstStyle/>
          <a:p>
            <a:pPr>
              <a:buNone/>
            </a:pPr>
            <a:r>
              <a:rPr lang="en-US" dirty="0" smtClean="0"/>
              <a:t>1.   “In the beginning……”</a:t>
            </a:r>
          </a:p>
          <a:p>
            <a:pPr>
              <a:buNone/>
            </a:pPr>
            <a:r>
              <a:rPr lang="en-US" dirty="0" smtClean="0"/>
              <a:t>2.   Traditionally, and for the purposes of this course, “history” begins with groups that began to use some form of writing or record keeping, hence the recorded data for us is generally more complete.</a:t>
            </a:r>
          </a:p>
          <a:p>
            <a:pPr>
              <a:buNone/>
            </a:pPr>
            <a:r>
              <a:rPr lang="en-US" dirty="0" smtClean="0"/>
              <a:t>3.  Often, cultures and eras without a writing system, are understood as “pre-historic”.  </a:t>
            </a:r>
            <a:endParaRPr lang="en-US" dirty="0"/>
          </a:p>
        </p:txBody>
      </p:sp>
    </p:spTree>
    <p:extLst>
      <p:ext uri="{BB962C8B-B14F-4D97-AF65-F5344CB8AC3E}">
        <p14:creationId xmlns:p14="http://schemas.microsoft.com/office/powerpoint/2010/main" val="1216401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written word</a:t>
            </a:r>
            <a:endParaRPr lang="en-US" dirty="0"/>
          </a:p>
        </p:txBody>
      </p:sp>
      <p:sp>
        <p:nvSpPr>
          <p:cNvPr id="3" name="Content Placeholder 2"/>
          <p:cNvSpPr>
            <a:spLocks noGrp="1"/>
          </p:cNvSpPr>
          <p:nvPr>
            <p:ph idx="1"/>
          </p:nvPr>
        </p:nvSpPr>
        <p:spPr/>
        <p:txBody>
          <a:bodyPr/>
          <a:lstStyle/>
          <a:p>
            <a:r>
              <a:rPr lang="en-US" dirty="0" smtClean="0"/>
              <a:t>1. Most often writing arose as a form of record keeping, without which a group with diverse sub-groups, could not function, e.g.</a:t>
            </a:r>
          </a:p>
          <a:p>
            <a:pPr lvl="1"/>
            <a:r>
              <a:rPr lang="en-US" dirty="0" smtClean="0"/>
              <a:t>A. Owners, workers, and slaves</a:t>
            </a:r>
          </a:p>
          <a:p>
            <a:pPr lvl="1"/>
            <a:r>
              <a:rPr lang="en-US" dirty="0" smtClean="0"/>
              <a:t>B. Warriors and farmers</a:t>
            </a:r>
          </a:p>
          <a:p>
            <a:pPr lvl="1"/>
            <a:r>
              <a:rPr lang="en-US" dirty="0" smtClean="0"/>
              <a:t>C. Royalty and Priests</a:t>
            </a:r>
          </a:p>
          <a:p>
            <a:pPr lvl="1">
              <a:buNone/>
            </a:pPr>
            <a:endParaRPr lang="en-US" dirty="0" smtClean="0"/>
          </a:p>
          <a:p>
            <a:pPr lvl="1">
              <a:buNone/>
            </a:pPr>
            <a:endParaRPr lang="en-US" dirty="0" smtClean="0"/>
          </a:p>
        </p:txBody>
      </p:sp>
    </p:spTree>
    <p:extLst>
      <p:ext uri="{BB962C8B-B14F-4D97-AF65-F5344CB8AC3E}">
        <p14:creationId xmlns:p14="http://schemas.microsoft.com/office/powerpoint/2010/main" val="3296313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2. Writing began as a means to designate what belonged to whom---bookkeeping,  generally, only the scribes knew how to write anything complex.</a:t>
            </a:r>
          </a:p>
          <a:p>
            <a:r>
              <a:rPr lang="en-US" dirty="0" smtClean="0"/>
              <a:t>3. The owner’s seal (stamp) is one of earliest reasons to create systems of markings that could be identified by others (i.e. read).   Most of the earliest written artifacts are seals or lists of inventory of property and trade goods.  </a:t>
            </a:r>
          </a:p>
          <a:p>
            <a:r>
              <a:rPr lang="en-US" dirty="0" smtClean="0"/>
              <a:t>4. Implies an already existing diversified society with ownership a high value.  </a:t>
            </a:r>
            <a:endParaRPr lang="en-US" dirty="0"/>
          </a:p>
        </p:txBody>
      </p:sp>
    </p:spTree>
    <p:extLst>
      <p:ext uri="{BB962C8B-B14F-4D97-AF65-F5344CB8AC3E}">
        <p14:creationId xmlns:p14="http://schemas.microsoft.com/office/powerpoint/2010/main" val="3844959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socially diversified, agriculturally based settlement—is an “ancient city”….i.e.  a CIVILIZATION</a:t>
            </a:r>
            <a:endParaRPr lang="en-US" dirty="0"/>
          </a:p>
        </p:txBody>
      </p:sp>
      <p:sp>
        <p:nvSpPr>
          <p:cNvPr id="3" name="Content Placeholder 2"/>
          <p:cNvSpPr>
            <a:spLocks noGrp="1"/>
          </p:cNvSpPr>
          <p:nvPr>
            <p:ph idx="1"/>
          </p:nvPr>
        </p:nvSpPr>
        <p:spPr/>
        <p:txBody>
          <a:bodyPr>
            <a:normAutofit/>
          </a:bodyPr>
          <a:lstStyle/>
          <a:p>
            <a:pPr>
              <a:buNone/>
            </a:pPr>
            <a:endParaRPr lang="en-US" dirty="0"/>
          </a:p>
          <a:p>
            <a:pPr>
              <a:buNone/>
            </a:pPr>
            <a:endParaRPr lang="en-US" dirty="0" smtClean="0"/>
          </a:p>
          <a:p>
            <a:pPr>
              <a:buNone/>
            </a:pPr>
            <a:r>
              <a:rPr lang="en-US" dirty="0"/>
              <a:t>	</a:t>
            </a:r>
            <a:r>
              <a:rPr lang="en-US" dirty="0" smtClean="0"/>
              <a:t>Previously ancients were variously organized for living according to clans, e.g.  </a:t>
            </a:r>
          </a:p>
          <a:p>
            <a:pPr lvl="1">
              <a:buNone/>
            </a:pPr>
            <a:r>
              <a:rPr lang="en-US" dirty="0" smtClean="0"/>
              <a:t>1 Hunter/gatherers</a:t>
            </a:r>
          </a:p>
          <a:p>
            <a:pPr lvl="1">
              <a:buNone/>
            </a:pPr>
            <a:r>
              <a:rPr lang="en-US" dirty="0" smtClean="0"/>
              <a:t>2. nomads/pastoralists</a:t>
            </a:r>
          </a:p>
          <a:p>
            <a:pPr lvl="1">
              <a:buNone/>
            </a:pPr>
            <a:r>
              <a:rPr lang="en-US" dirty="0" smtClean="0"/>
              <a:t>3. Slash and burn harvesters</a:t>
            </a:r>
          </a:p>
          <a:p>
            <a:pPr lvl="1">
              <a:buNone/>
            </a:pPr>
            <a:endParaRPr lang="en-US" dirty="0"/>
          </a:p>
        </p:txBody>
      </p:sp>
    </p:spTree>
    <p:extLst>
      <p:ext uri="{BB962C8B-B14F-4D97-AF65-F5344CB8AC3E}">
        <p14:creationId xmlns:p14="http://schemas.microsoft.com/office/powerpoint/2010/main" val="2890388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Matters</a:t>
            </a:r>
            <a:endParaRPr lang="en-US" dirty="0"/>
          </a:p>
        </p:txBody>
      </p:sp>
      <p:sp>
        <p:nvSpPr>
          <p:cNvPr id="3" name="Content Placeholder 2"/>
          <p:cNvSpPr>
            <a:spLocks noGrp="1"/>
          </p:cNvSpPr>
          <p:nvPr>
            <p:ph idx="1"/>
          </p:nvPr>
        </p:nvSpPr>
        <p:spPr/>
        <p:txBody>
          <a:bodyPr/>
          <a:lstStyle/>
          <a:p>
            <a:r>
              <a:rPr lang="en-US" dirty="0" smtClean="0"/>
              <a:t>Why Study History?</a:t>
            </a:r>
          </a:p>
          <a:p>
            <a:r>
              <a:rPr lang="en-US" dirty="0" smtClean="0"/>
              <a:t>Assumptions</a:t>
            </a:r>
          </a:p>
          <a:p>
            <a:r>
              <a:rPr lang="en-US" dirty="0" smtClean="0"/>
              <a:t>What does one study when one studies history?</a:t>
            </a:r>
          </a:p>
          <a:p>
            <a:r>
              <a:rPr lang="en-US" dirty="0" smtClean="0"/>
              <a:t>Sources</a:t>
            </a:r>
          </a:p>
          <a:p>
            <a:r>
              <a:rPr lang="en-US" dirty="0" smtClean="0"/>
              <a:t>When does history begin?</a:t>
            </a:r>
          </a:p>
          <a:p>
            <a:r>
              <a:rPr lang="en-US" dirty="0" smtClean="0"/>
              <a:t>Characteristics of early civilizations</a:t>
            </a:r>
          </a:p>
          <a:p>
            <a:endParaRPr lang="en-US" dirty="0" smtClean="0"/>
          </a:p>
          <a:p>
            <a:endParaRPr lang="en-US" dirty="0"/>
          </a:p>
        </p:txBody>
      </p:sp>
    </p:spTree>
    <p:extLst>
      <p:ext uri="{BB962C8B-B14F-4D97-AF65-F5344CB8AC3E}">
        <p14:creationId xmlns:p14="http://schemas.microsoft.com/office/powerpoint/2010/main" val="3473581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Agriculture</a:t>
            </a:r>
            <a:endParaRPr lang="en-US" dirty="0"/>
          </a:p>
        </p:txBody>
      </p:sp>
      <p:sp>
        <p:nvSpPr>
          <p:cNvPr id="3" name="Content Placeholder 2"/>
          <p:cNvSpPr>
            <a:spLocks noGrp="1"/>
          </p:cNvSpPr>
          <p:nvPr>
            <p:ph idx="1"/>
          </p:nvPr>
        </p:nvSpPr>
        <p:spPr/>
        <p:txBody>
          <a:bodyPr>
            <a:normAutofit lnSpcReduction="10000"/>
          </a:bodyPr>
          <a:lstStyle/>
          <a:p>
            <a:pPr marL="971550" lvl="1" indent="-514350">
              <a:buAutoNum type="arabicPeriod"/>
            </a:pPr>
            <a:r>
              <a:rPr lang="en-US" dirty="0" smtClean="0"/>
              <a:t>An essential condition for a settlement of larger size was the sustainable (reliable) cultivation of crops—often cereals.   </a:t>
            </a:r>
          </a:p>
          <a:p>
            <a:pPr marL="971550" lvl="1" indent="-514350">
              <a:buAutoNum type="arabicPeriod"/>
            </a:pPr>
            <a:r>
              <a:rPr lang="en-US" dirty="0" smtClean="0"/>
              <a:t>Domestication of animals predates cultivation, however, consistent animal populations (or seafood) contributed greatly to a civilization’s prosperity.</a:t>
            </a:r>
          </a:p>
          <a:p>
            <a:pPr marL="971550" lvl="1" indent="-514350">
              <a:buAutoNum type="arabicPeriod"/>
            </a:pPr>
            <a:r>
              <a:rPr lang="en-US" dirty="0" smtClean="0"/>
              <a:t>Often irrigation was a key element to the sustainability of cultivation and hence the establishment of a civilization.</a:t>
            </a:r>
            <a:endParaRPr lang="en-US" dirty="0"/>
          </a:p>
        </p:txBody>
      </p:sp>
    </p:spTree>
    <p:extLst>
      <p:ext uri="{BB962C8B-B14F-4D97-AF65-F5344CB8AC3E}">
        <p14:creationId xmlns:p14="http://schemas.microsoft.com/office/powerpoint/2010/main" val="316633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044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000" y="304800"/>
            <a:ext cx="8000999" cy="6248400"/>
          </a:xfrm>
        </p:spPr>
      </p:pic>
    </p:spTree>
    <p:extLst>
      <p:ext uri="{BB962C8B-B14F-4D97-AF65-F5344CB8AC3E}">
        <p14:creationId xmlns:p14="http://schemas.microsoft.com/office/powerpoint/2010/main" val="3069222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Agricultural Revolution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Began around 10,000 B.C.  (Neolithic Age)	</a:t>
            </a:r>
          </a:p>
          <a:p>
            <a:pPr>
              <a:buNone/>
            </a:pPr>
            <a:r>
              <a:rPr lang="en-US" dirty="0"/>
              <a:t>	</a:t>
            </a:r>
            <a:r>
              <a:rPr lang="en-US" dirty="0" smtClean="0"/>
              <a:t>Middle East—ca. 8000 B.C.  (wheat/barley)</a:t>
            </a:r>
          </a:p>
          <a:p>
            <a:pPr>
              <a:buNone/>
            </a:pPr>
            <a:r>
              <a:rPr lang="en-US" dirty="0"/>
              <a:t>	</a:t>
            </a:r>
            <a:r>
              <a:rPr lang="en-US" dirty="0" smtClean="0"/>
              <a:t>Greece —ca. 6000 B.C. (wheat/barley)</a:t>
            </a:r>
          </a:p>
          <a:p>
            <a:pPr>
              <a:buNone/>
            </a:pPr>
            <a:r>
              <a:rPr lang="en-US" dirty="0"/>
              <a:t>	</a:t>
            </a:r>
            <a:r>
              <a:rPr lang="en-US" dirty="0" smtClean="0"/>
              <a:t>Egypt—ca. 5000 B.C. (wheat/barley)</a:t>
            </a:r>
          </a:p>
          <a:p>
            <a:pPr>
              <a:buNone/>
            </a:pPr>
            <a:r>
              <a:rPr lang="en-US" dirty="0"/>
              <a:t>	</a:t>
            </a:r>
            <a:r>
              <a:rPr lang="en-US" dirty="0" smtClean="0"/>
              <a:t>S. China/N. India –ca. 5000 B.C. (rice)</a:t>
            </a:r>
          </a:p>
          <a:p>
            <a:pPr>
              <a:buNone/>
            </a:pPr>
            <a:r>
              <a:rPr lang="en-US" dirty="0"/>
              <a:t>	</a:t>
            </a:r>
            <a:r>
              <a:rPr lang="en-US" dirty="0" smtClean="0"/>
              <a:t>Central Europe—ca. 4000 B.C.(wheat/barley)</a:t>
            </a:r>
          </a:p>
          <a:p>
            <a:pPr>
              <a:buNone/>
            </a:pPr>
            <a:r>
              <a:rPr lang="en-US" dirty="0"/>
              <a:t>	</a:t>
            </a:r>
            <a:r>
              <a:rPr lang="en-US" dirty="0" smtClean="0"/>
              <a:t>Mesoamerica and Peru—ca. 3000 B.C. (potatoes/maize)</a:t>
            </a:r>
          </a:p>
          <a:p>
            <a:pPr>
              <a:buNone/>
            </a:pPr>
            <a:r>
              <a:rPr lang="en-US" dirty="0"/>
              <a:t>	</a:t>
            </a:r>
            <a:endParaRPr lang="en-US" dirty="0" smtClean="0"/>
          </a:p>
          <a:p>
            <a:pPr>
              <a:buNone/>
            </a:pPr>
            <a:r>
              <a:rPr lang="en-US" dirty="0"/>
              <a:t>	</a:t>
            </a:r>
            <a:endParaRPr lang="en-US" dirty="0" smtClean="0"/>
          </a:p>
          <a:p>
            <a:pPr lvl="1"/>
            <a:endParaRPr lang="en-US" dirty="0"/>
          </a:p>
        </p:txBody>
      </p:sp>
    </p:spTree>
    <p:extLst>
      <p:ext uri="{BB962C8B-B14F-4D97-AF65-F5344CB8AC3E}">
        <p14:creationId xmlns:p14="http://schemas.microsoft.com/office/powerpoint/2010/main" val="934534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Bronze Age (ca. 3200 B.C.)</a:t>
            </a:r>
            <a:endParaRPr lang="en-US" dirty="0"/>
          </a:p>
        </p:txBody>
      </p:sp>
      <p:sp>
        <p:nvSpPr>
          <p:cNvPr id="3" name="Content Placeholder 2"/>
          <p:cNvSpPr>
            <a:spLocks noGrp="1"/>
          </p:cNvSpPr>
          <p:nvPr>
            <p:ph idx="1"/>
          </p:nvPr>
        </p:nvSpPr>
        <p:spPr/>
        <p:txBody>
          <a:bodyPr/>
          <a:lstStyle/>
          <a:p>
            <a:r>
              <a:rPr lang="en-US" dirty="0" smtClean="0"/>
              <a:t>Perhaps discovered in Caucasus Mountains (between the Caspian and Black seas), the mixture of refined tin and copper produced bronze.  </a:t>
            </a:r>
            <a:r>
              <a:rPr lang="en-US" dirty="0"/>
              <a:t>S</a:t>
            </a:r>
            <a:r>
              <a:rPr lang="en-US" dirty="0" smtClean="0"/>
              <a:t>ome civilizations arose during the confluence of sustainable agriculture and the early bronze age, e.g. Sumer, Egypt, and Greece.</a:t>
            </a:r>
          </a:p>
        </p:txBody>
      </p:sp>
    </p:spTree>
    <p:extLst>
      <p:ext uri="{BB962C8B-B14F-4D97-AF65-F5344CB8AC3E}">
        <p14:creationId xmlns:p14="http://schemas.microsoft.com/office/powerpoint/2010/main" val="133409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0_0836.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 y="0"/>
            <a:ext cx="8529109" cy="6396832"/>
          </a:xfrm>
        </p:spPr>
      </p:pic>
    </p:spTree>
    <p:extLst>
      <p:ext uri="{BB962C8B-B14F-4D97-AF65-F5344CB8AC3E}">
        <p14:creationId xmlns:p14="http://schemas.microsoft.com/office/powerpoint/2010/main" val="2230776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Common Characteristics of many early civilizations</a:t>
            </a:r>
            <a:endParaRPr lang="en-US" dirty="0"/>
          </a:p>
        </p:txBody>
      </p:sp>
      <p:sp>
        <p:nvSpPr>
          <p:cNvPr id="3" name="Content Placeholder 2"/>
          <p:cNvSpPr>
            <a:spLocks noGrp="1"/>
          </p:cNvSpPr>
          <p:nvPr>
            <p:ph idx="1"/>
          </p:nvPr>
        </p:nvSpPr>
        <p:spPr/>
        <p:txBody>
          <a:bodyPr/>
          <a:lstStyle/>
          <a:p>
            <a:r>
              <a:rPr lang="en-US" dirty="0" smtClean="0"/>
              <a:t>Sustainable agriculture</a:t>
            </a:r>
          </a:p>
          <a:p>
            <a:r>
              <a:rPr lang="en-US" dirty="0" smtClean="0"/>
              <a:t>Diversification of social/economic roles</a:t>
            </a:r>
          </a:p>
          <a:p>
            <a:r>
              <a:rPr lang="en-US" dirty="0" smtClean="0"/>
              <a:t>Use of new technologies (irrigation, bronze)</a:t>
            </a:r>
          </a:p>
          <a:p>
            <a:r>
              <a:rPr lang="en-US" dirty="0" smtClean="0"/>
              <a:t>Creation of record keeping (writing)</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08316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Centers of Early Civilization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2530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5000 and 3500 B.C.</a:t>
            </a:r>
            <a:endParaRPr lang="en-US" dirty="0"/>
          </a:p>
        </p:txBody>
      </p:sp>
      <p:sp>
        <p:nvSpPr>
          <p:cNvPr id="3" name="Content Placeholder 2"/>
          <p:cNvSpPr>
            <a:spLocks noGrp="1"/>
          </p:cNvSpPr>
          <p:nvPr>
            <p:ph idx="1"/>
          </p:nvPr>
        </p:nvSpPr>
        <p:spPr/>
        <p:txBody>
          <a:bodyPr/>
          <a:lstStyle/>
          <a:p>
            <a:r>
              <a:rPr lang="en-US" dirty="0" smtClean="0"/>
              <a:t>Mesopotamia </a:t>
            </a:r>
          </a:p>
          <a:p>
            <a:r>
              <a:rPr lang="en-US" dirty="0" smtClean="0"/>
              <a:t>India</a:t>
            </a:r>
          </a:p>
          <a:p>
            <a:r>
              <a:rPr lang="en-US" dirty="0" smtClean="0"/>
              <a:t>China</a:t>
            </a:r>
          </a:p>
          <a:p>
            <a:r>
              <a:rPr lang="en-US" dirty="0" smtClean="0"/>
              <a:t>Egypt</a:t>
            </a:r>
          </a:p>
          <a:p>
            <a:r>
              <a:rPr lang="en-US" dirty="0" smtClean="0"/>
              <a:t>Peru</a:t>
            </a:r>
          </a:p>
          <a:p>
            <a:r>
              <a:rPr lang="en-US" dirty="0" smtClean="0"/>
              <a:t>Mesoamerica</a:t>
            </a:r>
            <a:endParaRPr lang="en-US" dirty="0"/>
          </a:p>
        </p:txBody>
      </p:sp>
    </p:spTree>
    <p:extLst>
      <p:ext uri="{BB962C8B-B14F-4D97-AF65-F5344CB8AC3E}">
        <p14:creationId xmlns:p14="http://schemas.microsoft.com/office/powerpoint/2010/main" val="2040346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1371600"/>
          </a:xfrm>
        </p:spPr>
        <p:txBody>
          <a:bodyPr/>
          <a:lstStyle/>
          <a:p>
            <a:endParaRPr lang="en-US" dirty="0"/>
          </a:p>
        </p:txBody>
      </p:sp>
      <p:pic>
        <p:nvPicPr>
          <p:cNvPr id="139266" name="Picture 2" descr="Image result for map of worl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0"/>
            <a:ext cx="9144000" cy="5943600"/>
          </a:xfrm>
          <a:prstGeom prst="ellipse">
            <a:avLst/>
          </a:prstGeom>
          <a:noFill/>
        </p:spPr>
      </p:pic>
      <p:sp>
        <p:nvSpPr>
          <p:cNvPr id="5" name="Rectangle 4"/>
          <p:cNvSpPr/>
          <p:nvPr/>
        </p:nvSpPr>
        <p:spPr>
          <a:xfrm>
            <a:off x="2133600" y="6019800"/>
            <a:ext cx="4572000" cy="646331"/>
          </a:xfrm>
          <a:prstGeom prst="rect">
            <a:avLst/>
          </a:prstGeom>
        </p:spPr>
        <p:txBody>
          <a:bodyPr>
            <a:spAutoFit/>
          </a:bodyPr>
          <a:lstStyle/>
          <a:p>
            <a:r>
              <a:rPr lang="en-US" dirty="0" smtClean="0">
                <a:solidFill>
                  <a:prstClr val="white"/>
                </a:solidFill>
              </a:rPr>
              <a:t>http://geology.com/world/world-physical-map.jpg</a:t>
            </a:r>
            <a:endParaRPr lang="en-US" dirty="0">
              <a:solidFill>
                <a:prstClr val="white"/>
              </a:solidFill>
            </a:endParaRPr>
          </a:p>
        </p:txBody>
      </p:sp>
      <p:sp>
        <p:nvSpPr>
          <p:cNvPr id="6" name="Oval 5"/>
          <p:cNvSpPr/>
          <p:nvPr/>
        </p:nvSpPr>
        <p:spPr>
          <a:xfrm>
            <a:off x="5257800" y="2971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4953000" y="33528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6172200" y="32004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7543800" y="2514600"/>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590800" y="4724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1981200" y="3505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5187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Indo/Europeans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1532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Study History as a part of your CLI education?</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To increase your awareness of CONTEXT </a:t>
            </a:r>
          </a:p>
          <a:p>
            <a:r>
              <a:rPr lang="en-US" dirty="0" smtClean="0"/>
              <a:t>To increase your awareness of PERSPECTIVE (our own assumptions; limits of objectivity)</a:t>
            </a:r>
          </a:p>
          <a:p>
            <a:r>
              <a:rPr lang="en-US" dirty="0" smtClean="0"/>
              <a:t>To increase your knowledge of the HUMAN CONDITION  (It was the best of times. It was the worst of times)</a:t>
            </a:r>
          </a:p>
          <a:p>
            <a:r>
              <a:rPr lang="en-US" dirty="0" smtClean="0"/>
              <a:t>To marvel at the variety of human SOLUTIONS (human adaptability, human inventions—creatures who make tools to make tools, multiple ways to organize life)</a:t>
            </a:r>
          </a:p>
          <a:p>
            <a:pPr>
              <a:buNone/>
            </a:pPr>
            <a:endParaRPr lang="en-US" dirty="0"/>
          </a:p>
        </p:txBody>
      </p:sp>
    </p:spTree>
    <p:extLst>
      <p:ext uri="{BB962C8B-B14F-4D97-AF65-F5344CB8AC3E}">
        <p14:creationId xmlns:p14="http://schemas.microsoft.com/office/powerpoint/2010/main" val="3305102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ASSIGNMENT about</a:t>
            </a:r>
            <a:br>
              <a:rPr lang="en-US" dirty="0" smtClean="0"/>
            </a:br>
            <a:r>
              <a:rPr lang="en-US" dirty="0" smtClean="0"/>
              <a:t> Indo/Europeans</a:t>
            </a:r>
            <a:endParaRPr lang="en-US" dirty="0"/>
          </a:p>
        </p:txBody>
      </p:sp>
      <p:sp>
        <p:nvSpPr>
          <p:cNvPr id="3" name="Content Placeholder 2"/>
          <p:cNvSpPr>
            <a:spLocks noGrp="1"/>
          </p:cNvSpPr>
          <p:nvPr>
            <p:ph idx="1"/>
          </p:nvPr>
        </p:nvSpPr>
        <p:spPr/>
        <p:txBody>
          <a:bodyPr/>
          <a:lstStyle/>
          <a:p>
            <a:r>
              <a:rPr lang="en-US" dirty="0" smtClean="0">
                <a:hlinkClick r:id="rId2"/>
              </a:rPr>
              <a:t>https://en.wikipedia.org/wiki/Proto-Indo-Europeans</a:t>
            </a:r>
            <a:endParaRPr lang="en-US" dirty="0" smtClean="0"/>
          </a:p>
          <a:p>
            <a:r>
              <a:rPr lang="en-US" dirty="0" smtClean="0"/>
              <a:t>Especially the introduction through section on Culture</a:t>
            </a:r>
            <a:endParaRPr lang="en-US" dirty="0"/>
          </a:p>
        </p:txBody>
      </p:sp>
    </p:spTree>
    <p:extLst>
      <p:ext uri="{BB962C8B-B14F-4D97-AF65-F5344CB8AC3E}">
        <p14:creationId xmlns:p14="http://schemas.microsoft.com/office/powerpoint/2010/main" val="3732436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09800" y="5934670"/>
            <a:ext cx="4572000" cy="923330"/>
          </a:xfrm>
          <a:prstGeom prst="rect">
            <a:avLst/>
          </a:prstGeom>
        </p:spPr>
        <p:txBody>
          <a:bodyPr>
            <a:spAutoFit/>
          </a:bodyPr>
          <a:lstStyle/>
          <a:p>
            <a:r>
              <a:rPr lang="en-US" dirty="0" smtClean="0">
                <a:solidFill>
                  <a:prstClr val="white"/>
                </a:solidFill>
              </a:rPr>
              <a:t>https://upload.wikimedia.org/wikipedia/commons/8/80/Indo-european_-_languages_-_evolution_-_500_BC_-_map.jpg</a:t>
            </a:r>
            <a:endParaRPr lang="en-US" dirty="0">
              <a:solidFill>
                <a:prstClr val="white"/>
              </a:solidFill>
            </a:endParaRPr>
          </a:p>
        </p:txBody>
      </p:sp>
      <p:pic>
        <p:nvPicPr>
          <p:cNvPr id="86018" name="Picture 2" descr="Image result for indo european map"/>
          <p:cNvPicPr>
            <a:picLocks noChangeAspect="1" noChangeArrowheads="1"/>
          </p:cNvPicPr>
          <p:nvPr/>
        </p:nvPicPr>
        <p:blipFill>
          <a:blip r:embed="rId2" cstate="print"/>
          <a:srcRect/>
          <a:stretch>
            <a:fillRect/>
          </a:stretch>
        </p:blipFill>
        <p:spPr bwMode="auto">
          <a:xfrm>
            <a:off x="304800" y="0"/>
            <a:ext cx="8571571" cy="5466759"/>
          </a:xfrm>
          <a:prstGeom prst="rect">
            <a:avLst/>
          </a:prstGeom>
        </p:spPr>
        <p:style>
          <a:lnRef idx="2">
            <a:schemeClr val="accent2"/>
          </a:lnRef>
          <a:fillRef idx="1">
            <a:schemeClr val="lt1"/>
          </a:fillRef>
          <a:effectRef idx="0">
            <a:schemeClr val="accent2"/>
          </a:effectRef>
          <a:fontRef idx="minor">
            <a:schemeClr val="dk1"/>
          </a:fontRef>
        </p:style>
      </p:pic>
      <p:sp>
        <p:nvSpPr>
          <p:cNvPr id="6" name="Oval 5"/>
          <p:cNvSpPr/>
          <p:nvPr/>
        </p:nvSpPr>
        <p:spPr>
          <a:xfrm flipH="1">
            <a:off x="5867400" y="1600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716956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Indo/European influence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language group not ethnic/racial, includes Sanskrit</a:t>
            </a:r>
          </a:p>
          <a:p>
            <a:r>
              <a:rPr lang="en-US" dirty="0" smtClean="0"/>
              <a:t>Likely originated in the Caucasus Mountain region between the Black and the Caspian Seas—ca. 6000 B.C. Proto-Indo/European</a:t>
            </a:r>
          </a:p>
          <a:p>
            <a:r>
              <a:rPr lang="en-US" dirty="0" smtClean="0"/>
              <a:t>Around 3500 B.C. refugees, migrants, conquers???  Fanned out in every direction,—east to India(Sanskrit) and China, south to Persia(Old Persian), west to Europe (Greek, Albanian, Germanic, Celtic, Anatolia) and north (parts of southern Russia and Baltic).</a:t>
            </a:r>
          </a:p>
          <a:p>
            <a:endParaRPr lang="en-US" dirty="0"/>
          </a:p>
        </p:txBody>
      </p:sp>
    </p:spTree>
    <p:extLst>
      <p:ext uri="{BB962C8B-B14F-4D97-AF65-F5344CB8AC3E}">
        <p14:creationId xmlns:p14="http://schemas.microsoft.com/office/powerpoint/2010/main" val="3146111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 influence cont.</a:t>
            </a:r>
            <a:endParaRPr lang="en-US" dirty="0"/>
          </a:p>
        </p:txBody>
      </p:sp>
      <p:sp>
        <p:nvSpPr>
          <p:cNvPr id="3" name="Content Placeholder 2"/>
          <p:cNvSpPr>
            <a:spLocks noGrp="1"/>
          </p:cNvSpPr>
          <p:nvPr>
            <p:ph idx="1"/>
          </p:nvPr>
        </p:nvSpPr>
        <p:spPr/>
        <p:txBody>
          <a:bodyPr/>
          <a:lstStyle/>
          <a:p>
            <a:r>
              <a:rPr lang="en-US" dirty="0" smtClean="0"/>
              <a:t>Likely domesticated the horse and invented the wheel.    </a:t>
            </a:r>
          </a:p>
          <a:p>
            <a:r>
              <a:rPr lang="en-US" dirty="0" smtClean="0"/>
              <a:t>Religion:  sky-god, rather than mother earth goddess as the chief deity</a:t>
            </a:r>
          </a:p>
          <a:p>
            <a:r>
              <a:rPr lang="en-US" dirty="0" smtClean="0"/>
              <a:t>Patriarchal rather than matriarchal in family dynamics</a:t>
            </a:r>
          </a:p>
          <a:p>
            <a:r>
              <a:rPr lang="en-US" dirty="0" smtClean="0"/>
              <a:t>Oral heroic stories and poetry</a:t>
            </a:r>
          </a:p>
          <a:p>
            <a:endParaRPr lang="en-US" dirty="0"/>
          </a:p>
        </p:txBody>
      </p:sp>
    </p:spTree>
    <p:extLst>
      <p:ext uri="{BB962C8B-B14F-4D97-AF65-F5344CB8AC3E}">
        <p14:creationId xmlns:p14="http://schemas.microsoft.com/office/powerpoint/2010/main" val="530415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User\Pictures\100_13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6963" y="0"/>
            <a:ext cx="10240963" cy="7680325"/>
          </a:xfrm>
          <a:prstGeom prst="rect">
            <a:avLst/>
          </a:prstGeom>
          <a:noFill/>
        </p:spPr>
      </p:pic>
    </p:spTree>
    <p:extLst>
      <p:ext uri="{BB962C8B-B14F-4D97-AF65-F5344CB8AC3E}">
        <p14:creationId xmlns:p14="http://schemas.microsoft.com/office/powerpoint/2010/main" val="260796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4" name="Content Placeholder 3"/>
          <p:cNvSpPr>
            <a:spLocks noGrp="1"/>
          </p:cNvSpPr>
          <p:nvPr>
            <p:ph idx="1"/>
          </p:nvPr>
        </p:nvSpPr>
        <p:spPr/>
        <p:txBody>
          <a:bodyPr/>
          <a:lstStyle/>
          <a:p>
            <a:pPr>
              <a:buNone/>
            </a:pPr>
            <a:r>
              <a:rPr lang="en-US" dirty="0" smtClean="0"/>
              <a:t>“No man ever steps in the same river twice, for it's not the same river and he's not the same man.”    </a:t>
            </a:r>
          </a:p>
          <a:p>
            <a:pPr>
              <a:buNone/>
            </a:pPr>
            <a:r>
              <a:rPr lang="en-US" dirty="0" smtClean="0"/>
              <a:t>	Heraclitus, 6</a:t>
            </a:r>
            <a:r>
              <a:rPr lang="en-US" baseline="30000" dirty="0" smtClean="0"/>
              <a:t>th</a:t>
            </a:r>
            <a:r>
              <a:rPr lang="en-US" dirty="0" smtClean="0"/>
              <a:t> Cent. B.C.  Greek Philosopher</a:t>
            </a:r>
          </a:p>
          <a:p>
            <a:pPr>
              <a:buNone/>
            </a:pPr>
            <a:endParaRPr lang="en-US" dirty="0" smtClean="0"/>
          </a:p>
          <a:p>
            <a:pPr>
              <a:buNone/>
            </a:pPr>
            <a:r>
              <a:rPr lang="en-US" dirty="0" smtClean="0"/>
              <a:t>21</a:t>
            </a:r>
            <a:r>
              <a:rPr lang="en-US" baseline="30000" dirty="0" smtClean="0"/>
              <a:t>st</a:t>
            </a:r>
            <a:r>
              <a:rPr lang="en-US" dirty="0" smtClean="0"/>
              <a:t>. Cent. American, white, 60 plus, male, Christian, pastor.   </a:t>
            </a:r>
            <a:endParaRPr lang="en-US" dirty="0"/>
          </a:p>
        </p:txBody>
      </p:sp>
    </p:spTree>
    <p:extLst>
      <p:ext uri="{BB962C8B-B14F-4D97-AF65-F5344CB8AC3E}">
        <p14:creationId xmlns:p14="http://schemas.microsoft.com/office/powerpoint/2010/main" val="3819225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one study when one studies human history?</a:t>
            </a:r>
            <a:endParaRPr lang="en-US" dirty="0"/>
          </a:p>
        </p:txBody>
      </p:sp>
      <p:sp>
        <p:nvSpPr>
          <p:cNvPr id="3" name="Content Placeholder 2"/>
          <p:cNvSpPr>
            <a:spLocks noGrp="1"/>
          </p:cNvSpPr>
          <p:nvPr>
            <p:ph idx="1"/>
          </p:nvPr>
        </p:nvSpPr>
        <p:spPr/>
        <p:txBody>
          <a:bodyPr/>
          <a:lstStyle/>
          <a:p>
            <a:r>
              <a:rPr lang="en-US" dirty="0" smtClean="0"/>
              <a:t>The stories, values, organizations, cultures, artifacts, of human groups and individuals of the past.    History is often the story of how people order and make sense out of their experience---it is often about control or alignment with perceived greater forces in their experience.</a:t>
            </a:r>
          </a:p>
        </p:txBody>
      </p:sp>
    </p:spTree>
    <p:extLst>
      <p:ext uri="{BB962C8B-B14F-4D97-AF65-F5344CB8AC3E}">
        <p14:creationId xmlns:p14="http://schemas.microsoft.com/office/powerpoint/2010/main" val="2138665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sources for studying human history?</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smtClean="0"/>
              <a:t>	Generally three types of sources:</a:t>
            </a:r>
          </a:p>
          <a:p>
            <a:pPr>
              <a:buNone/>
            </a:pPr>
            <a:r>
              <a:rPr lang="en-US" dirty="0" smtClean="0"/>
              <a:t>1.  Primary</a:t>
            </a:r>
          </a:p>
          <a:p>
            <a:pPr>
              <a:buNone/>
            </a:pPr>
            <a:r>
              <a:rPr lang="en-US" dirty="0" smtClean="0"/>
              <a:t>2.  Secondary</a:t>
            </a:r>
          </a:p>
          <a:p>
            <a:pPr>
              <a:buNone/>
            </a:pPr>
            <a:r>
              <a:rPr lang="en-US" dirty="0" smtClean="0"/>
              <a:t> 3. Environmental</a:t>
            </a:r>
          </a:p>
          <a:p>
            <a:pPr>
              <a:buNone/>
            </a:pPr>
            <a:r>
              <a:rPr lang="en-US" dirty="0"/>
              <a:t>	</a:t>
            </a:r>
            <a:r>
              <a:rPr lang="en-US" dirty="0" smtClean="0"/>
              <a:t>		</a:t>
            </a:r>
          </a:p>
          <a:p>
            <a:pPr>
              <a:buNone/>
            </a:pPr>
            <a:endParaRPr lang="en-US" dirty="0"/>
          </a:p>
          <a:p>
            <a:pPr>
              <a:buNone/>
            </a:pPr>
            <a:endParaRPr lang="en-US" dirty="0" smtClean="0"/>
          </a:p>
          <a:p>
            <a:pPr lvl="1"/>
            <a:endParaRPr lang="en-US" dirty="0"/>
          </a:p>
        </p:txBody>
      </p:sp>
    </p:spTree>
    <p:extLst>
      <p:ext uri="{BB962C8B-B14F-4D97-AF65-F5344CB8AC3E}">
        <p14:creationId xmlns:p14="http://schemas.microsoft.com/office/powerpoint/2010/main" val="3009782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Primary Sources</a:t>
            </a:r>
            <a:endParaRPr lang="en-US" dirty="0"/>
          </a:p>
        </p:txBody>
      </p:sp>
      <p:sp>
        <p:nvSpPr>
          <p:cNvPr id="3" name="Content Placeholder 2"/>
          <p:cNvSpPr>
            <a:spLocks noGrp="1"/>
          </p:cNvSpPr>
          <p:nvPr>
            <p:ph idx="1"/>
          </p:nvPr>
        </p:nvSpPr>
        <p:spPr/>
        <p:txBody>
          <a:bodyPr>
            <a:normAutofit lnSpcReduction="10000"/>
          </a:bodyPr>
          <a:lstStyle/>
          <a:p>
            <a:pPr marL="971550" lvl="1" indent="-514350">
              <a:buNone/>
            </a:pPr>
            <a:r>
              <a:rPr lang="en-US" dirty="0" smtClean="0"/>
              <a:t>Primary Sources are those things directly left behind by past people, e.g. </a:t>
            </a:r>
          </a:p>
          <a:p>
            <a:pPr marL="971550" lvl="1" indent="-514350">
              <a:buNone/>
            </a:pPr>
            <a:r>
              <a:rPr lang="en-US" dirty="0"/>
              <a:t>	</a:t>
            </a:r>
            <a:r>
              <a:rPr lang="en-US" dirty="0" smtClean="0"/>
              <a:t>	archeological artifacts (carefully documented in the context in which the object was discovered!)</a:t>
            </a:r>
          </a:p>
          <a:p>
            <a:pPr marL="971550" lvl="1" indent="-514350">
              <a:buNone/>
            </a:pPr>
            <a:r>
              <a:rPr lang="en-US" dirty="0"/>
              <a:t>	</a:t>
            </a:r>
            <a:r>
              <a:rPr lang="en-US" dirty="0" smtClean="0"/>
              <a:t>	writings (carefully understood in the 	context in which they were written, edited, 	or produced!) </a:t>
            </a:r>
          </a:p>
          <a:p>
            <a:pPr marL="971550" lvl="1" indent="-514350">
              <a:buNone/>
            </a:pPr>
            <a:r>
              <a:rPr lang="en-US" dirty="0"/>
              <a:t>	</a:t>
            </a:r>
            <a:r>
              <a:rPr lang="en-US" dirty="0" smtClean="0"/>
              <a:t>	</a:t>
            </a:r>
          </a:p>
          <a:p>
            <a:pPr marL="971550" lvl="1" indent="-514350">
              <a:buNone/>
            </a:pPr>
            <a:r>
              <a:rPr lang="en-US" dirty="0"/>
              <a:t>	</a:t>
            </a:r>
            <a:endParaRPr lang="en-US" dirty="0" smtClean="0"/>
          </a:p>
        </p:txBody>
      </p:sp>
    </p:spTree>
    <p:extLst>
      <p:ext uri="{BB962C8B-B14F-4D97-AF65-F5344CB8AC3E}">
        <p14:creationId xmlns:p14="http://schemas.microsoft.com/office/powerpoint/2010/main" val="3951028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User\Pictures\101_06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6" y="-152400"/>
            <a:ext cx="9159876" cy="6870700"/>
          </a:xfrm>
          <a:prstGeom prst="rect">
            <a:avLst/>
          </a:prstGeom>
          <a:noFill/>
        </p:spPr>
      </p:pic>
    </p:spTree>
    <p:extLst>
      <p:ext uri="{BB962C8B-B14F-4D97-AF65-F5344CB8AC3E}">
        <p14:creationId xmlns:p14="http://schemas.microsoft.com/office/powerpoint/2010/main" val="12437919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910</Words>
  <Application>Microsoft Office PowerPoint</Application>
  <PresentationFormat>On-screen Show (4:3)</PresentationFormat>
  <Paragraphs>119</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Black</vt:lpstr>
      <vt:lpstr>Christian Leader’s Institute: World History 101 The Beginnings of “Civilization” to 1500 A.D.</vt:lpstr>
      <vt:lpstr>Introductory Matters</vt:lpstr>
      <vt:lpstr>Why Study History as a part of your CLI education?</vt:lpstr>
      <vt:lpstr>PowerPoint Presentation</vt:lpstr>
      <vt:lpstr>Assumptions</vt:lpstr>
      <vt:lpstr>What does one study when one studies human history?</vt:lpstr>
      <vt:lpstr>What are the sources for studying human history?</vt:lpstr>
      <vt:lpstr>1.  Primary Sources</vt:lpstr>
      <vt:lpstr>PowerPoint Presentation</vt:lpstr>
      <vt:lpstr>PowerPoint Presentation</vt:lpstr>
      <vt:lpstr>PowerPoint Presentation</vt:lpstr>
      <vt:lpstr>2. Secondary Sources</vt:lpstr>
      <vt:lpstr> 3.  Environmental/Genetic Source Evidence</vt:lpstr>
      <vt:lpstr>Environment  Matters!</vt:lpstr>
      <vt:lpstr>Genetics</vt:lpstr>
      <vt:lpstr>So when does history begin?</vt:lpstr>
      <vt:lpstr>The written word</vt:lpstr>
      <vt:lpstr>PowerPoint Presentation</vt:lpstr>
      <vt:lpstr>A socially diversified, agriculturally based settlement—is an “ancient city”….i.e.  a CIVILIZATION</vt:lpstr>
      <vt:lpstr>Sustainable Agriculture</vt:lpstr>
      <vt:lpstr>PowerPoint Presentation</vt:lpstr>
      <vt:lpstr>The Agricultural Revolution</vt:lpstr>
      <vt:lpstr>Bronze Age (ca. 3200 B.C.)</vt:lpstr>
      <vt:lpstr>PowerPoint Presentation</vt:lpstr>
      <vt:lpstr> Common Characteristics of many early civilizations</vt:lpstr>
      <vt:lpstr>6 Centers of Early Civilization</vt:lpstr>
      <vt:lpstr>Between 5000 and 3500 B.C.</vt:lpstr>
      <vt:lpstr>PowerPoint Presentation</vt:lpstr>
      <vt:lpstr>Indo/Europeans</vt:lpstr>
      <vt:lpstr>READING ASSIGNMENT about  Indo/Europeans</vt:lpstr>
      <vt:lpstr>PowerPoint Presentation</vt:lpstr>
      <vt:lpstr>Indo/European influence</vt:lpstr>
      <vt:lpstr>I/E influence cont.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Leader’s Institute: World History 101 The Beginnings of “Civilization” to 1500 A.D.</dc:title>
  <dc:creator>HP</dc:creator>
  <cp:lastModifiedBy>HP</cp:lastModifiedBy>
  <cp:revision>2</cp:revision>
  <dcterms:created xsi:type="dcterms:W3CDTF">2018-05-03T17:35:02Z</dcterms:created>
  <dcterms:modified xsi:type="dcterms:W3CDTF">2018-05-03T18:50:20Z</dcterms:modified>
</cp:coreProperties>
</file>