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Image"/>
          <p:cNvSpPr/>
          <p:nvPr>
            <p:ph type="pic" sz="half" idx="13"/>
          </p:nvPr>
        </p:nvSpPr>
        <p:spPr>
          <a:xfrm>
            <a:off x="1854200" y="1441449"/>
            <a:ext cx="9612314" cy="4889502"/>
          </a:xfrm>
          <a:prstGeom prst="rect">
            <a:avLst/>
          </a:prstGeom>
        </p:spPr>
        <p:txBody>
          <a:bodyPr lIns="91439" tIns="45719" rIns="91439" bIns="45719" anchor="t">
            <a:noAutofit/>
          </a:bodyPr>
          <a:lstStyle/>
          <a:p>
            <a:pPr/>
          </a:p>
        </p:txBody>
      </p:sp>
      <p:sp>
        <p:nvSpPr>
          <p:cNvPr id="118" name="Title Text"/>
          <p:cNvSpPr txBox="1"/>
          <p:nvPr>
            <p:ph type="title"/>
          </p:nvPr>
        </p:nvSpPr>
        <p:spPr>
          <a:xfrm>
            <a:off x="1079500" y="6515100"/>
            <a:ext cx="11176000" cy="1625600"/>
          </a:xfrm>
          <a:prstGeom prst="rect">
            <a:avLst/>
          </a:prstGeom>
        </p:spPr>
        <p:txBody>
          <a:bodyPr anchor="b"/>
          <a:lstStyle>
            <a:lvl1pPr>
              <a:defRPr cap="all" spc="232" sz="5800">
                <a:solidFill>
                  <a:srgbClr val="EBEBEB"/>
                </a:solidFill>
                <a:effectLst>
                  <a:outerShdw sx="100000" sy="100000" kx="0" ky="0" algn="b" rotWithShape="0" blurRad="25400" dist="25400" dir="16200000">
                    <a:srgbClr val="000000">
                      <a:alpha val="50000"/>
                    </a:srgbClr>
                  </a:outerShdw>
                </a:effectLst>
                <a:latin typeface="Cochin"/>
                <a:ea typeface="Cochin"/>
                <a:cs typeface="Cochin"/>
                <a:sym typeface="Cochin"/>
              </a:defRPr>
            </a:lvl1pPr>
          </a:lstStyle>
          <a:p>
            <a:pPr/>
            <a:r>
              <a:t>Title Text</a:t>
            </a:r>
          </a:p>
        </p:txBody>
      </p:sp>
      <p:sp>
        <p:nvSpPr>
          <p:cNvPr id="119" name="Body Level One…"/>
          <p:cNvSpPr txBox="1"/>
          <p:nvPr>
            <p:ph type="body" sz="quarter" idx="1"/>
          </p:nvPr>
        </p:nvSpPr>
        <p:spPr>
          <a:xfrm>
            <a:off x="1079500" y="8166100"/>
            <a:ext cx="11176000" cy="1308100"/>
          </a:xfrm>
          <a:prstGeom prst="rect">
            <a:avLst/>
          </a:prstGeom>
        </p:spPr>
        <p:txBody>
          <a:bodyPr anchor="t"/>
          <a:lstStyle>
            <a:lvl1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1pPr>
            <a:lvl2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2pPr>
            <a:lvl3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3pPr>
            <a:lvl4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4pPr>
            <a:lvl5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xfrm>
            <a:off x="6324599" y="9118599"/>
            <a:ext cx="342901" cy="355601"/>
          </a:xfrm>
          <a:prstGeom prst="rect">
            <a:avLst/>
          </a:prstGeom>
        </p:spPr>
        <p:txBody>
          <a:bodyPr anchor="ctr"/>
          <a:lstStyle>
            <a:lvl1pPr>
              <a:defRPr sz="1800">
                <a:solidFill>
                  <a:srgbClr val="8C8C8C"/>
                </a:solidFill>
                <a:effectLst>
                  <a:outerShdw sx="100000" sy="100000" kx="0" ky="0" algn="b" rotWithShape="0" blurRad="25400" dist="23648" dir="16200000">
                    <a:srgbClr val="000000">
                      <a:alpha val="20689"/>
                    </a:srgbClr>
                  </a:outerShdw>
                </a:effectLst>
                <a:latin typeface="Baskerville"/>
                <a:ea typeface="Baskerville"/>
                <a:cs typeface="Baskerville"/>
                <a:sym typeface="Baskervill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7" name="Title Text"/>
          <p:cNvSpPr txBox="1"/>
          <p:nvPr>
            <p:ph type="title"/>
          </p:nvPr>
        </p:nvSpPr>
        <p:spPr>
          <a:xfrm>
            <a:off x="1079500" y="3416300"/>
            <a:ext cx="11176000" cy="2921000"/>
          </a:xfrm>
          <a:prstGeom prst="rect">
            <a:avLst/>
          </a:prstGeom>
        </p:spPr>
        <p:txBody>
          <a:bodyPr/>
          <a:lstStyle>
            <a:lvl1pPr>
              <a:defRPr cap="all" spc="232" sz="5800">
                <a:solidFill>
                  <a:srgbClr val="EBEBEB"/>
                </a:solidFill>
                <a:effectLst>
                  <a:outerShdw sx="100000" sy="100000" kx="0" ky="0" algn="b" rotWithShape="0" blurRad="25400" dist="25400" dir="16200000">
                    <a:srgbClr val="000000">
                      <a:alpha val="50000"/>
                    </a:srgbClr>
                  </a:outerShdw>
                </a:effectLst>
                <a:latin typeface="Cochin"/>
                <a:ea typeface="Cochin"/>
                <a:cs typeface="Cochin"/>
                <a:sym typeface="Cochin"/>
              </a:defRPr>
            </a:lvl1pPr>
          </a:lstStyle>
          <a:p>
            <a:pPr/>
            <a:r>
              <a:t>Title Text</a:t>
            </a:r>
          </a:p>
        </p:txBody>
      </p:sp>
      <p:sp>
        <p:nvSpPr>
          <p:cNvPr id="128" name="Slide Number"/>
          <p:cNvSpPr txBox="1"/>
          <p:nvPr>
            <p:ph type="sldNum" sz="quarter" idx="2"/>
          </p:nvPr>
        </p:nvSpPr>
        <p:spPr>
          <a:xfrm>
            <a:off x="6324599" y="9118599"/>
            <a:ext cx="342901" cy="355601"/>
          </a:xfrm>
          <a:prstGeom prst="rect">
            <a:avLst/>
          </a:prstGeom>
        </p:spPr>
        <p:txBody>
          <a:bodyPr anchor="ctr"/>
          <a:lstStyle>
            <a:lvl1pPr>
              <a:defRPr sz="1800">
                <a:solidFill>
                  <a:srgbClr val="8C8C8C"/>
                </a:solidFill>
                <a:effectLst>
                  <a:outerShdw sx="100000" sy="100000" kx="0" ky="0" algn="b" rotWithShape="0" blurRad="25400" dist="23648" dir="16200000">
                    <a:srgbClr val="000000">
                      <a:alpha val="20689"/>
                    </a:srgbClr>
                  </a:outerShdw>
                </a:effectLst>
                <a:latin typeface="Baskerville"/>
                <a:ea typeface="Baskerville"/>
                <a:cs typeface="Baskerville"/>
                <a:sym typeface="Baskervill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7" name="Image" descr="Image"/>
          <p:cNvPicPr>
            <a:picLocks noChangeAspect="1"/>
          </p:cNvPicPr>
          <p:nvPr>
            <p:ph type="pic" idx="13"/>
          </p:nvPr>
        </p:nvPicPr>
        <p:blipFill>
          <a:blip r:embed="rId2">
            <a:extLst/>
          </a:blip>
          <a:stretch>
            <a:fillRect/>
          </a:stretch>
        </p:blipFill>
        <p:spPr>
          <a:xfrm>
            <a:off x="1759742" y="768348"/>
            <a:ext cx="9815516" cy="5080003"/>
          </a:xfrm>
          <a:prstGeom prst="rect">
            <a:avLst/>
          </a:prstGeom>
        </p:spPr>
      </p:pic>
      <p:sp>
        <p:nvSpPr>
          <p:cNvPr id="138" name="Lección 21. Identificar los Patrones del Texto"/>
          <p:cNvSpPr txBox="1"/>
          <p:nvPr>
            <p:ph type="body" sz="quarter" idx="1"/>
          </p:nvPr>
        </p:nvSpPr>
        <p:spPr>
          <a:xfrm>
            <a:off x="304451" y="7689850"/>
            <a:ext cx="12395898" cy="1308100"/>
          </a:xfrm>
          <a:prstGeom prst="rect">
            <a:avLst/>
          </a:prstGeom>
        </p:spPr>
        <p:txBody>
          <a:bodyPr/>
          <a:lstStyle>
            <a:lvl1pPr>
              <a:defRPr b="1" spc="100">
                <a:solidFill>
                  <a:srgbClr val="D4FB79"/>
                </a:solidFill>
              </a:defRPr>
            </a:lvl1pPr>
          </a:lstStyle>
          <a:p>
            <a:pPr/>
            <a:r>
              <a:t>Lección 3. Identificar los Patrones del Texto</a:t>
            </a:r>
          </a:p>
        </p:txBody>
      </p:sp>
      <p:sp>
        <p:nvSpPr>
          <p:cNvPr id="139" name="VII. Técnicas de CONCENTRACIÓN y aprendizaje I"/>
          <p:cNvSpPr txBox="1"/>
          <p:nvPr/>
        </p:nvSpPr>
        <p:spPr>
          <a:xfrm>
            <a:off x="165100" y="6426200"/>
            <a:ext cx="13004800" cy="129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cap="all" spc="156" sz="4000">
                <a:solidFill>
                  <a:srgbClr val="EBEBEB"/>
                </a:solidFill>
                <a:effectLst>
                  <a:outerShdw sx="100000" sy="100000" kx="0" ky="0" algn="b" rotWithShape="0" blurRad="25400" dist="25400" dir="16200000">
                    <a:srgbClr val="000000">
                      <a:alpha val="50000"/>
                    </a:srgbClr>
                  </a:outerShdw>
                </a:effectLst>
                <a:latin typeface="Cochin"/>
                <a:ea typeface="Cochin"/>
                <a:cs typeface="Cochin"/>
                <a:sym typeface="Cochin"/>
              </a:defRPr>
            </a:lvl1pPr>
          </a:lstStyle>
          <a:p>
            <a:pPr/>
            <a:r>
              <a:t>VII. Técnicas de CONCENTRACIÓN y aprendizaje I</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Patrones de Texto…"/>
          <p:cNvSpPr txBox="1"/>
          <p:nvPr/>
        </p:nvSpPr>
        <p:spPr>
          <a:xfrm>
            <a:off x="617239" y="558799"/>
            <a:ext cx="11770322" cy="863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2" algn="l" defTabSz="457200">
              <a:defRPr b="0" sz="3100">
                <a:solidFill>
                  <a:srgbClr val="D4FB79"/>
                </a:solidFill>
                <a:latin typeface="Avenir Heavy"/>
                <a:ea typeface="Avenir Heavy"/>
                <a:cs typeface="Avenir Heavy"/>
                <a:sym typeface="Avenir Heavy"/>
              </a:defRPr>
            </a:pPr>
            <a:r>
              <a:t>Patrones de Texto </a:t>
            </a:r>
          </a:p>
          <a:p>
            <a:pPr lvl="2" algn="l" defTabSz="457200">
              <a:defRPr b="0" sz="3100">
                <a:latin typeface="Avenir Heavy"/>
                <a:ea typeface="Avenir Heavy"/>
                <a:cs typeface="Avenir Heavy"/>
                <a:sym typeface="Avenir Heavy"/>
              </a:defRPr>
            </a:pPr>
            <a:r>
              <a:t>Cada texto se caracteriza por tener una estructura específica; narrativa, descriptiva, expositiva, instructiva, aclaratoria, comparativa y predictiva, en la cual se utilizan una serie de palabras clave o indicadores que ayudan a identificar con facilidad la información del texto a abordar. </a:t>
            </a:r>
          </a:p>
          <a:p>
            <a:pPr lvl="2" algn="l" defTabSz="457200">
              <a:defRPr b="0" sz="3100">
                <a:latin typeface="Avenir Heavy"/>
                <a:ea typeface="Avenir Heavy"/>
                <a:cs typeface="Avenir Heavy"/>
                <a:sym typeface="Avenir Heavy"/>
              </a:defRPr>
            </a:pPr>
          </a:p>
          <a:p>
            <a:pPr lvl="2" algn="l" defTabSz="457200">
              <a:defRPr b="0" sz="3100">
                <a:latin typeface="Avenir Heavy"/>
                <a:ea typeface="Avenir Heavy"/>
                <a:cs typeface="Avenir Heavy"/>
                <a:sym typeface="Avenir Heavy"/>
              </a:defRPr>
            </a:pPr>
            <a:r>
              <a:t>Los </a:t>
            </a:r>
            <a:r>
              <a:rPr>
                <a:solidFill>
                  <a:srgbClr val="D4FB79"/>
                </a:solidFill>
              </a:rPr>
              <a:t>patrones de texto</a:t>
            </a:r>
            <a:r>
              <a:t> se utilizan para comprender y estudiar nueva información, para organizar en la memoria y para recuperar la que ya se posee. </a:t>
            </a:r>
          </a:p>
          <a:p>
            <a:pPr lvl="2" algn="l" defTabSz="457200">
              <a:defRPr b="0" sz="3100">
                <a:latin typeface="Avenir Heavy"/>
                <a:ea typeface="Avenir Heavy"/>
                <a:cs typeface="Avenir Heavy"/>
                <a:sym typeface="Avenir Heavy"/>
              </a:defRPr>
            </a:pPr>
          </a:p>
          <a:p>
            <a:pPr lvl="2" algn="l" defTabSz="457200">
              <a:defRPr b="0" sz="3100">
                <a:latin typeface="Avenir Heavy"/>
                <a:ea typeface="Avenir Heavy"/>
                <a:cs typeface="Avenir Heavy"/>
                <a:sym typeface="Avenir Heavy"/>
              </a:defRPr>
            </a:pPr>
            <a:r>
              <a:t>Los </a:t>
            </a:r>
            <a:r>
              <a:rPr>
                <a:solidFill>
                  <a:srgbClr val="D4FB79"/>
                </a:solidFill>
              </a:rPr>
              <a:t>patrones de texto</a:t>
            </a:r>
            <a:r>
              <a:t> representan el complemento del subrayado ya que ayudan a descubrir las ideas esenciales de lo que se lee, y ayuda a distinguir lo más importante del resto de la información que sólo apoya, repite, compara o amplía y se puede omitir. </a:t>
            </a:r>
          </a:p>
        </p:txBody>
      </p:sp>
      <p:sp>
        <p:nvSpPr>
          <p:cNvPr id="142" name="Star"/>
          <p:cNvSpPr/>
          <p:nvPr/>
        </p:nvSpPr>
        <p:spPr>
          <a:xfrm>
            <a:off x="10511687" y="-1587500"/>
            <a:ext cx="1328626" cy="1263600"/>
          </a:xfrm>
          <a:prstGeom prst="star5">
            <a:avLst>
              <a:gd name="adj" fmla="val 19100"/>
              <a:gd name="hf" fmla="val 105146"/>
              <a:gd name="vf" fmla="val 110557"/>
            </a:avLst>
          </a:prstGeom>
          <a:blipFill>
            <a:blip r:embed="rId2"/>
          </a:blipFill>
          <a:ln w="12700">
            <a:miter lim="400000"/>
          </a:ln>
          <a:effectLst>
            <a:outerShdw sx="100000" sy="100000" kx="0" ky="0" algn="b" rotWithShape="0" blurRad="50800" dist="38100" dir="5400000">
              <a:srgbClr val="000000">
                <a:alpha val="40000"/>
              </a:srgbClr>
            </a:outerShdw>
          </a:effectLst>
        </p:spPr>
        <p:txBody>
          <a:bodyPr lIns="50800" tIns="50800" rIns="50800" bIns="50800" anchor="ctr"/>
          <a:lstStyle/>
          <a:p>
            <a:pPr>
              <a:defRPr b="0" sz="3600">
                <a:latin typeface="Baskerville"/>
                <a:ea typeface="Baskerville"/>
                <a:cs typeface="Baskerville"/>
                <a:sym typeface="Baskerville"/>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Los patrones de texto se pueden localizar en los textos 5 patrones que se caracterizan por palabras específicas como:…"/>
          <p:cNvSpPr txBox="1"/>
          <p:nvPr/>
        </p:nvSpPr>
        <p:spPr>
          <a:xfrm>
            <a:off x="591492" y="412749"/>
            <a:ext cx="12089114" cy="918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just" defTabSz="457200">
              <a:defRPr b="0" sz="2300">
                <a:latin typeface="Avenir Heavy"/>
                <a:ea typeface="Avenir Heavy"/>
                <a:cs typeface="Avenir Heavy"/>
                <a:sym typeface="Avenir Heavy"/>
              </a:defRPr>
            </a:pPr>
            <a:r>
              <a:rPr baseline="-4347"/>
              <a:t>Los </a:t>
            </a:r>
            <a:r>
              <a:rPr baseline="-4347">
                <a:solidFill>
                  <a:srgbClr val="D4FB79"/>
                </a:solidFill>
              </a:rPr>
              <a:t>patrones de texto</a:t>
            </a:r>
            <a:r>
              <a:rPr baseline="-4347"/>
              <a:t> se pueden localizar en los textos 5 patrones que se caracterizan por palab</a:t>
            </a:r>
            <a:r>
              <a:t>ras específicas como: </a:t>
            </a:r>
          </a:p>
          <a:p>
            <a:pPr lvl="2" marL="1037271" indent="-199071" algn="l" defTabSz="457200">
              <a:buSzPct val="100000"/>
              <a:buChar char="•"/>
              <a:defRPr b="0" sz="2300">
                <a:latin typeface="Avenir Heavy"/>
                <a:ea typeface="Avenir Heavy"/>
                <a:cs typeface="Avenir Heavy"/>
                <a:sym typeface="Avenir Heavy"/>
              </a:defRPr>
            </a:pPr>
            <a:r>
              <a:t>El </a:t>
            </a:r>
            <a:r>
              <a:rPr>
                <a:solidFill>
                  <a:srgbClr val="FF85FF"/>
                </a:solidFill>
              </a:rPr>
              <a:t>patrón de orden de tiempo </a:t>
            </a:r>
            <a:r>
              <a:t>se señala con palabras; </a:t>
            </a:r>
            <a:r>
              <a:rPr i="1"/>
              <a:t>primero, segundo, después, posteriormente, entonces, como último punto, etc.</a:t>
            </a:r>
            <a:r>
              <a:t> </a:t>
            </a:r>
            <a:r>
              <a:rPr>
                <a:solidFill>
                  <a:srgbClr val="FF85FF"/>
                </a:solidFill>
              </a:rPr>
              <a:t>Indican: </a:t>
            </a:r>
            <a:r>
              <a:t>que se va iniciar una idea y que se va a continuar de manera ordenada enumerando situaciones, lugares, descripciones, etc. </a:t>
            </a:r>
          </a:p>
          <a:p>
            <a:pPr algn="l" defTabSz="457200">
              <a:defRPr b="0" sz="2300">
                <a:latin typeface="Avenir Heavy"/>
                <a:ea typeface="Avenir Heavy"/>
                <a:cs typeface="Avenir Heavy"/>
                <a:sym typeface="Avenir Heavy"/>
              </a:defRPr>
            </a:pPr>
          </a:p>
          <a:p>
            <a:pPr lvl="2" marL="1037271" indent="-199071" algn="l" defTabSz="457200">
              <a:buSzPct val="100000"/>
              <a:buChar char="•"/>
              <a:defRPr b="0" sz="2300">
                <a:latin typeface="Avenir Heavy"/>
                <a:ea typeface="Avenir Heavy"/>
                <a:cs typeface="Avenir Heavy"/>
                <a:sym typeface="Avenir Heavy"/>
              </a:defRPr>
            </a:pPr>
            <a:r>
              <a:t>El</a:t>
            </a:r>
            <a:r>
              <a:rPr>
                <a:solidFill>
                  <a:srgbClr val="FF85FF"/>
                </a:solidFill>
              </a:rPr>
              <a:t> patrón de atribución</a:t>
            </a:r>
            <a:r>
              <a:t> se localiza cuando se encuentran palabras como; </a:t>
            </a:r>
            <a:r>
              <a:rPr i="1"/>
              <a:t>además, adicionalmente, también, incluso, al igual que, etc.</a:t>
            </a:r>
            <a:r>
              <a:rPr>
                <a:solidFill>
                  <a:srgbClr val="FF85FF"/>
                </a:solidFill>
              </a:rPr>
              <a:t> Indican: </a:t>
            </a:r>
            <a:r>
              <a:t>que algo forma parte de la misma idea. Estos casos probablemente traten información repetitiva que puede omitirse, (este tipo de patrón se puede presentar como una lista que enumera diversos aspectos). </a:t>
            </a:r>
          </a:p>
          <a:p>
            <a:pPr lvl="2" marL="1037271" indent="-199071" algn="l" defTabSz="457200">
              <a:buSzPct val="100000"/>
              <a:buChar char="•"/>
              <a:defRPr b="0" sz="2300">
                <a:latin typeface="Avenir Heavy"/>
                <a:ea typeface="Avenir Heavy"/>
                <a:cs typeface="Avenir Heavy"/>
                <a:sym typeface="Avenir Heavy"/>
              </a:defRPr>
            </a:pPr>
          </a:p>
          <a:p>
            <a:pPr lvl="2" marL="1037271" indent="-199071" algn="l" defTabSz="457200">
              <a:buSzPct val="100000"/>
              <a:buChar char="•"/>
              <a:defRPr b="0" sz="2300">
                <a:latin typeface="Avenir Heavy"/>
                <a:ea typeface="Avenir Heavy"/>
                <a:cs typeface="Avenir Heavy"/>
                <a:sym typeface="Avenir Heavy"/>
              </a:defRPr>
            </a:pPr>
            <a:r>
              <a:t>El </a:t>
            </a:r>
            <a:r>
              <a:rPr>
                <a:solidFill>
                  <a:srgbClr val="FF85FF"/>
                </a:solidFill>
              </a:rPr>
              <a:t>patrón adversativo</a:t>
            </a:r>
            <a:r>
              <a:t> se identifica por las frases; "no obstante, aunque", por otro lado, sin embargo, etc. </a:t>
            </a:r>
            <a:r>
              <a:rPr>
                <a:solidFill>
                  <a:srgbClr val="FF85FF"/>
                </a:solidFill>
              </a:rPr>
              <a:t>Indican:</a:t>
            </a:r>
            <a:r>
              <a:t> que se compara y contrasta una idea.</a:t>
            </a:r>
          </a:p>
          <a:p>
            <a:pPr lvl="2" marL="1037271" indent="-199071" algn="l" defTabSz="457200">
              <a:buSzPct val="100000"/>
              <a:buChar char="•"/>
              <a:defRPr b="0" sz="2300">
                <a:latin typeface="Avenir Heavy"/>
                <a:ea typeface="Avenir Heavy"/>
                <a:cs typeface="Avenir Heavy"/>
                <a:sym typeface="Avenir Heavy"/>
              </a:defRPr>
            </a:pPr>
          </a:p>
          <a:p>
            <a:pPr lvl="2" marL="1037271" indent="-199071" algn="l" defTabSz="457200">
              <a:buSzPct val="100000"/>
              <a:buChar char="•"/>
              <a:defRPr b="0" sz="2300">
                <a:latin typeface="Avenir Heavy"/>
                <a:ea typeface="Avenir Heavy"/>
                <a:cs typeface="Avenir Heavy"/>
                <a:sym typeface="Avenir Heavy"/>
              </a:defRPr>
            </a:pPr>
            <a:r>
              <a:t>El </a:t>
            </a:r>
            <a:r>
              <a:rPr>
                <a:solidFill>
                  <a:srgbClr val="FF85FF"/>
                </a:solidFill>
              </a:rPr>
              <a:t>patrón de co-variación</a:t>
            </a:r>
            <a:r>
              <a:t> se localiza por las siguientes frases; "La causa de", "el efecto de", "como resultados de", etc. </a:t>
            </a:r>
            <a:r>
              <a:rPr>
                <a:solidFill>
                  <a:srgbClr val="FF85FF"/>
                </a:solidFill>
              </a:rPr>
              <a:t>Indican:</a:t>
            </a:r>
            <a:r>
              <a:t> que se explica una causa y el efecto de una situación. </a:t>
            </a:r>
          </a:p>
          <a:p>
            <a:pPr lvl="2" marL="1037271" indent="-199071" algn="l" defTabSz="457200">
              <a:buSzPct val="100000"/>
              <a:buChar char="•"/>
              <a:defRPr b="0" sz="2300">
                <a:latin typeface="Avenir Heavy"/>
                <a:ea typeface="Avenir Heavy"/>
                <a:cs typeface="Avenir Heavy"/>
                <a:sym typeface="Avenir Heavy"/>
              </a:defRPr>
            </a:pPr>
          </a:p>
          <a:p>
            <a:pPr lvl="2" marL="1037271" indent="-199071" algn="l" defTabSz="457200">
              <a:buSzPct val="100000"/>
              <a:buChar char="•"/>
              <a:defRPr b="0" sz="2300">
                <a:latin typeface="Avenir Heavy"/>
                <a:ea typeface="Avenir Heavy"/>
                <a:cs typeface="Avenir Heavy"/>
                <a:sym typeface="Avenir Heavy"/>
              </a:defRPr>
            </a:pPr>
            <a:r>
              <a:t>El </a:t>
            </a:r>
            <a:r>
              <a:rPr>
                <a:solidFill>
                  <a:srgbClr val="FF85FF"/>
                </a:solidFill>
              </a:rPr>
              <a:t>patrón aclarativo</a:t>
            </a:r>
            <a:r>
              <a:t> se localiza por frases como; "el problema es", "la situación es", "una pregunta es", etc. </a:t>
            </a:r>
            <a:r>
              <a:rPr>
                <a:solidFill>
                  <a:srgbClr val="FF85FF"/>
                </a:solidFill>
              </a:rPr>
              <a:t>Indican:</a:t>
            </a:r>
            <a:r>
              <a:t> que la aclaración de un problema presentado. </a:t>
            </a:r>
          </a:p>
        </p:txBody>
      </p:sp>
      <p:sp>
        <p:nvSpPr>
          <p:cNvPr id="145" name="Star"/>
          <p:cNvSpPr/>
          <p:nvPr/>
        </p:nvSpPr>
        <p:spPr>
          <a:xfrm>
            <a:off x="10511687" y="-1587500"/>
            <a:ext cx="1328626" cy="1263600"/>
          </a:xfrm>
          <a:prstGeom prst="star5">
            <a:avLst>
              <a:gd name="adj" fmla="val 19100"/>
              <a:gd name="hf" fmla="val 105146"/>
              <a:gd name="vf" fmla="val 110557"/>
            </a:avLst>
          </a:prstGeom>
          <a:blipFill>
            <a:blip r:embed="rId2"/>
          </a:blipFill>
          <a:ln w="12700">
            <a:miter lim="400000"/>
          </a:ln>
          <a:effectLst>
            <a:outerShdw sx="100000" sy="100000" kx="0" ky="0" algn="b" rotWithShape="0" blurRad="50800" dist="38100" dir="5400000">
              <a:srgbClr val="000000">
                <a:alpha val="40000"/>
              </a:srgbClr>
            </a:outerShdw>
          </a:effectLst>
        </p:spPr>
        <p:txBody>
          <a:bodyPr lIns="50800" tIns="50800" rIns="50800" bIns="50800" anchor="ctr"/>
          <a:lstStyle/>
          <a:p>
            <a:pPr>
              <a:defRPr b="0" sz="3600">
                <a:latin typeface="Baskerville"/>
                <a:ea typeface="Baskerville"/>
                <a:cs typeface="Baskerville"/>
                <a:sym typeface="Baskerville"/>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Examen VII"/>
          <p:cNvSpPr txBox="1"/>
          <p:nvPr>
            <p:ph type="title"/>
          </p:nvPr>
        </p:nvSpPr>
        <p:spPr>
          <a:prstGeom prst="rect">
            <a:avLst/>
          </a:prstGeom>
        </p:spPr>
        <p:txBody>
          <a:bodyPr/>
          <a:lstStyle>
            <a:lvl1pPr>
              <a:defRPr b="1" spc="200">
                <a:solidFill>
                  <a:srgbClr val="D4FB79"/>
                </a:solidFill>
              </a:defRPr>
            </a:lvl1pPr>
          </a:lstStyle>
          <a:p>
            <a:pPr/>
            <a:r>
              <a:t>Examen VII</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