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2"/>
  </p:notesMasterIdLst>
  <p:sldIdLst>
    <p:sldId id="256" r:id="rId2"/>
    <p:sldId id="257" r:id="rId3"/>
    <p:sldId id="381" r:id="rId4"/>
    <p:sldId id="382" r:id="rId5"/>
    <p:sldId id="260" r:id="rId6"/>
    <p:sldId id="373" r:id="rId7"/>
    <p:sldId id="383" r:id="rId8"/>
    <p:sldId id="259" r:id="rId9"/>
    <p:sldId id="371" r:id="rId10"/>
    <p:sldId id="391" r:id="rId11"/>
    <p:sldId id="377" r:id="rId12"/>
    <p:sldId id="392" r:id="rId13"/>
    <p:sldId id="393" r:id="rId14"/>
    <p:sldId id="394" r:id="rId15"/>
    <p:sldId id="395" r:id="rId16"/>
    <p:sldId id="396" r:id="rId17"/>
    <p:sldId id="397" r:id="rId18"/>
    <p:sldId id="400" r:id="rId19"/>
    <p:sldId id="401" r:id="rId20"/>
    <p:sldId id="398" r:id="rId21"/>
    <p:sldId id="399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262" r:id="rId31"/>
  </p:sldIdLst>
  <p:sldSz cx="9144000" cy="5143500" type="screen16x9"/>
  <p:notesSz cx="6858000" cy="9144000"/>
  <p:embeddedFontLst>
    <p:embeddedFont>
      <p:font typeface="Anonymous Pro" panose="020B060402020202020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oming Soon" panose="020B0604020202020204" charset="0"/>
      <p:regular r:id="rId41"/>
    </p:embeddedFont>
    <p:embeddedFont>
      <p:font typeface="Concert One" panose="020B0604020202020204" charset="0"/>
      <p:regular r:id="rId42"/>
    </p:embeddedFont>
    <p:embeddedFont>
      <p:font typeface="Roboto Mono" panose="020B0604020202020204" charset="0"/>
      <p:regular r:id="rId43"/>
      <p:bold r:id="rId44"/>
      <p:italic r:id="rId45"/>
      <p:boldItalic r:id="rId46"/>
    </p:embeddedFont>
    <p:embeddedFont>
      <p:font typeface="Roboto Mono Medium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70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28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86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07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171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692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305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799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8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4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07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957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22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28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691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965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426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402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41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60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48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4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1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6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1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Pensamiento Pedagógico       Moderno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860771"/>
            <a:ext cx="7232072" cy="285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progreso de ciencias como la geografía, la cosmografía, la astronomía, la óptica, la mecánica, etcétera.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Galileo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Bacon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Entre el siglo XV y el XVIII. Inició en la caída de Constantinopla (1453) o en el descubrimiento de América (1492), finaliza en la Revolución francesa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156002" y="49843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73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Moderno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4674310" y="519365"/>
            <a:ext cx="38877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Descartes (1596-1650)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-Observa que se hacia mal en abusar de la lectura de los libros antiguos; pues conversar con los hombres de otros siglos es “casi lo mismo que viajar” y cuando se emplea demasiado tiempo en viajes se hace uno extranjero en su país.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-Se quejó de que no se le haya dado a conocer “el verdadero uso de las matemáticas” de cuyas aplicaciones sólo se le enseñó la que se refiere a las artes mecánicas.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-Casi condena la retórica y la poética, la elocuencia y la poesía por ser “más bien dones del espíritu que frutos del estudio.”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-Las lenguas antiguas, no le parecen útiles más que para comprender a los autores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-No excluye de ella los estudios ordinarios : la elocuencia, la poesía, la lectura de los libros antiguos, la historia, las fábulas.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-Pero quería dar a todos esos ejercicios un giro más práctico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-Sobre la teología, dijo que está fundada sobre verdades reveladas que sobrepasan a la inteligencia, y debe considerarse como más allá de nuestras posibilidades de examen.</a:t>
            </a:r>
          </a:p>
        </p:txBody>
      </p:sp>
    </p:spTree>
    <p:extLst>
      <p:ext uri="{BB962C8B-B14F-4D97-AF65-F5344CB8AC3E}">
        <p14:creationId xmlns:p14="http://schemas.microsoft.com/office/powerpoint/2010/main" val="61182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Moderno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4674310" y="519365"/>
            <a:ext cx="3887799" cy="416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Descartes (1596-1650)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1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-Observa que se hacia mal en abusar de la lectura de los libros antiguos; pues conversar con los hombres de otros siglos es “casi lo mismo que viajar” y cuando se emplea demasiado tiempo en viajes se hace uno extranjero en su país.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-Se quejó de que no se le haya dado a conocer “el verdadero uso de las matemáticas” de cuyas aplicaciones sólo se le enseñó la que se refiere a las artes mecánicas.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-Casi condena la retórica y la poética, la elocuencia y la poesía por ser “más bien dones del espíritu que frutos del estudio.”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-Las lenguas antiguas, no le parecen útiles más que para comprender a los autores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-No excluye de ella los estudios ordinarios : la elocuencia, la poesía, la lectura de los libros antiguos, la historia, las fábulas.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-Pero quería dar a todos esos ejercicios un giro más práctico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-Sobre la teología, dijo que está fundada sobre verdades reveladas que sobrepasan a la inteligencia, y debe considerarse como más allá de nuestras posibilidades de examen.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EB8C87-32F2-4F03-9F79-2B4E667B5149}"/>
              </a:ext>
            </a:extLst>
          </p:cNvPr>
          <p:cNvSpPr txBox="1"/>
          <p:nvPr/>
        </p:nvSpPr>
        <p:spPr>
          <a:xfrm>
            <a:off x="537130" y="1623959"/>
            <a:ext cx="388779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Wolfgang </a:t>
            </a:r>
            <a:r>
              <a:rPr lang="es-MX" b="1" dirty="0" err="1">
                <a:solidFill>
                  <a:srgbClr val="C00000"/>
                </a:solidFill>
                <a:latin typeface="Century Gothic" pitchFamily="34" charset="0"/>
              </a:rPr>
              <a:t>Ratke</a:t>
            </a:r>
            <a:r>
              <a:rPr lang="es-MX" b="1" dirty="0">
                <a:solidFill>
                  <a:srgbClr val="C00000"/>
                </a:solidFill>
                <a:latin typeface="Century Gothic" pitchFamily="34" charset="0"/>
              </a:rPr>
              <a:t> (1571-1635)</a:t>
            </a:r>
            <a:endParaRPr lang="es-MX" sz="1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-Mostrar un método universal para enseñar rápida. Las lenguas y todas las artes y las ciencias. Sus aplicaciones resultaron más bien mecánicas e insatisfactorias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-Algunos de los principios formulados por </a:t>
            </a:r>
            <a:r>
              <a:rPr lang="es-MX" sz="10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Ratke</a:t>
            </a: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servirán como base de la mejor pedagogía del futuro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 importancia y prioridad de la enseñanza de la lengua nacional, la necesidad de una instrucción básica universal y la reacción contra el </a:t>
            </a:r>
            <a:r>
              <a:rPr lang="es-MX" sz="10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mnemonismo</a:t>
            </a: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que embota más que ejercita el ingenio.</a:t>
            </a:r>
          </a:p>
        </p:txBody>
      </p:sp>
    </p:spTree>
    <p:extLst>
      <p:ext uri="{BB962C8B-B14F-4D97-AF65-F5344CB8AC3E}">
        <p14:creationId xmlns:p14="http://schemas.microsoft.com/office/powerpoint/2010/main" val="76057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Moderno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26651" y="1670318"/>
            <a:ext cx="38877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Comenio (1592-1671)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1° escuela materna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2° escuela elemental pública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3° escuela latina o gimnasio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Cada curso tienen una materia fundamental: 1º gramática; 2° ciencias físicas y naturales; 3º matemática; 4º ética; 5° dialéctica; 6° retórica. Al mismo tiempo, año con año, se trata la historia de la ciencia que se ha estudiado; historia de las ciencias, de las invenciones, historia de la moral, historia de los ritos de los diversos pueblos, y ético-política.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El horario escolar debe ser de cuatro horas diarias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4° las academias, es decir las facultades de enseñanza superior 18-24 años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5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Moderno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26651" y="1670318"/>
            <a:ext cx="38877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Comenio (1592-1671)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1° escuela materna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2° escuela elemental pública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3° escuela latina o gimnasio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Cada curso tienen una materia fundamental: 1º gramática; 2° ciencias físicas y naturales; 3º matemática; 4º ética; 5° dialéctica; 6° retórica. Al mismo tiempo, año con año, se trata la historia de la ciencia que se ha estudiado; historia de las ciencias, de las invenciones, historia de la moral, historia de los ritos de los diversos pueblos, y ético-política.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El horario escolar debe ser de cuatro horas diarias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4° las academias, es decir las facultades de enseñanza superior 18-24 años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7BF052-AD0A-4C72-9DEC-3AEAA6DA0CBA}"/>
              </a:ext>
            </a:extLst>
          </p:cNvPr>
          <p:cNvSpPr txBox="1"/>
          <p:nvPr/>
        </p:nvSpPr>
        <p:spPr>
          <a:xfrm>
            <a:off x="4629553" y="543837"/>
            <a:ext cx="4078562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Locke (1632-1704)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8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-Formar un “gentleman” capaz de ser útil a sí mismo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-Más a la calidad y la formación del carácter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-Repugnancia hacia la enseñanza clásica y estudios verbales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-Especial competencia en las cuestiones de educación física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-Disertó con método acerca de la alimentación, de los vestidos y del sueño del niño.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 educación moral es más importante que la instrucción propiamente dicha : 1° la virtud; 2° la prudencia; 3° las buenas maneras y 4° la instrucción.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8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-El juego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-Constituir las buenas costumbres morales, cultivar los sentimientos nobles y formar caracteres virtuosos.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-Reprueba la disciplina represiva y no se inclina a los castigo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Quiere formar hombres prácticos, armados para el combate de la vida y provistos de todos los conocimientos que necesitaran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-Condena los estudios que no tienden directamente a la preparación para la vida.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-Recomienda el dibujo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-El niño debe ejercitarse en su lengua materna, después el latín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-Necesidad de actividad y de libertad que es natural en el niño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-Estudio natural, placentero y apto para satisfacer la curiosidad natural y los intereses del niño.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-Historia, geografía, geometría, ciencias naturales y “todas las otras ramas de la cultura que se refieren a cosas que los sentidos perciben” y que le interesan.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8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-Prohibió la retórica, la lógica y la metafísica, que no sirven para nada.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7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9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Pensamiento Pedagógico        Ilustrado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53841"/>
            <a:ext cx="7232072" cy="31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Palabra alemana- aclarar, iluminar, estar esclarecido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Mediados del siglo XVIII hasta los primeros años del siglo XIX.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Inglaterra, Francia y Alemania.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Disipar las tinieblas de la ignorancia de la humanidad mediante las luces del conocimiento y la razón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siglo XVIII - el Siglo de las Luces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Pensar por al propia razón.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Liberación y Emancipación de las autoridades.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Para pensar por si mismo, confiar en uno mismo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John Locke fue el primero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156002" y="49843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16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Revolución Francesa 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317248"/>
            <a:ext cx="7232072" cy="339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Plan Nacional de Educación, aprobado por la Asamblea Nacional Constituyente en 1793 y concebido por </a:t>
            </a:r>
            <a:r>
              <a:rPr lang="es-MX" sz="1200" dirty="0" err="1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Lepelletier</a:t>
            </a: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 (1760- 1793)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enseñanza pública, gratuita, obligatoria e igual para todos hasta que el niño cumpla doce años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Estado sólo ofrecería uniformes y alimentación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Para los profesores, un salario fijo. Los gastos de la educación se cobrarían a todos los ciudadanos, y los ricos pagarían cuotas más altas.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Plan Nacional de Educación no se llevó a la práctica. Su autor fue asesinado en 1793. Pero, sus ideas inspiradas en el liberalismo del siglo XVIII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278965" y="519780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28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Rousseau (1712-1778)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317248"/>
            <a:ext cx="7232072" cy="339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utilidad y la felicidad del género humano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Se inspiró en Montaigne, en Locke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justicia, la beneficencia, el discernimiento de la virtud y la instrucción, pedía para las mujeres establecimientos nacionales, colegios de enseñanza secundaria.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Emilio. Ficción literaria. Una propuesta a la educación convencional que provoca reflexión. El mayor monumento del pensamiento humano en materia de educación.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 la primera fase él la llama edad de la naturaleza (hasta los 12 años); a la segunda, edad de la fuerza, de la razón y de las pasiones (de los 12 a los 20) y a la tercera la denomina edad de la sabiduría y del casamiento (de los 20 a los 25 años).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074344" y="519780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42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Rousseau (1712-1778)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170176" y="1113026"/>
            <a:ext cx="7481455" cy="359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En los doce primeros años de la vida del niño, ha eliminado premeditadamente, todo lo relativo a la educación y a la disciplina moral. Correr, saltar, apreciar las distancias; pero será un ignorante perfecto. 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Contra el uso de las nodrizas y recuerda á las madres los deberes 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Trabajos, se endurezca en las privaciones; dolor, sufrir. 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Desde 12-15 años Estudio y desarrollo intelectual propiamente dicho, ciencias físicas: astronomía y geografía por medio de viajes. No gramática, no lenguas antiguas. Prohibida la historia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Hasta los quince años no sepa Emilio lo que es un libro. Solo Robinsón Crusoe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A los 15 años no conocerá nada de historia, nada de la humanidad, nada de arte ni de literatura, nada de Dios, pero sabrá un oficio, un oficio manual.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La única religión es la religión de la naturaleza. Si Emilio desease ir más allá; si le fuera necesaria una religión positiva, a él tocaba escogerla.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074344" y="519780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72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Rousseau (1712-1778)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23642" y="1035894"/>
            <a:ext cx="7327989" cy="367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“Emilio tiene pocos conocimientos, pero los que tiene son verdaderamente suyos: nada sabe a medias. Entre el pequeño número de las cosas que sabe y que sabe bien, la más importante consiste en saber que hay muchas que ignora y que puede llegar a conocer cualquier día, lo que es más de lo que saben muchos hombres y de lo que sabrán en toda su vida, e infinidad de otras que los hombres no sabrán nunca.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2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MX" sz="12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Tiene un espíritu universal, no en cuanto a las luces, sino en cuanto a la facultad de adquirirlas; un espíritu abierto, inteligente, presto para todo, y como dice Montaigne, si no instruido al menos dispuesto a instruirse. Me basta con que sepa encontrar el para qué sirve de todo lo que hace y el porqué de todo loque cree. Por una vez aún : mi objeto no es darle la ciencia sino el de enseñarle a que la adquiera cuando tenga necesidad, hacérsela estimar en lo que vale y hacerle amar la verdad por encima de todo. Con este método se adelanta poco, pero no se da nunca un paso inútil, ni se halla uno obligado a retroceder.”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s-MX" sz="12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074344" y="519780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8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Kant (1724-1804)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163782"/>
            <a:ext cx="7232072" cy="35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Le inspira como a Rousseau la idea de una educación negativa, respetuosa para la libertad del niño.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Prohíbe las anécdotas y los cuentos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Criticará el abuso de la memoria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Distingue el castigo físico del castigo moral, que es el mejor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Es mucho mejor enseñarle desde niño las verdaderas nociones religiosas, por temor de que tome de los otros hombres nociones supersticiosas y falsas.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Una educación digna de ese nombre debe tener como punto de referencia un mejor porvenir para la humanidad. Algo útil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Kant critica la tendencia de los pedagogos que quieren reducir a juego todas las formas de educación, porque el niño debe, ciertamente, “jugar, tener sus horas de recreo, pero también debe aprender a trabajar”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477192" y="525379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5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Herbart ( 1776-1841)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317248"/>
            <a:ext cx="7232072" cy="339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Necesidad de una ciencia profesional pedagógica para educadores profesionales y para el futuro profesorado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Pionero de la psicología científica.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proceso de enseñanza debía seguir cuatro pasos formales: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1- claridad en la presentación del contenido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2- asociación de un contenido con otro asimilado anteriormente por el alumno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3 ordenación de los contenidos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4- aplicación a situaciones concretas de los conocimientos adquiridos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Basado en los intereses de los alumnos y de acuerdo con sus diferencias individuales, por eso serían múltiples y variados.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799235">
            <a:off x="2016794" y="519780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1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812090" y="471047"/>
            <a:ext cx="36128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Positivista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aracterísticas del positivismo">
            <a:extLst>
              <a:ext uri="{FF2B5EF4-FFF2-40B4-BE49-F238E27FC236}">
                <a16:creationId xmlns:a16="http://schemas.microsoft.com/office/drawing/2014/main" id="{6C10787B-EB58-4948-A6AF-609DBD68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95">
            <a:off x="2908070" y="1699940"/>
            <a:ext cx="3612839" cy="27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8;p34">
            <a:extLst>
              <a:ext uri="{FF2B5EF4-FFF2-40B4-BE49-F238E27FC236}">
                <a16:creationId xmlns:a16="http://schemas.microsoft.com/office/drawing/2014/main" id="{9915F7D6-836A-49DF-A789-83AF4DF06166}"/>
              </a:ext>
            </a:extLst>
          </p:cNvPr>
          <p:cNvSpPr/>
          <p:nvPr/>
        </p:nvSpPr>
        <p:spPr>
          <a:xfrm rot="19299521">
            <a:off x="2627050" y="1581526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8802BE6A-6447-4950-8298-E27134D0BA76}"/>
              </a:ext>
            </a:extLst>
          </p:cNvPr>
          <p:cNvSpPr/>
          <p:nvPr/>
        </p:nvSpPr>
        <p:spPr>
          <a:xfrm rot="19299521">
            <a:off x="5558926" y="4075440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Pensamiento Pedagógico Positivista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656151"/>
            <a:ext cx="7232072" cy="305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Visión científica, acabó estableciendo una nueva fe, la fe en la ciencia, que subordinó la imaginación científica a la pura observación empírica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En la pedagogía, hacia el pragmatismo que consideraba válida solamente la formación utilizada prácticamente en la vida presente, inmediata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Augusto Comte (1798-1857) ciencia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972035" y="621892"/>
            <a:ext cx="731992" cy="498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1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28962" y="471047"/>
            <a:ext cx="36959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Positivista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26651" y="1670318"/>
            <a:ext cx="3887799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Herbert Spencer (1820-1903)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-Los conocimientos más importantes son los que sirven para la conservación y la mejoría del individuo, de la familia y de la sociedad en general.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 educación consistía en recibir preparación completa del hombre para la vida entera.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-El objetivo de la educación –adquirir los conocimientos que mejor contribuyeran para desarrollar la vida intelectual y social en todos sus aspectos.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-Influido por las ideas naturalistas de Rousseau. Educación física y al estudio de la naturaleza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28962" y="471047"/>
            <a:ext cx="36959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Positivista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26651" y="1670318"/>
            <a:ext cx="3887799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Herbert Spencer (1820-1903)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-Los conocimientos más importantes son los que sirven para la conservación y la mejoría del individuo, de la familia y de la sociedad en general.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-La educación consistía en recibir preparación completa del hombre para la vida entera.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-El objetivo de la educación –adquirir los conocimientos que mejor contribuyeran para desarrollar la vida intelectual y social en todos sus aspectos.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-Influido por las ideas naturalistas de Rousseau. Educación física y al estudio de la naturaleza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7BF052-AD0A-4C72-9DEC-3AEAA6DA0CBA}"/>
              </a:ext>
            </a:extLst>
          </p:cNvPr>
          <p:cNvSpPr txBox="1"/>
          <p:nvPr/>
        </p:nvSpPr>
        <p:spPr>
          <a:xfrm>
            <a:off x="4629553" y="543837"/>
            <a:ext cx="407856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“¿Cuáles son los conocimientos de mayor valor?- hay una respuesta uniforme: la Ciencia. Es el veredicto para todas la interrogantes.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Para la propia conservación directa, es decir, la conservación de la vida y de la salud, el conocimiento más importante es la Ciencia. Para la propia conservación indirecta, o sea lo que se llama ganar la vida, la Ciencia es el conocimiento de mayor valor.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Para el justo desempeño de las funciones de familia el guía más adecuado sólo se encuentra en la Ciencia. Para la interpretación de la vida nacional, en el pasado y en el presente, sin la cual el ciudadano no puede regularizar justamente su procedimiento, la clave indispensable es la Ciencia. 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Para la producción más perfecta y para los gozos del arte en todas sus formas, la preparación imprescindible también es la Ciencia, y para los fines de la disciplina intelectual, moral y religiosa, el estudio más eficaz es, una vez más, la Ciencia.”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9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28962" y="471047"/>
            <a:ext cx="36959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Positivista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26651" y="1670318"/>
            <a:ext cx="388779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Émile Durkheim (1858-1917)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Educación como imagen y reflejo de la sociedad.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Se opone a Rousseau. Mientras que Rousseau afirmaba que el hombre nace bueno y la sociedad lo pervierte, Durkheim declaraba que el hombre nace egoísta y sólo la sociedad, a través de la educación, puede hacerlo solidario.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efinición de Socialismo: qué es, características y filosofía">
            <a:extLst>
              <a:ext uri="{FF2B5EF4-FFF2-40B4-BE49-F238E27FC236}">
                <a16:creationId xmlns:a16="http://schemas.microsoft.com/office/drawing/2014/main" id="{38AD3496-028D-4359-B549-9BCF02ED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328">
            <a:off x="2485958" y="1747170"/>
            <a:ext cx="3877942" cy="23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812090" y="471047"/>
            <a:ext cx="36128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Socialista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8;p34">
            <a:extLst>
              <a:ext uri="{FF2B5EF4-FFF2-40B4-BE49-F238E27FC236}">
                <a16:creationId xmlns:a16="http://schemas.microsoft.com/office/drawing/2014/main" id="{9915F7D6-836A-49DF-A789-83AF4DF06166}"/>
              </a:ext>
            </a:extLst>
          </p:cNvPr>
          <p:cNvSpPr/>
          <p:nvPr/>
        </p:nvSpPr>
        <p:spPr>
          <a:xfrm rot="18466949">
            <a:off x="1977850" y="2008903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8802BE6A-6447-4950-8298-E27134D0BA76}"/>
              </a:ext>
            </a:extLst>
          </p:cNvPr>
          <p:cNvSpPr/>
          <p:nvPr/>
        </p:nvSpPr>
        <p:spPr>
          <a:xfrm rot="18677609">
            <a:off x="5592434" y="3402377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28962" y="471047"/>
            <a:ext cx="36959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Socialista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33045" y="1606374"/>
            <a:ext cx="38877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Karl Marx (1808-1883)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Reservado en relación a sugerencias concretas de educación.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Eficaz crítica al carácter ideológico de clase de la educación, al estar al servicio de los dominantes y para la opresión de los dominados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Sugirió un trabajo infantil bien equilibrado y un programa de educación politécnica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“Trabajo y educación irán unidos y, por tanto, se perfila para las generaciones venideras una educación técnica multilateral.”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Educación “politécnica” donde se fundan la formación social, la formación de la inteligencia y la formación profesional.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63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728962" y="471047"/>
            <a:ext cx="36959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Socialista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24893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633045" y="1606374"/>
            <a:ext cx="38877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Karl Marx (1808-1883)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Reservado en relación a sugerencias concretas de educación.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Eficaz crítica al carácter ideológico de clase de la educación, al estar al servicio de los dominantes y para la opresión de los dominados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Sugirió un trabajo infantil bien equilibrado y un programa de educación politécnica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“Trabajo y educación irán unidos y, por tanto, se perfila para las generaciones venideras una educación técnica multilateral.”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Educación “politécnica” donde se fundan la formación social, la formación de la inteligencia y la formación profesional.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7B34D0-A6FE-41E3-9510-9A27EC7608F8}"/>
              </a:ext>
            </a:extLst>
          </p:cNvPr>
          <p:cNvSpPr txBox="1"/>
          <p:nvPr/>
        </p:nvSpPr>
        <p:spPr>
          <a:xfrm>
            <a:off x="4719073" y="908318"/>
            <a:ext cx="388779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100" b="1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Lenin (1870-1924)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“Con excepción de Rusia, en Europa no existe ningún país tan bárbaro, en el cual las masas populares hayan sido privadas de la enseñanza, de la cultura, y del saber".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En su decreto del 26 de diciembre de 1919, obligaba "a todos los analfabetas de 8 a 50 años de edad a aprender a leer y a escribir en su lengua vernácula o en ruso, según su deseo"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es-MX" sz="10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Lenin defendió: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1- la anulación de la obligatoriedad de un idioma del Estado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2- la enseñanza general y politécnica, gratuita y obligatoria hasta los 16 años;</a:t>
            </a:r>
          </a:p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MX" sz="10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3- la distribución gratuita de alimentos, ropas y material escolar</a:t>
            </a:r>
          </a:p>
        </p:txBody>
      </p:sp>
    </p:spTree>
    <p:extLst>
      <p:ext uri="{BB962C8B-B14F-4D97-AF65-F5344CB8AC3E}">
        <p14:creationId xmlns:p14="http://schemas.microsoft.com/office/powerpoint/2010/main" val="264340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aoísmo - Wikipedia, la enciclopedia libre">
            <a:extLst>
              <a:ext uri="{FF2B5EF4-FFF2-40B4-BE49-F238E27FC236}">
                <a16:creationId xmlns:a16="http://schemas.microsoft.com/office/drawing/2014/main" id="{377791EE-D385-4A37-BD2F-87289D01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5" y="3350850"/>
            <a:ext cx="905944" cy="9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Oriental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1278739">
            <a:off x="984932" y="299290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1D378D4E-76C6-4B10-AA4F-A3F06E22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5" y="1834130"/>
            <a:ext cx="1102458" cy="11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36E409DD-2AE6-4151-9353-BD2809CC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00" y="2029449"/>
            <a:ext cx="1084601" cy="10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Anubis - Wikipedia, la enciclopedia libre">
            <a:extLst>
              <a:ext uri="{FF2B5EF4-FFF2-40B4-BE49-F238E27FC236}">
                <a16:creationId xmlns:a16="http://schemas.microsoft.com/office/drawing/2014/main" id="{611A2BE0-EE13-441A-AEF0-65E9A633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5075564" y="2361147"/>
            <a:ext cx="800071" cy="17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ué es el Budismo? – Centro Budista de Cuernavaca">
            <a:extLst>
              <a:ext uri="{FF2B5EF4-FFF2-40B4-BE49-F238E27FC236}">
                <a16:creationId xmlns:a16="http://schemas.microsoft.com/office/drawing/2014/main" id="{7ED7DFD3-878E-431C-AE8A-E8AAC920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1" y="932669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hanging the way you learn | Flashcards">
            <a:extLst>
              <a:ext uri="{FF2B5EF4-FFF2-40B4-BE49-F238E27FC236}">
                <a16:creationId xmlns:a16="http://schemas.microsoft.com/office/drawing/2014/main" id="{2E55D9B5-141D-4C64-A2AE-6D1DB061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1" y="1242583"/>
            <a:ext cx="1155928" cy="16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28;p34">
            <a:extLst>
              <a:ext uri="{FF2B5EF4-FFF2-40B4-BE49-F238E27FC236}">
                <a16:creationId xmlns:a16="http://schemas.microsoft.com/office/drawing/2014/main" id="{346C4247-700A-4A13-9F00-FDB1E95B2AF1}"/>
              </a:ext>
            </a:extLst>
          </p:cNvPr>
          <p:cNvSpPr/>
          <p:nvPr/>
        </p:nvSpPr>
        <p:spPr>
          <a:xfrm rot="-2148808">
            <a:off x="3035347" y="208030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0" name="Google Shape;228;p34">
            <a:extLst>
              <a:ext uri="{FF2B5EF4-FFF2-40B4-BE49-F238E27FC236}">
                <a16:creationId xmlns:a16="http://schemas.microsoft.com/office/drawing/2014/main" id="{D9B21BD8-E923-43C7-A386-31CF47E601B0}"/>
              </a:ext>
            </a:extLst>
          </p:cNvPr>
          <p:cNvSpPr/>
          <p:nvPr/>
        </p:nvSpPr>
        <p:spPr>
          <a:xfrm>
            <a:off x="4928169" y="2389619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84792" y="1769823"/>
            <a:ext cx="834877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061130" y="939023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 rot="20512847">
            <a:off x="7701158" y="1116688"/>
            <a:ext cx="710480" cy="101137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8;p34">
            <a:extLst>
              <a:ext uri="{FF2B5EF4-FFF2-40B4-BE49-F238E27FC236}">
                <a16:creationId xmlns:a16="http://schemas.microsoft.com/office/drawing/2014/main" id="{DC7B9183-B893-4815-B88D-D58DDD0CE688}"/>
              </a:ext>
            </a:extLst>
          </p:cNvPr>
          <p:cNvSpPr/>
          <p:nvPr/>
        </p:nvSpPr>
        <p:spPr>
          <a:xfrm>
            <a:off x="5074175" y="394062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Aragón, C (2007)Pedagogía: Fundamento de la educación hacia una reconceptualización de la pedagogía. Colegio </a:t>
            </a:r>
            <a:r>
              <a:rPr lang="es-MX" dirty="0" err="1"/>
              <a:t>Hiapanoamericano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Compayré</a:t>
            </a:r>
            <a:r>
              <a:rPr lang="es-MX" dirty="0"/>
              <a:t>, G. (1902) Historia de la Pedagogía. Francia.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Nassif,R</a:t>
            </a:r>
            <a:r>
              <a:rPr lang="es-MX" dirty="0"/>
              <a:t>. (1958) Pedagogía General. Argentina, Editorial </a:t>
            </a:r>
            <a:r>
              <a:rPr lang="es-MX" dirty="0" err="1"/>
              <a:t>Kapelusk</a:t>
            </a:r>
            <a:endParaRPr lang="es-MX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Griego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166712" y="1799381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3" name="Picture 2" descr="EVOLUCION DE LA PEDAGOGIA Y EDUCACION DE LA DIDACTICA timeline | Timet">
            <a:extLst>
              <a:ext uri="{FF2B5EF4-FFF2-40B4-BE49-F238E27FC236}">
                <a16:creationId xmlns:a16="http://schemas.microsoft.com/office/drawing/2014/main" id="{1459AB39-32D5-432F-953F-A0B91955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1886049"/>
            <a:ext cx="5609847" cy="24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93FB12A2-FFAD-41B7-99F3-00D2D9D1F673}"/>
              </a:ext>
            </a:extLst>
          </p:cNvPr>
          <p:cNvSpPr/>
          <p:nvPr/>
        </p:nvSpPr>
        <p:spPr>
          <a:xfrm rot="-2148808">
            <a:off x="6447361" y="3941100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3E054B2B-05AE-4DB4-B58B-04C5EAABA288}"/>
              </a:ext>
            </a:extLst>
          </p:cNvPr>
          <p:cNvSpPr/>
          <p:nvPr/>
        </p:nvSpPr>
        <p:spPr>
          <a:xfrm rot="1632288">
            <a:off x="6348392" y="1792457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6" name="Google Shape;228;p34">
            <a:extLst>
              <a:ext uri="{FF2B5EF4-FFF2-40B4-BE49-F238E27FC236}">
                <a16:creationId xmlns:a16="http://schemas.microsoft.com/office/drawing/2014/main" id="{4FF4BC71-661F-49BF-8938-8CEF836CA38B}"/>
              </a:ext>
            </a:extLst>
          </p:cNvPr>
          <p:cNvSpPr/>
          <p:nvPr/>
        </p:nvSpPr>
        <p:spPr>
          <a:xfrm rot="1850538">
            <a:off x="1153891" y="3974842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istoria de las civilizaciones: Antigua Roma. Etapas históricas">
            <a:extLst>
              <a:ext uri="{FF2B5EF4-FFF2-40B4-BE49-F238E27FC236}">
                <a16:creationId xmlns:a16="http://schemas.microsoft.com/office/drawing/2014/main" id="{E6E99A6A-51B9-422A-92C7-E21CE7F0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53">
            <a:off x="1202153" y="1599472"/>
            <a:ext cx="6068558" cy="27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Romano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96403" y="1735841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512205" y="3739827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912629" y="414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6229441" y="1338745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 influencia del cristianismo durante la Edad Media">
            <a:extLst>
              <a:ext uri="{FF2B5EF4-FFF2-40B4-BE49-F238E27FC236}">
                <a16:creationId xmlns:a16="http://schemas.microsoft.com/office/drawing/2014/main" id="{00301A6D-2416-4E2D-A346-A5601D99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3">
            <a:off x="2166477" y="1637856"/>
            <a:ext cx="3658459" cy="27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4" y="471047"/>
            <a:ext cx="33582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827281" y="1528662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4942675" y="4114488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1562240" y="4049453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5065658" y="165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Renacimiento: Cuando Europa escapó de la oscuridad medieval">
            <a:extLst>
              <a:ext uri="{FF2B5EF4-FFF2-40B4-BE49-F238E27FC236}">
                <a16:creationId xmlns:a16="http://schemas.microsoft.com/office/drawing/2014/main" id="{2D5B64E8-B802-4171-8536-A64C2C5E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r="19191"/>
          <a:stretch/>
        </p:blipFill>
        <p:spPr bwMode="auto">
          <a:xfrm rot="20672635">
            <a:off x="6397148" y="2954513"/>
            <a:ext cx="1929294" cy="15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nacimiento - Wikipedia, la enciclopedia libre">
            <a:extLst>
              <a:ext uri="{FF2B5EF4-FFF2-40B4-BE49-F238E27FC236}">
                <a16:creationId xmlns:a16="http://schemas.microsoft.com/office/drawing/2014/main" id="{3212BE7F-0CA9-41E9-A7D0-F4841947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884">
            <a:off x="4844558" y="789224"/>
            <a:ext cx="152991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nacimiento - ¿Qué fue?, características, origen, causas y más">
            <a:extLst>
              <a:ext uri="{FF2B5EF4-FFF2-40B4-BE49-F238E27FC236}">
                <a16:creationId xmlns:a16="http://schemas.microsoft.com/office/drawing/2014/main" id="{1805723D-F5A4-4E8E-AE3F-EF20B9A3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13">
            <a:off x="1125305" y="2139116"/>
            <a:ext cx="2782416" cy="12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39441" y="471047"/>
            <a:ext cx="40220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Renacentista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861187" y="1895449"/>
            <a:ext cx="969902" cy="27950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3187267" y="339657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2142228">
            <a:off x="788084" y="2947598"/>
            <a:ext cx="778903" cy="254385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627492">
            <a:off x="3338571" y="2307182"/>
            <a:ext cx="931365" cy="26570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3" name="Google Shape;228;p34">
            <a:extLst>
              <a:ext uri="{FF2B5EF4-FFF2-40B4-BE49-F238E27FC236}">
                <a16:creationId xmlns:a16="http://schemas.microsoft.com/office/drawing/2014/main" id="{293001C1-68AA-41A7-A5A4-E2AF6C4BEAC6}"/>
              </a:ext>
            </a:extLst>
          </p:cNvPr>
          <p:cNvSpPr/>
          <p:nvPr/>
        </p:nvSpPr>
        <p:spPr>
          <a:xfrm rot="-2148808">
            <a:off x="5845738" y="256605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4" name="Google Shape;228;p34">
            <a:extLst>
              <a:ext uri="{FF2B5EF4-FFF2-40B4-BE49-F238E27FC236}">
                <a16:creationId xmlns:a16="http://schemas.microsoft.com/office/drawing/2014/main" id="{929A2ABA-43B7-481C-836E-D777DF86E4C6}"/>
              </a:ext>
            </a:extLst>
          </p:cNvPr>
          <p:cNvSpPr/>
          <p:nvPr/>
        </p:nvSpPr>
        <p:spPr>
          <a:xfrm rot="715971">
            <a:off x="7373517" y="2753555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5" name="Google Shape;228;p34">
            <a:extLst>
              <a:ext uri="{FF2B5EF4-FFF2-40B4-BE49-F238E27FC236}">
                <a16:creationId xmlns:a16="http://schemas.microsoft.com/office/drawing/2014/main" id="{5FDD9816-531A-49E0-8320-8029C40939D3}"/>
              </a:ext>
            </a:extLst>
          </p:cNvPr>
          <p:cNvSpPr/>
          <p:nvPr/>
        </p:nvSpPr>
        <p:spPr>
          <a:xfrm rot="1616279">
            <a:off x="6140497" y="4310063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6" name="Google Shape;228;p34">
            <a:extLst>
              <a:ext uri="{FF2B5EF4-FFF2-40B4-BE49-F238E27FC236}">
                <a16:creationId xmlns:a16="http://schemas.microsoft.com/office/drawing/2014/main" id="{D39227FA-079E-449C-B4CA-D387A1E9D7F8}"/>
              </a:ext>
            </a:extLst>
          </p:cNvPr>
          <p:cNvSpPr/>
          <p:nvPr/>
        </p:nvSpPr>
        <p:spPr>
          <a:xfrm rot="-2148808">
            <a:off x="4441298" y="817496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Pedagogía en la época moderna hasta el socialismo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Pensamiento Pedagógico       Moderno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53841"/>
            <a:ext cx="7232072" cy="31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Reforma determinó la aparición de las primeras escuelas populares y dio nuevo y mayor incremento a las escuelas medias de tipo humanístico (gimnasios).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Sólo en las ciudades de Alemania y Holanda y, hasta cierto punto, también en Inglaterra, existían escuelas de tipo práctico y moderno donde además de la lectura y la escritura en lengua vulgar los muchachos aprendían aritmética y contabilidad.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Las universidades, donde se estudiaban las profesiones liberales de médico, abogado, notario, </a:t>
            </a:r>
            <a:r>
              <a:rPr lang="es-MX" sz="1200" dirty="0" err="1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etc</a:t>
            </a: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,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Las academias o escuelas de príncipes a que ya se ha aludido. 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156002" y="49843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68828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2996</Words>
  <Application>Microsoft Office PowerPoint</Application>
  <PresentationFormat>Presentación en pantalla (16:9)</PresentationFormat>
  <Paragraphs>224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Concert One</vt:lpstr>
      <vt:lpstr>Anonymous Pro</vt:lpstr>
      <vt:lpstr>Arial</vt:lpstr>
      <vt:lpstr>Century Gothic</vt:lpstr>
      <vt:lpstr>Roboto Mono</vt:lpstr>
      <vt:lpstr>Coming Soon</vt:lpstr>
      <vt:lpstr>Roboto Mono Medium</vt:lpstr>
      <vt:lpstr>Notebook Lesson by Slidesgo</vt:lpstr>
      <vt:lpstr>Educación Cristiana</vt:lpstr>
      <vt:lpstr>Pedagogía</vt:lpstr>
      <vt:lpstr>Pensamiento Pedagógico Oriental</vt:lpstr>
      <vt:lpstr>Pensamiento Pedagógico Griego</vt:lpstr>
      <vt:lpstr>Pensamiento Pedagógico Romano</vt:lpstr>
      <vt:lpstr>Pensamiento Pedagógico Medieval</vt:lpstr>
      <vt:lpstr>Pensamiento Pedagógico Renacentista</vt:lpstr>
      <vt:lpstr>03</vt:lpstr>
      <vt:lpstr>Presentación de PowerPoint</vt:lpstr>
      <vt:lpstr>Presentación de PowerPoint</vt:lpstr>
      <vt:lpstr>Pensamiento Pedagógico Moderno</vt:lpstr>
      <vt:lpstr>Pensamiento Pedagógico Moderno</vt:lpstr>
      <vt:lpstr>Pensamiento Pedagógico Moderno</vt:lpstr>
      <vt:lpstr>Pensamiento Pedagógico Moderno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Pensamiento Pedagógico Positivista</vt:lpstr>
      <vt:lpstr>Presentación de PowerPoint</vt:lpstr>
      <vt:lpstr>Pensamiento Pedagógico Positivista</vt:lpstr>
      <vt:lpstr>Pensamiento Pedagógico Positivista</vt:lpstr>
      <vt:lpstr>Pensamiento Pedagógico Positivista</vt:lpstr>
      <vt:lpstr>Pensamiento Pedagógico Socialista</vt:lpstr>
      <vt:lpstr>Pensamiento Pedagógico Socialista</vt:lpstr>
      <vt:lpstr>Pensamiento Pedagógico Socialista</vt:lpstr>
      <vt:lpstr>Aragón, C (2007)Pedagogía: Fundamento de la educación hacia una reconceptualización de la pedagogía. Colegio Hiapanoamericano  Compayré, G. (1902) Historia de la Pedagogía. Francia.  Nassif,R. (1958) Pedagogía General. Argentina, Editorial Kapelusk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31</cp:revision>
  <dcterms:modified xsi:type="dcterms:W3CDTF">2022-10-25T19:01:34Z</dcterms:modified>
</cp:coreProperties>
</file>