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9"/>
  </p:notesMasterIdLst>
  <p:sldIdLst>
    <p:sldId id="256" r:id="rId2"/>
    <p:sldId id="259" r:id="rId3"/>
    <p:sldId id="371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258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262" r:id="rId28"/>
  </p:sldIdLst>
  <p:sldSz cx="9144000" cy="5143500" type="screen16x9"/>
  <p:notesSz cx="6858000" cy="9144000"/>
  <p:embeddedFontLst>
    <p:embeddedFont>
      <p:font typeface="Anonymous Pro" panose="020B0604020202020204" charset="0"/>
      <p:regular r:id="rId30"/>
      <p:bold r:id="rId31"/>
      <p:italic r:id="rId32"/>
      <p:boldItalic r:id="rId33"/>
    </p:embeddedFont>
    <p:embeddedFont>
      <p:font typeface="Coming Soon" panose="020B0604020202020204" charset="0"/>
      <p:regular r:id="rId34"/>
    </p:embeddedFont>
    <p:embeddedFont>
      <p:font typeface="Concert One" panose="020B0604020202020204" charset="0"/>
      <p:regular r:id="rId35"/>
    </p:embeddedFont>
    <p:embeddedFont>
      <p:font typeface="Roboto Mono Medium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AED1EB-B4A8-4FFC-B4F1-1F57FDB887E8}">
  <a:tblStyle styleId="{92AED1EB-B4A8-4FFC-B4F1-1F57FDB88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40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80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241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02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50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579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02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13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474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082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330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492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248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066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830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81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75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17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28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198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35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56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83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1" r:id="rId3"/>
    <p:sldLayoutId id="2147483666" r:id="rId4"/>
    <p:sldLayoutId id="2147483669" r:id="rId5"/>
    <p:sldLayoutId id="2147483670" r:id="rId6"/>
    <p:sldLayoutId id="2147483671" r:id="rId7"/>
    <p:sldLayoutId id="2147483672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Educación Cristiana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1"/>
          </p:nvPr>
        </p:nvSpPr>
        <p:spPr>
          <a:xfrm>
            <a:off x="1630573" y="3769325"/>
            <a:ext cx="150908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David Leví Orta Álvarez</a:t>
            </a:r>
            <a:endParaRPr b="0" dirty="0"/>
          </a:p>
        </p:txBody>
      </p:sp>
      <p:sp>
        <p:nvSpPr>
          <p:cNvPr id="180" name="Google Shape;180;p30"/>
          <p:cNvSpPr/>
          <p:nvPr/>
        </p:nvSpPr>
        <p:spPr>
          <a:xfrm>
            <a:off x="2386313" y="287005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30"/>
          <p:cNvSpPr/>
          <p:nvPr/>
        </p:nvSpPr>
        <p:spPr>
          <a:xfrm>
            <a:off x="6232350" y="285628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Google Shape;182;p3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67E2A1-4C25-4157-835E-C2083594D2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8" y="618123"/>
            <a:ext cx="1458163" cy="109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527479" y="758096"/>
            <a:ext cx="52914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Estructura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11092" y="1381952"/>
            <a:ext cx="5121680" cy="76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claridad de ideas y el grado de organización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753582" y="780153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71;p54">
            <a:extLst>
              <a:ext uri="{FF2B5EF4-FFF2-40B4-BE49-F238E27FC236}">
                <a16:creationId xmlns:a16="http://schemas.microsoft.com/office/drawing/2014/main" id="{6B32B2E3-2165-40A6-98FA-6B78D9C09D32}"/>
              </a:ext>
            </a:extLst>
          </p:cNvPr>
          <p:cNvSpPr txBox="1"/>
          <p:nvPr/>
        </p:nvSpPr>
        <p:spPr>
          <a:xfrm>
            <a:off x="2375461" y="2428677"/>
            <a:ext cx="52914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Retroalimentación</a:t>
            </a:r>
          </a:p>
        </p:txBody>
      </p:sp>
      <p:pic>
        <p:nvPicPr>
          <p:cNvPr id="6" name="Google Shape;271;p38">
            <a:extLst>
              <a:ext uri="{FF2B5EF4-FFF2-40B4-BE49-F238E27FC236}">
                <a16:creationId xmlns:a16="http://schemas.microsoft.com/office/drawing/2014/main" id="{6E2EB4B0-A534-4B60-9F11-9458EED3E8A2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1975201" flipH="1">
            <a:off x="6487225" y="2488246"/>
            <a:ext cx="589636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81;p54">
            <a:extLst>
              <a:ext uri="{FF2B5EF4-FFF2-40B4-BE49-F238E27FC236}">
                <a16:creationId xmlns:a16="http://schemas.microsoft.com/office/drawing/2014/main" id="{C1459CF0-91E9-4AA8-8696-284C47AAFA89}"/>
              </a:ext>
            </a:extLst>
          </p:cNvPr>
          <p:cNvSpPr txBox="1"/>
          <p:nvPr/>
        </p:nvSpPr>
        <p:spPr>
          <a:xfrm>
            <a:off x="2959783" y="3216080"/>
            <a:ext cx="5121680" cy="76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Sea estimulado y reciba información sobre el resultado de su tarea</a:t>
            </a:r>
          </a:p>
        </p:txBody>
      </p:sp>
    </p:spTree>
    <p:extLst>
      <p:ext uri="{BB962C8B-B14F-4D97-AF65-F5344CB8AC3E}">
        <p14:creationId xmlns:p14="http://schemas.microsoft.com/office/powerpoint/2010/main" val="398974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768916" y="1732534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Pablo como docente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2640890" y="636605"/>
            <a:ext cx="50260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002060"/>
                </a:solidFill>
                <a:latin typeface="Concert One"/>
                <a:ea typeface="Concert One"/>
                <a:cs typeface="Concert One"/>
                <a:sym typeface="Concert One"/>
              </a:rPr>
              <a:t>Pablo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547445"/>
            <a:ext cx="7232072" cy="316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8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“paternidad” y “maternidad” espiritual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8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“hijos” a sus discípulos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s-MX" sz="18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8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Su objetivo es presentar perfecto en Cristo Jesús a todo hombre (Col 1:28)</a:t>
            </a: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970566" y="739059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91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241449" y="64076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Pablo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7" name="Google Shape;197;p32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Imitación</a:t>
            </a:r>
          </a:p>
        </p:txBody>
      </p:sp>
      <p:sp>
        <p:nvSpPr>
          <p:cNvPr id="201" name="Google Shape;201;p32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Exhortación</a:t>
            </a: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Identificación</a:t>
            </a:r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Participación</a:t>
            </a: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07;p32">
            <a:extLst>
              <a:ext uri="{FF2B5EF4-FFF2-40B4-BE49-F238E27FC236}">
                <a16:creationId xmlns:a16="http://schemas.microsoft.com/office/drawing/2014/main" id="{E8A51CBA-DC54-4429-8398-3CD421C570F7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363587" flipH="1">
            <a:off x="4917119" y="1755154"/>
            <a:ext cx="937761" cy="51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32">
            <a:extLst>
              <a:ext uri="{FF2B5EF4-FFF2-40B4-BE49-F238E27FC236}">
                <a16:creationId xmlns:a16="http://schemas.microsoft.com/office/drawing/2014/main" id="{48371FE2-DECD-4C17-ACB8-7EDC19478DBD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1121144" flipH="1" flipV="1">
            <a:off x="3180760" y="3373627"/>
            <a:ext cx="892514" cy="4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07;p32">
            <a:extLst>
              <a:ext uri="{FF2B5EF4-FFF2-40B4-BE49-F238E27FC236}">
                <a16:creationId xmlns:a16="http://schemas.microsoft.com/office/drawing/2014/main" id="{FCCE8D5C-2B88-4DD9-ADD8-6FE6281CC8AF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167890" flipH="1" flipV="1">
            <a:off x="1500326" y="2409249"/>
            <a:ext cx="707470" cy="44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07;p32">
            <a:extLst>
              <a:ext uri="{FF2B5EF4-FFF2-40B4-BE49-F238E27FC236}">
                <a16:creationId xmlns:a16="http://schemas.microsoft.com/office/drawing/2014/main" id="{272528A0-5B46-4C0E-BD32-1EC6D58D6653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5100749" flipH="1">
            <a:off x="7118651" y="2497322"/>
            <a:ext cx="937761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241449" y="64076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Pablo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984499" y="213907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Imitación</a:t>
            </a: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0E21E1-D451-478B-A03D-4F011C83FA3B}"/>
              </a:ext>
            </a:extLst>
          </p:cNvPr>
          <p:cNvSpPr txBox="1"/>
          <p:nvPr/>
        </p:nvSpPr>
        <p:spPr>
          <a:xfrm>
            <a:off x="5054268" y="1051857"/>
            <a:ext cx="3439938" cy="328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-Como padre espiritual Pablo hace un llamamiento a que lo imiten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	1 Corintios 4:16;11:1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	Filipenses 3:17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	1Tesalonicenses 1:6-7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	2Tesalonicenses 3:7,9</a:t>
            </a:r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-Sed imitadores de mí, como yo de Cristo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-La forma en que él vivía la vida en Cristo servía de modelo</a:t>
            </a:r>
          </a:p>
        </p:txBody>
      </p:sp>
    </p:spTree>
    <p:extLst>
      <p:ext uri="{BB962C8B-B14F-4D97-AF65-F5344CB8AC3E}">
        <p14:creationId xmlns:p14="http://schemas.microsoft.com/office/powerpoint/2010/main" val="271785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241449" y="64076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Pablo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806311" y="2158255"/>
            <a:ext cx="3274175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Identificación</a:t>
            </a: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0E21E1-D451-478B-A03D-4F011C83FA3B}"/>
              </a:ext>
            </a:extLst>
          </p:cNvPr>
          <p:cNvSpPr txBox="1"/>
          <p:nvPr/>
        </p:nvSpPr>
        <p:spPr>
          <a:xfrm>
            <a:off x="4964746" y="967124"/>
            <a:ext cx="357818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-Pablo invierte tiempo y esfuerzo hacia quienes </a:t>
            </a:r>
            <a:r>
              <a:rPr lang="es-MX" sz="1400" dirty="0" err="1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discipula</a:t>
            </a: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, se identifica con ellos, y les explica aún lo importante que ellos son para él 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(Gálatas 4:19; 1Tesalonisenses 2:7,8,11,12)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-Pablo se acerca a ellos, se quedaba con ellos, convivía, se daba a ellos, y no solo llegaba a dar un mensaje y se iba</a:t>
            </a:r>
          </a:p>
        </p:txBody>
      </p:sp>
    </p:spTree>
    <p:extLst>
      <p:ext uri="{BB962C8B-B14F-4D97-AF65-F5344CB8AC3E}">
        <p14:creationId xmlns:p14="http://schemas.microsoft.com/office/powerpoint/2010/main" val="81578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241449" y="64076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Pablo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984499" y="213907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Exhortación</a:t>
            </a: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0E21E1-D451-478B-A03D-4F011C83FA3B}"/>
              </a:ext>
            </a:extLst>
          </p:cNvPr>
          <p:cNvSpPr txBox="1"/>
          <p:nvPr/>
        </p:nvSpPr>
        <p:spPr>
          <a:xfrm>
            <a:off x="5028691" y="855286"/>
            <a:ext cx="3439938" cy="3432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-Tal como un entrenador descubre, desarrolla y entrena el potencial de aquellos a su cargo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</a:t>
            </a: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Pablo exhorta a Timoteo a vivir según el llamamiento que ha recibido, lo motiva a cumplir su ministerio y lo respalda con su propio ejemplo </a:t>
            </a: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(2Timoteo 4:5-7)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-Probando y equivocándose</a:t>
            </a:r>
          </a:p>
        </p:txBody>
      </p:sp>
    </p:spTree>
    <p:extLst>
      <p:ext uri="{BB962C8B-B14F-4D97-AF65-F5344CB8AC3E}">
        <p14:creationId xmlns:p14="http://schemas.microsoft.com/office/powerpoint/2010/main" val="410041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241449" y="64076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Pablo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890782" y="2164649"/>
            <a:ext cx="3105234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Participación</a:t>
            </a: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0E21E1-D451-478B-A03D-4F011C83FA3B}"/>
              </a:ext>
            </a:extLst>
          </p:cNvPr>
          <p:cNvSpPr txBox="1"/>
          <p:nvPr/>
        </p:nvSpPr>
        <p:spPr>
          <a:xfrm>
            <a:off x="5054268" y="1051857"/>
            <a:ext cx="3439938" cy="2620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-Los discípulos han madurado y Pablo ya no solamente es quien edifica, sino que ahora existe una edificación mutua 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(Romanos 1:11-12)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-Pablo ve a sus discípulos como colaboradores en el Evangelio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46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2640890" y="636605"/>
            <a:ext cx="50260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002060"/>
                </a:solidFill>
                <a:latin typeface="Concert One"/>
                <a:ea typeface="Concert One"/>
                <a:cs typeface="Concert One"/>
                <a:sym typeface="Concert One"/>
              </a:rPr>
              <a:t>Pablo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970566" y="739059"/>
            <a:ext cx="572700" cy="4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824770D7-48BB-4B75-8FF9-2805FEC9F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626" y="1360500"/>
            <a:ext cx="5650081" cy="29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1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768916" y="1732534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Jesús como docente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73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052603" y="2371676"/>
            <a:ext cx="5038792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El docente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131810" y="640769"/>
            <a:ext cx="25135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Jesús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7" name="Google Shape;197;p32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549383" y="1553701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/>
              <a:t>Pre-discipulado</a:t>
            </a:r>
            <a:endParaRPr lang="es-MX" dirty="0"/>
          </a:p>
        </p:txBody>
      </p:sp>
      <p:sp>
        <p:nvSpPr>
          <p:cNvPr id="201" name="Google Shape;201;p32"/>
          <p:cNvSpPr txBox="1">
            <a:spLocks noGrp="1"/>
          </p:cNvSpPr>
          <p:nvPr>
            <p:ph type="title" idx="2"/>
          </p:nvPr>
        </p:nvSpPr>
        <p:spPr>
          <a:xfrm>
            <a:off x="5059206" y="2114304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El maestro alentador</a:t>
            </a: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 idx="4"/>
          </p:nvPr>
        </p:nvSpPr>
        <p:spPr>
          <a:xfrm>
            <a:off x="774855" y="2809689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El ejemplo vivo</a:t>
            </a:r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 idx="6"/>
          </p:nvPr>
        </p:nvSpPr>
        <p:spPr>
          <a:xfrm>
            <a:off x="5958682" y="387931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Delega</a:t>
            </a: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07;p32">
            <a:extLst>
              <a:ext uri="{FF2B5EF4-FFF2-40B4-BE49-F238E27FC236}">
                <a16:creationId xmlns:a16="http://schemas.microsoft.com/office/drawing/2014/main" id="{E8A51CBA-DC54-4429-8398-3CD421C570F7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363587" flipH="1" flipV="1">
            <a:off x="4979558" y="2773669"/>
            <a:ext cx="937761" cy="47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32">
            <a:extLst>
              <a:ext uri="{FF2B5EF4-FFF2-40B4-BE49-F238E27FC236}">
                <a16:creationId xmlns:a16="http://schemas.microsoft.com/office/drawing/2014/main" id="{48371FE2-DECD-4C17-ACB8-7EDC19478DBD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4544989" flipH="1">
            <a:off x="3035472" y="3256201"/>
            <a:ext cx="662593" cy="29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07;p32">
            <a:extLst>
              <a:ext uri="{FF2B5EF4-FFF2-40B4-BE49-F238E27FC236}">
                <a16:creationId xmlns:a16="http://schemas.microsoft.com/office/drawing/2014/main" id="{FCCE8D5C-2B88-4DD9-ADD8-6FE6281CC8AF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7167890" flipH="1" flipV="1">
            <a:off x="732999" y="2349399"/>
            <a:ext cx="707470" cy="44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07;p32">
            <a:extLst>
              <a:ext uri="{FF2B5EF4-FFF2-40B4-BE49-F238E27FC236}">
                <a16:creationId xmlns:a16="http://schemas.microsoft.com/office/drawing/2014/main" id="{272528A0-5B46-4C0E-BD32-1EC6D58D6653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5100749" flipH="1">
            <a:off x="7510789" y="3045338"/>
            <a:ext cx="937761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03;p32">
            <a:extLst>
              <a:ext uri="{FF2B5EF4-FFF2-40B4-BE49-F238E27FC236}">
                <a16:creationId xmlns:a16="http://schemas.microsoft.com/office/drawing/2014/main" id="{1D95B8A7-C378-4883-AFD2-C0EE66E153E5}"/>
              </a:ext>
            </a:extLst>
          </p:cNvPr>
          <p:cNvSpPr txBox="1">
            <a:spLocks/>
          </p:cNvSpPr>
          <p:nvPr/>
        </p:nvSpPr>
        <p:spPr>
          <a:xfrm>
            <a:off x="2321236" y="4045426"/>
            <a:ext cx="2250764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/>
              <a:t>El maestro provocador</a:t>
            </a:r>
          </a:p>
        </p:txBody>
      </p:sp>
      <p:pic>
        <p:nvPicPr>
          <p:cNvPr id="15" name="Google Shape;207;p32">
            <a:extLst>
              <a:ext uri="{FF2B5EF4-FFF2-40B4-BE49-F238E27FC236}">
                <a16:creationId xmlns:a16="http://schemas.microsoft.com/office/drawing/2014/main" id="{4C78ACFA-2985-4A7D-800D-2FFF0A3BC457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8363587" flipH="1" flipV="1">
            <a:off x="4979558" y="2773668"/>
            <a:ext cx="937761" cy="47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2">
            <a:extLst>
              <a:ext uri="{FF2B5EF4-FFF2-40B4-BE49-F238E27FC236}">
                <a16:creationId xmlns:a16="http://schemas.microsoft.com/office/drawing/2014/main" id="{736A5C66-7142-4702-9F67-9ACC64010C3B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4544989" flipH="1">
            <a:off x="3035472" y="3256200"/>
            <a:ext cx="662593" cy="29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7;p32">
            <a:extLst>
              <a:ext uri="{FF2B5EF4-FFF2-40B4-BE49-F238E27FC236}">
                <a16:creationId xmlns:a16="http://schemas.microsoft.com/office/drawing/2014/main" id="{4CB3550D-4AEC-401F-8706-7E64E4E82587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100749" flipH="1">
            <a:off x="7510789" y="3045337"/>
            <a:ext cx="937761" cy="51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779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241449" y="64076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Jesús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548439" y="2139072"/>
            <a:ext cx="3789919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 err="1"/>
              <a:t>Pre-discipulado</a:t>
            </a:r>
            <a:endParaRPr lang="es-MX" sz="4000" dirty="0"/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0E21E1-D451-478B-A03D-4F011C83FA3B}"/>
              </a:ext>
            </a:extLst>
          </p:cNvPr>
          <p:cNvSpPr txBox="1"/>
          <p:nvPr/>
        </p:nvSpPr>
        <p:spPr>
          <a:xfrm>
            <a:off x="5054268" y="1051857"/>
            <a:ext cx="3439938" cy="2398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-Los discípulos están observando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-Hay una diferencia entre “venid y ver” a “sígueme”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-El discipulado comienza cuando los llama a seguirle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87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241449" y="64076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Jesús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548439" y="2139072"/>
            <a:ext cx="3789919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El ejemplo vivo</a:t>
            </a: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0E21E1-D451-478B-A03D-4F011C83FA3B}"/>
              </a:ext>
            </a:extLst>
          </p:cNvPr>
          <p:cNvSpPr txBox="1"/>
          <p:nvPr/>
        </p:nvSpPr>
        <p:spPr>
          <a:xfrm>
            <a:off x="5054268" y="1051857"/>
            <a:ext cx="3439938" cy="291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-Los discípulos comprendían la naturaleza del ministerio y la misión de Jesús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</a:t>
            </a: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El líder dirige mucho. Marca pautas y define roles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</a:t>
            </a: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Los discípulos lo observaban y estudiaban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“Yo hago, tú miras”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3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241449" y="64076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Jesús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548439" y="2746540"/>
            <a:ext cx="3789919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El maestro provocador</a:t>
            </a: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0E21E1-D451-478B-A03D-4F011C83FA3B}"/>
              </a:ext>
            </a:extLst>
          </p:cNvPr>
          <p:cNvSpPr txBox="1"/>
          <p:nvPr/>
        </p:nvSpPr>
        <p:spPr>
          <a:xfrm>
            <a:off x="5035084" y="770825"/>
            <a:ext cx="3439938" cy="3949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-Jesús instruye y hace preguntas a sus apóstoles en privado para confundirles y obligarles a pensar y a modificar su forma de ver las cosas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</a:t>
            </a: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Jesús sigue al mando pero anima a los discípulos a interactuar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-Que se den cuenta del precio de seguir a Jesús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“Yo hago y tú me ayudas”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94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241449" y="64076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Jesús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548439" y="2708174"/>
            <a:ext cx="3789919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El maestro alentador</a:t>
            </a: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0E21E1-D451-478B-A03D-4F011C83FA3B}"/>
              </a:ext>
            </a:extLst>
          </p:cNvPr>
          <p:cNvSpPr txBox="1"/>
          <p:nvPr/>
        </p:nvSpPr>
        <p:spPr>
          <a:xfrm>
            <a:off x="5054268" y="1051857"/>
            <a:ext cx="3439938" cy="317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-Jesús envía a sus discípulos a ministrar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</a:t>
            </a: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Pasó tiempo desde que Jesús los escogió hasta que ellos asumieran esa responsabilidad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</a:t>
            </a: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Jesús quiso que asumieran ese rol poco a poco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“Tú haces y yo te ayudo”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Dio instrucciones, autoridad y expectativas claras</a:t>
            </a:r>
          </a:p>
        </p:txBody>
      </p:sp>
    </p:spTree>
    <p:extLst>
      <p:ext uri="{BB962C8B-B14F-4D97-AF65-F5344CB8AC3E}">
        <p14:creationId xmlns:p14="http://schemas.microsoft.com/office/powerpoint/2010/main" val="366538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8"/>
          </p:nvPr>
        </p:nvSpPr>
        <p:spPr>
          <a:xfrm>
            <a:off x="1241449" y="640769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</a:rPr>
              <a:t>Jesús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548439" y="2465186"/>
            <a:ext cx="3789919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Delega</a:t>
            </a: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0E21E1-D451-478B-A03D-4F011C83FA3B}"/>
              </a:ext>
            </a:extLst>
          </p:cNvPr>
          <p:cNvSpPr txBox="1"/>
          <p:nvPr/>
        </p:nvSpPr>
        <p:spPr>
          <a:xfrm>
            <a:off x="5054268" y="640769"/>
            <a:ext cx="3439938" cy="3949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-Jesús se dedicó a preparar a los 12 para que llevaran su misión cuando Él volviera al Padre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-Llegó el momento de enviar a sus discípulos a cumplir su misión de hacer discípulos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4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-</a:t>
            </a: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Jesús deja claro que el centro de su trabajo fue preparar a los discípulos para asumir el liderazgo bajo la guía del Espíritu Santo 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“Tú haces y yo miro”</a:t>
            </a:r>
          </a:p>
        </p:txBody>
      </p:sp>
    </p:spTree>
    <p:extLst>
      <p:ext uri="{BB962C8B-B14F-4D97-AF65-F5344CB8AC3E}">
        <p14:creationId xmlns:p14="http://schemas.microsoft.com/office/powerpoint/2010/main" val="3782991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2640890" y="636605"/>
            <a:ext cx="50260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002060"/>
                </a:solidFill>
                <a:latin typeface="Concert One"/>
                <a:ea typeface="Concert One"/>
                <a:cs typeface="Concert One"/>
                <a:sym typeface="Concert One"/>
              </a:rPr>
              <a:t>Jesús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970566" y="739059"/>
            <a:ext cx="572700" cy="4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id="{D3C18EC4-C9EB-428D-B0BA-45F38498B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916" y="1209305"/>
            <a:ext cx="4185373" cy="33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20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1487581" y="1351928"/>
            <a:ext cx="6403116" cy="2596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Ogden, G (2006) Discipulado que transforma: el modelo de Jesús. Barcelona, España: Editorial </a:t>
            </a:r>
            <a:r>
              <a:rPr lang="es-MX" dirty="0" err="1"/>
              <a:t>Clie</a:t>
            </a:r>
            <a:r>
              <a:rPr lang="es-MX" dirty="0"/>
              <a:t>.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Standaert</a:t>
            </a:r>
            <a:r>
              <a:rPr lang="es-MX" dirty="0"/>
              <a:t>, R., </a:t>
            </a:r>
            <a:r>
              <a:rPr lang="es-MX" dirty="0" err="1"/>
              <a:t>Troch</a:t>
            </a:r>
            <a:r>
              <a:rPr lang="es-MX" dirty="0"/>
              <a:t>, F. (2011) Aprender a enseñar: una introducción a la didáctica general. Ecuador: Asociación Flamenca de Cooperación al Desarrollo y Asistencia</a:t>
            </a:r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557918" y="591795"/>
            <a:ext cx="5878121" cy="637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Bibliografía</a:t>
            </a:r>
            <a:endParaRPr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7223350" y="3043145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44" name="Google Shape;244;p36"/>
          <p:cNvGrpSpPr/>
          <p:nvPr/>
        </p:nvGrpSpPr>
        <p:grpSpPr>
          <a:xfrm>
            <a:off x="7656419" y="3891638"/>
            <a:ext cx="1001017" cy="853010"/>
            <a:chOff x="2341425" y="238100"/>
            <a:chExt cx="1328900" cy="1148125"/>
          </a:xfrm>
        </p:grpSpPr>
        <p:sp>
          <p:nvSpPr>
            <p:cNvPr id="245" name="Google Shape;245;p3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a realidad del docente en formación. – Revista Acta Educativa">
            <a:extLst>
              <a:ext uri="{FF2B5EF4-FFF2-40B4-BE49-F238E27FC236}">
                <a16:creationId xmlns:a16="http://schemas.microsoft.com/office/drawing/2014/main" id="{B9A529C8-32DB-4846-9371-A5CB2EE54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07"/>
          <a:stretch/>
        </p:blipFill>
        <p:spPr bwMode="auto">
          <a:xfrm rot="20924890">
            <a:off x="5485901" y="1139468"/>
            <a:ext cx="2405143" cy="18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" name="Google Shape;471;p54"/>
          <p:cNvSpPr txBox="1"/>
          <p:nvPr/>
        </p:nvSpPr>
        <p:spPr>
          <a:xfrm>
            <a:off x="2375463" y="636605"/>
            <a:ext cx="38910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El docente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841589"/>
            <a:ext cx="7232072" cy="287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interés por una materia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Compromiso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En parte, responsable del nivel de aprendizaje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atención a los estudiantes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4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2846598" y="709451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8;p34">
            <a:extLst>
              <a:ext uri="{FF2B5EF4-FFF2-40B4-BE49-F238E27FC236}">
                <a16:creationId xmlns:a16="http://schemas.microsoft.com/office/drawing/2014/main" id="{37942DEC-15E9-47E5-BD0A-6DBE78C36C34}"/>
              </a:ext>
            </a:extLst>
          </p:cNvPr>
          <p:cNvSpPr/>
          <p:nvPr/>
        </p:nvSpPr>
        <p:spPr>
          <a:xfrm rot="18572577">
            <a:off x="4975838" y="1300107"/>
            <a:ext cx="1066756" cy="29595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" name="Google Shape;228;p34">
            <a:extLst>
              <a:ext uri="{FF2B5EF4-FFF2-40B4-BE49-F238E27FC236}">
                <a16:creationId xmlns:a16="http://schemas.microsoft.com/office/drawing/2014/main" id="{FF931EDD-BE74-4E3C-BD49-F82C5D52E574}"/>
              </a:ext>
            </a:extLst>
          </p:cNvPr>
          <p:cNvSpPr/>
          <p:nvPr/>
        </p:nvSpPr>
        <p:spPr>
          <a:xfrm rot="18572577">
            <a:off x="7322263" y="2520371"/>
            <a:ext cx="1066756" cy="29595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6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2375462" y="636605"/>
            <a:ext cx="52914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La relación docente-estudiante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841589"/>
            <a:ext cx="7232072" cy="287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Un requisito básico y primordial – influencia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Rogers (1971) distingue tres posiciones básicas para poder hablar de una buena relación: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amabilidad y el respeto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empatía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autenticidad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970566" y="739059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2375462" y="636605"/>
            <a:ext cx="52914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La relación docente-estudiante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238547"/>
            <a:ext cx="7232072" cy="347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 err="1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Hermans</a:t>
            </a: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 (1975) - comportamiento del docente es evaluado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claridad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información sobre el trabajo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amabilidad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exigencia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oportunidad para demostrar sus capacidades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autonomía en la tarea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perspectivas de futuro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expectativas del docente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el docente como modelo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la confirmación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970566" y="739059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69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i tienes estas diez cualidades, deberías pensar en ser maestro">
            <a:extLst>
              <a:ext uri="{FF2B5EF4-FFF2-40B4-BE49-F238E27FC236}">
                <a16:creationId xmlns:a16="http://schemas.microsoft.com/office/drawing/2014/main" id="{5391D5AA-9F7F-4781-8B30-9F7D5EAD1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410">
            <a:off x="4363745" y="2301984"/>
            <a:ext cx="3647809" cy="17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" name="Google Shape;471;p54"/>
          <p:cNvSpPr txBox="1"/>
          <p:nvPr/>
        </p:nvSpPr>
        <p:spPr>
          <a:xfrm>
            <a:off x="2375462" y="636605"/>
            <a:ext cx="52914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El diálogo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238547"/>
            <a:ext cx="7232072" cy="347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conversación a solas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Una conversación abierta y honesta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Clima afectivo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4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3626717" y="680575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8;p34">
            <a:extLst>
              <a:ext uri="{FF2B5EF4-FFF2-40B4-BE49-F238E27FC236}">
                <a16:creationId xmlns:a16="http://schemas.microsoft.com/office/drawing/2014/main" id="{A11DF686-36C5-4B06-9DDA-335058BDFBED}"/>
              </a:ext>
            </a:extLst>
          </p:cNvPr>
          <p:cNvSpPr/>
          <p:nvPr/>
        </p:nvSpPr>
        <p:spPr>
          <a:xfrm rot="1464853">
            <a:off x="7162329" y="2020103"/>
            <a:ext cx="1066756" cy="29595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8" name="Google Shape;228;p34">
            <a:extLst>
              <a:ext uri="{FF2B5EF4-FFF2-40B4-BE49-F238E27FC236}">
                <a16:creationId xmlns:a16="http://schemas.microsoft.com/office/drawing/2014/main" id="{D3D20B8C-8C94-4BDA-BEF9-178E25D81D05}"/>
              </a:ext>
            </a:extLst>
          </p:cNvPr>
          <p:cNvSpPr/>
          <p:nvPr/>
        </p:nvSpPr>
        <p:spPr>
          <a:xfrm rot="1464853">
            <a:off x="4146214" y="4032688"/>
            <a:ext cx="1066756" cy="29595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2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35DAAF2-7E65-4C04-842E-F027370A1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3144" r="50000" b="4253"/>
          <a:stretch/>
        </p:blipFill>
        <p:spPr bwMode="auto">
          <a:xfrm rot="21303785">
            <a:off x="1626894" y="1475980"/>
            <a:ext cx="1462956" cy="29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" name="Google Shape;471;p54"/>
          <p:cNvSpPr txBox="1"/>
          <p:nvPr/>
        </p:nvSpPr>
        <p:spPr>
          <a:xfrm>
            <a:off x="2375462" y="636605"/>
            <a:ext cx="52914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El docente como modelo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3727453" y="1718493"/>
            <a:ext cx="4856496" cy="263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Mostrar con el ejemplo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La habilidad y la competencia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• Un comportamiento opuesto al que se tiene que debilitar en el estudiante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4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2571639" y="709452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8;p34">
            <a:extLst>
              <a:ext uri="{FF2B5EF4-FFF2-40B4-BE49-F238E27FC236}">
                <a16:creationId xmlns:a16="http://schemas.microsoft.com/office/drawing/2014/main" id="{A11DF686-36C5-4B06-9DDA-335058BDFBED}"/>
              </a:ext>
            </a:extLst>
          </p:cNvPr>
          <p:cNvSpPr/>
          <p:nvPr/>
        </p:nvSpPr>
        <p:spPr>
          <a:xfrm rot="1464853">
            <a:off x="1377625" y="4163266"/>
            <a:ext cx="1066756" cy="29595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8" name="Google Shape;228;p34">
            <a:extLst>
              <a:ext uri="{FF2B5EF4-FFF2-40B4-BE49-F238E27FC236}">
                <a16:creationId xmlns:a16="http://schemas.microsoft.com/office/drawing/2014/main" id="{D3D20B8C-8C94-4BDA-BEF9-178E25D81D05}"/>
              </a:ext>
            </a:extLst>
          </p:cNvPr>
          <p:cNvSpPr/>
          <p:nvPr/>
        </p:nvSpPr>
        <p:spPr>
          <a:xfrm rot="1464853">
            <a:off x="2152570" y="1416534"/>
            <a:ext cx="1066756" cy="29595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0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os maestros preferidos por los niños">
            <a:extLst>
              <a:ext uri="{FF2B5EF4-FFF2-40B4-BE49-F238E27FC236}">
                <a16:creationId xmlns:a16="http://schemas.microsoft.com/office/drawing/2014/main" id="{236BB975-1E42-4F0D-821B-5E981C81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276">
            <a:off x="1338728" y="1587010"/>
            <a:ext cx="3192720" cy="14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" name="Google Shape;471;p54"/>
          <p:cNvSpPr txBox="1"/>
          <p:nvPr/>
        </p:nvSpPr>
        <p:spPr>
          <a:xfrm>
            <a:off x="2375462" y="636605"/>
            <a:ext cx="52914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Afianzar una conducta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4859747" y="1718493"/>
            <a:ext cx="3724201" cy="263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reforzamiento de un comportamiento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Observar primero qué es lo que los estudiantes hacen bien 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4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2571639" y="709452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8;p34">
            <a:extLst>
              <a:ext uri="{FF2B5EF4-FFF2-40B4-BE49-F238E27FC236}">
                <a16:creationId xmlns:a16="http://schemas.microsoft.com/office/drawing/2014/main" id="{A11DF686-36C5-4B06-9DDA-335058BDFBED}"/>
              </a:ext>
            </a:extLst>
          </p:cNvPr>
          <p:cNvSpPr/>
          <p:nvPr/>
        </p:nvSpPr>
        <p:spPr>
          <a:xfrm rot="2114867">
            <a:off x="998044" y="2545224"/>
            <a:ext cx="1066756" cy="29595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8" name="Google Shape;228;p34">
            <a:extLst>
              <a:ext uri="{FF2B5EF4-FFF2-40B4-BE49-F238E27FC236}">
                <a16:creationId xmlns:a16="http://schemas.microsoft.com/office/drawing/2014/main" id="{D3D20B8C-8C94-4BDA-BEF9-178E25D81D05}"/>
              </a:ext>
            </a:extLst>
          </p:cNvPr>
          <p:cNvSpPr/>
          <p:nvPr/>
        </p:nvSpPr>
        <p:spPr>
          <a:xfrm rot="2246030">
            <a:off x="3812889" y="1734096"/>
            <a:ext cx="1066756" cy="29595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7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527479" y="758096"/>
            <a:ext cx="52914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Estructura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11092" y="1381952"/>
            <a:ext cx="5121680" cy="76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claridad de ideas y el grado de organización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753582" y="780152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785036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780</Words>
  <Application>Microsoft Office PowerPoint</Application>
  <PresentationFormat>Presentación en pantalla (16:9)</PresentationFormat>
  <Paragraphs>140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Concert One</vt:lpstr>
      <vt:lpstr>Arial</vt:lpstr>
      <vt:lpstr>Roboto Mono Medium</vt:lpstr>
      <vt:lpstr>Coming Soon</vt:lpstr>
      <vt:lpstr>Anonymous Pro</vt:lpstr>
      <vt:lpstr>Notebook Lesson by Slidesgo</vt:lpstr>
      <vt:lpstr>Educación Cristiana</vt:lpstr>
      <vt:lpstr>06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Pablo como docente</vt:lpstr>
      <vt:lpstr>Presentación de PowerPoint</vt:lpstr>
      <vt:lpstr>Pablo</vt:lpstr>
      <vt:lpstr>Pablo</vt:lpstr>
      <vt:lpstr>Pablo</vt:lpstr>
      <vt:lpstr>Pablo</vt:lpstr>
      <vt:lpstr>Pablo</vt:lpstr>
      <vt:lpstr>Presentación de PowerPoint</vt:lpstr>
      <vt:lpstr>Jesús como docente</vt:lpstr>
      <vt:lpstr>Jesús</vt:lpstr>
      <vt:lpstr>Jesús</vt:lpstr>
      <vt:lpstr>Jesús</vt:lpstr>
      <vt:lpstr>Jesús</vt:lpstr>
      <vt:lpstr>Jesús</vt:lpstr>
      <vt:lpstr>Jesús</vt:lpstr>
      <vt:lpstr>Presentación de PowerPoint</vt:lpstr>
      <vt:lpstr>Ogden, G (2006) Discipulado que transforma: el modelo de Jesús. Barcelona, España: Editorial Clie.  Standaert, R., Troch, F. (2011) Aprender a enseñar: una introducción a la didáctica general. Ecuador: Asociación Flamenca de Cooperación al Desarrollo y Asistencia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LEVÍ ORTA</dc:creator>
  <cp:lastModifiedBy>LEVÍ</cp:lastModifiedBy>
  <cp:revision>42</cp:revision>
  <dcterms:modified xsi:type="dcterms:W3CDTF">2022-10-13T23:45:41Z</dcterms:modified>
</cp:coreProperties>
</file>