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79" r:id="rId4"/>
    <p:sldId id="280" r:id="rId5"/>
    <p:sldId id="281" r:id="rId6"/>
    <p:sldId id="273" r:id="rId7"/>
    <p:sldId id="282" r:id="rId8"/>
    <p:sldId id="283" r:id="rId9"/>
    <p:sldId id="278" r:id="rId10"/>
  </p:sldIdLst>
  <p:sldSz cx="9144000" cy="5143500" type="screen16x9"/>
  <p:notesSz cx="6858000" cy="9144000"/>
  <p:embeddedFontLst>
    <p:embeddedFont>
      <p:font typeface="BrowalliaUPC" pitchFamily="34" charset="-34"/>
      <p:regular r:id="rId12"/>
      <p:bold r:id="rId13"/>
      <p:italic r:id="rId14"/>
      <p:boldItalic r:id="rId15"/>
    </p:embeddedFont>
    <p:embeddedFont>
      <p:font typeface="Impact" pitchFamily="34" charset="0"/>
      <p:regular r:id="rId16"/>
    </p:embeddedFont>
    <p:embeddedFont>
      <p:font typeface="Roboto Slab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Nixie One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51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9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204038"/>
            <a:ext cx="503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Necesidad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del Evangelismo: 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el Pecado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371126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I: Introducción al Evangelismo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2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1043608" y="2254682"/>
            <a:ext cx="7056784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Después de que Juan fue encarcelado, Jesús fue a Galilea para </a:t>
            </a:r>
            <a:r>
              <a:rPr lang="es-MX" sz="2400" b="1" dirty="0" smtClean="0">
                <a:latin typeface="Calibri" pitchFamily="34" charset="0"/>
              </a:rPr>
              <a:t>proclamar el evangelio </a:t>
            </a:r>
            <a:r>
              <a:rPr lang="es-MX" sz="2400" dirty="0" smtClean="0">
                <a:latin typeface="Calibri" pitchFamily="34" charset="0"/>
              </a:rPr>
              <a:t>del reino de Dios.</a:t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Decía: «El tiempo se ha cumplido, y el reino de Dios se ha acercado. ¡</a:t>
            </a:r>
            <a:r>
              <a:rPr lang="es-MX" sz="2400" b="1" dirty="0" smtClean="0">
                <a:latin typeface="Calibri" pitchFamily="34" charset="0"/>
              </a:rPr>
              <a:t>Arrepiéntanse</a:t>
            </a:r>
            <a:r>
              <a:rPr lang="es-MX" sz="2400" dirty="0" smtClean="0">
                <a:latin typeface="Calibri" pitchFamily="34" charset="0"/>
              </a:rPr>
              <a:t> y </a:t>
            </a:r>
            <a:r>
              <a:rPr lang="es-MX" sz="2400" b="1" dirty="0" smtClean="0">
                <a:latin typeface="Calibri" pitchFamily="34" charset="0"/>
              </a:rPr>
              <a:t>crean</a:t>
            </a:r>
            <a:r>
              <a:rPr lang="es-MX" sz="2400" dirty="0" smtClean="0">
                <a:latin typeface="Calibri" pitchFamily="34" charset="0"/>
              </a:rPr>
              <a:t> en el </a:t>
            </a:r>
            <a:r>
              <a:rPr lang="es-MX" sz="2400" b="1" dirty="0" smtClean="0">
                <a:latin typeface="Calibri" pitchFamily="34" charset="0"/>
              </a:rPr>
              <a:t>evangelio</a:t>
            </a:r>
            <a:r>
              <a:rPr lang="es-MX" sz="2400" dirty="0" smtClean="0">
                <a:latin typeface="Calibri" pitchFamily="34" charset="0"/>
              </a:rPr>
              <a:t>!»</a:t>
            </a:r>
            <a:endParaRPr sz="2400"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Marcos 1:14-15 RVC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Arrepentimiento… Pecado</a:t>
            </a:r>
            <a:endParaRPr dirty="0">
              <a:latin typeface="Calibri" pitchFamily="34" charset="0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700080" y="1789314"/>
            <a:ext cx="8192399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s-MX" dirty="0" smtClean="0">
                <a:latin typeface="Calibri" pitchFamily="34" charset="0"/>
              </a:rPr>
              <a:t>Jesús conocía la realidad de Israel</a:t>
            </a:r>
            <a:endParaRPr dirty="0">
              <a:latin typeface="Calibri" pitchFamily="34" charset="0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 dirty="0" smtClean="0">
                <a:latin typeface="Calibri" pitchFamily="34" charset="0"/>
              </a:rPr>
              <a:t>Jesús conocía la necesidad de Israel</a:t>
            </a:r>
            <a:endParaRPr dirty="0">
              <a:latin typeface="Calibri" pitchFamily="34" charset="0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 dirty="0" smtClean="0">
                <a:latin typeface="Calibri" pitchFamily="34" charset="0"/>
              </a:rPr>
              <a:t>Jesús conocía la solución ante el problema de Israel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endParaRPr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arrepentimiento es necesario por la realidad del pecado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79940"/>
            <a:ext cx="4153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  <a:t>El concepto de Pecado</a:t>
            </a:r>
            <a:endParaRPr sz="60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4294967295"/>
          </p:nvPr>
        </p:nvSpPr>
        <p:spPr>
          <a:xfrm>
            <a:off x="685800" y="2724190"/>
            <a:ext cx="4153200" cy="1503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2400" dirty="0" smtClean="0">
                <a:latin typeface="Calibri" pitchFamily="34" charset="0"/>
              </a:rPr>
              <a:t>Errar en el blanco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2400" dirty="0" smtClean="0">
                <a:latin typeface="Calibri" pitchFamily="34" charset="0"/>
              </a:rPr>
              <a:t>Fallar 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2400" dirty="0" smtClean="0">
                <a:latin typeface="Calibri" pitchFamily="34" charset="0"/>
              </a:rPr>
              <a:t>Desviarse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2400" dirty="0" smtClean="0">
                <a:latin typeface="Calibri" pitchFamily="34" charset="0"/>
              </a:rPr>
              <a:t>Alejarse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2400" dirty="0" smtClean="0">
                <a:latin typeface="Calibri" pitchFamily="34" charset="0"/>
              </a:rPr>
              <a:t>Equivocarse</a:t>
            </a:r>
            <a:endParaRPr sz="2400" dirty="0">
              <a:latin typeface="Calibri" pitchFamily="34" charset="0"/>
            </a:endParaRP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6" name="Google Shape;822;p48"/>
          <p:cNvGrpSpPr/>
          <p:nvPr/>
        </p:nvGrpSpPr>
        <p:grpSpPr>
          <a:xfrm>
            <a:off x="5292080" y="449251"/>
            <a:ext cx="3213216" cy="2338523"/>
            <a:chOff x="5961125" y="1678700"/>
            <a:chExt cx="543125" cy="393375"/>
          </a:xfrm>
        </p:grpSpPr>
        <p:sp>
          <p:nvSpPr>
            <p:cNvPr id="17" name="Google Shape;823;p4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24;p4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25;p4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6;p4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7;p4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8;p4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9;p48"/>
            <p:cNvSpPr/>
            <p:nvPr/>
          </p:nvSpPr>
          <p:spPr>
            <a:xfrm>
              <a:off x="6253375" y="1739587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1 Elipse"/>
          <p:cNvSpPr/>
          <p:nvPr/>
        </p:nvSpPr>
        <p:spPr>
          <a:xfrm>
            <a:off x="6156583" y="1318079"/>
            <a:ext cx="500803" cy="503225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Elipse"/>
          <p:cNvSpPr/>
          <p:nvPr/>
        </p:nvSpPr>
        <p:spPr>
          <a:xfrm>
            <a:off x="5868466" y="1028421"/>
            <a:ext cx="1077185" cy="108239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Elipse"/>
          <p:cNvSpPr/>
          <p:nvPr/>
        </p:nvSpPr>
        <p:spPr>
          <a:xfrm>
            <a:off x="5580753" y="738911"/>
            <a:ext cx="1653016" cy="166156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Elipse"/>
          <p:cNvSpPr/>
          <p:nvPr/>
        </p:nvSpPr>
        <p:spPr>
          <a:xfrm>
            <a:off x="5292084" y="449252"/>
            <a:ext cx="2229950" cy="224073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4 Conector recto"/>
          <p:cNvCxnSpPr/>
          <p:nvPr/>
        </p:nvCxnSpPr>
        <p:spPr>
          <a:xfrm flipH="1">
            <a:off x="7455468" y="1711230"/>
            <a:ext cx="133244" cy="1296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7430461" y="1776048"/>
            <a:ext cx="133244" cy="1296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H="1">
            <a:off x="7378018" y="1842928"/>
            <a:ext cx="133244" cy="1296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7378018" y="1842928"/>
            <a:ext cx="133244" cy="1296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H="1">
            <a:off x="7378018" y="1857308"/>
            <a:ext cx="133244" cy="1296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H="1">
            <a:off x="7412759" y="1846862"/>
            <a:ext cx="133244" cy="1296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oogle Shape;756;p48"/>
          <p:cNvGrpSpPr/>
          <p:nvPr/>
        </p:nvGrpSpPr>
        <p:grpSpPr>
          <a:xfrm>
            <a:off x="7236296" y="3075806"/>
            <a:ext cx="1584176" cy="1677148"/>
            <a:chOff x="4630125" y="278900"/>
            <a:chExt cx="400675" cy="456675"/>
          </a:xfrm>
        </p:grpSpPr>
        <p:sp>
          <p:nvSpPr>
            <p:cNvPr id="42" name="Google Shape;757;p48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58;p48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59;p48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0;p48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961;p48"/>
          <p:cNvSpPr/>
          <p:nvPr/>
        </p:nvSpPr>
        <p:spPr>
          <a:xfrm>
            <a:off x="5362076" y="3167527"/>
            <a:ext cx="1300772" cy="1446790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870;p48"/>
          <p:cNvGrpSpPr/>
          <p:nvPr/>
        </p:nvGrpSpPr>
        <p:grpSpPr>
          <a:xfrm rot="10800000">
            <a:off x="3452006" y="3436999"/>
            <a:ext cx="1100057" cy="1104649"/>
            <a:chOff x="5972700" y="2330200"/>
            <a:chExt cx="411625" cy="387275"/>
          </a:xfrm>
        </p:grpSpPr>
        <p:sp>
          <p:nvSpPr>
            <p:cNvPr id="48" name="Google Shape;871;p4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72;p4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>
            <a:spLocks noGrp="1"/>
          </p:cNvSpPr>
          <p:nvPr>
            <p:ph type="title"/>
          </p:nvPr>
        </p:nvSpPr>
        <p:spPr>
          <a:xfrm>
            <a:off x="1043608" y="530725"/>
            <a:ext cx="3569992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Las Consecuencias del Pecado</a:t>
            </a:r>
            <a:endParaRPr dirty="0">
              <a:latin typeface="Calibri" pitchFamily="34" charset="0"/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body" idx="1"/>
          </p:nvPr>
        </p:nvSpPr>
        <p:spPr>
          <a:xfrm>
            <a:off x="1146025" y="177165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Romanos 3:23</a:t>
            </a:r>
            <a:endParaRPr b="1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sz="1200" dirty="0" smtClean="0">
                <a:latin typeface="Calibri" pitchFamily="34" charset="0"/>
              </a:rPr>
              <a:t>Por cuanto todos pecaron y están destituidos de la gloria de Dios</a:t>
            </a:r>
            <a:endParaRPr sz="1200" dirty="0">
              <a:latin typeface="Calibri" pitchFamily="34" charset="0"/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body" idx="2"/>
          </p:nvPr>
        </p:nvSpPr>
        <p:spPr>
          <a:xfrm>
            <a:off x="3679388" y="177165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Juan 8:34</a:t>
            </a:r>
            <a:endParaRPr b="1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sz="1200" dirty="0">
                <a:latin typeface="Calibri" pitchFamily="34" charset="0"/>
              </a:rPr>
              <a:t>Jesús les respondió: De cierto, de cierto os digo, que todo aquel que hace pecado, esclavo es del pecado. </a:t>
            </a:r>
            <a:endParaRPr sz="1200" dirty="0">
              <a:latin typeface="Calibri" pitchFamily="34" charset="0"/>
            </a:endParaRPr>
          </a:p>
        </p:txBody>
      </p:sp>
      <p:sp>
        <p:nvSpPr>
          <p:cNvPr id="328" name="Google Shape;328;p30"/>
          <p:cNvSpPr txBox="1">
            <a:spLocks noGrp="1"/>
          </p:cNvSpPr>
          <p:nvPr>
            <p:ph type="body" idx="3"/>
          </p:nvPr>
        </p:nvSpPr>
        <p:spPr>
          <a:xfrm>
            <a:off x="6212750" y="177165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Romanos 6:23</a:t>
            </a:r>
            <a:endParaRPr b="1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sz="1200" dirty="0">
                <a:latin typeface="Calibri" pitchFamily="34" charset="0"/>
                <a:cs typeface="BrowalliaUPC" pitchFamily="34" charset="-34"/>
              </a:rPr>
              <a:t>P</a:t>
            </a:r>
            <a:r>
              <a:rPr lang="es-MX" sz="1200" dirty="0" smtClean="0">
                <a:latin typeface="Calibri" pitchFamily="34" charset="0"/>
                <a:cs typeface="BrowalliaUPC" pitchFamily="34" charset="-34"/>
              </a:rPr>
              <a:t>orque </a:t>
            </a:r>
            <a:r>
              <a:rPr lang="es-MX" sz="1200" dirty="0">
                <a:latin typeface="Calibri" pitchFamily="34" charset="0"/>
                <a:cs typeface="BrowalliaUPC" pitchFamily="34" charset="-34"/>
              </a:rPr>
              <a:t>la paga del pecado es muerte, mas la dádiva de Dios es vida eterna en Cristo Jesús Señor nuestro.</a:t>
            </a:r>
            <a:endParaRPr sz="1200" dirty="0">
              <a:latin typeface="Calibri" pitchFamily="34" charset="0"/>
              <a:cs typeface="BrowalliaUPC" pitchFamily="34" charset="-34"/>
            </a:endParaRPr>
          </a:p>
        </p:txBody>
      </p:sp>
      <p:sp>
        <p:nvSpPr>
          <p:cNvPr id="329" name="Google Shape;329;p30"/>
          <p:cNvSpPr txBox="1">
            <a:spLocks noGrp="1"/>
          </p:cNvSpPr>
          <p:nvPr>
            <p:ph type="body" idx="1"/>
          </p:nvPr>
        </p:nvSpPr>
        <p:spPr>
          <a:xfrm>
            <a:off x="1146025" y="335280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Proverbios 14:12</a:t>
            </a:r>
            <a:endParaRPr b="1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sz="1200" dirty="0">
                <a:latin typeface="Calibri" pitchFamily="34" charset="0"/>
              </a:rPr>
              <a:t>Hay camino que al hombre le parece derecho;</a:t>
            </a:r>
          </a:p>
          <a:p>
            <a:pPr marL="0" lvl="0" indent="0">
              <a:buNone/>
            </a:pPr>
            <a:r>
              <a:rPr lang="es-MX" sz="1200" dirty="0">
                <a:latin typeface="Calibri" pitchFamily="34" charset="0"/>
              </a:rPr>
              <a:t>Pero su fin es camino de muerte.</a:t>
            </a:r>
            <a:endParaRPr sz="1200" dirty="0">
              <a:latin typeface="Calibri" pitchFamily="34" charset="0"/>
            </a:endParaRPr>
          </a:p>
        </p:txBody>
      </p:sp>
      <p:sp>
        <p:nvSpPr>
          <p:cNvPr id="330" name="Google Shape;330;p30"/>
          <p:cNvSpPr txBox="1">
            <a:spLocks noGrp="1"/>
          </p:cNvSpPr>
          <p:nvPr>
            <p:ph type="body" idx="2"/>
          </p:nvPr>
        </p:nvSpPr>
        <p:spPr>
          <a:xfrm>
            <a:off x="3679388" y="335280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Daniel 9:5</a:t>
            </a:r>
            <a:endParaRPr b="1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sz="1200" dirty="0" smtClean="0">
                <a:latin typeface="Calibri" pitchFamily="34" charset="0"/>
              </a:rPr>
              <a:t>Hemos </a:t>
            </a:r>
            <a:r>
              <a:rPr lang="es-MX" sz="1200" dirty="0">
                <a:latin typeface="Calibri" pitchFamily="34" charset="0"/>
              </a:rPr>
              <a:t>pecado, hemos cometido iniquidad, hemos hecho impíamente, y hemos sido rebeldes, y nos hemos apartado de tus mandamientos y de tus ordenanzas.</a:t>
            </a:r>
            <a:endParaRPr sz="1200" dirty="0">
              <a:latin typeface="Calibri" pitchFamily="34" charset="0"/>
            </a:endParaRPr>
          </a:p>
        </p:txBody>
      </p:sp>
      <p:sp>
        <p:nvSpPr>
          <p:cNvPr id="331" name="Google Shape;331;p30"/>
          <p:cNvSpPr txBox="1">
            <a:spLocks noGrp="1"/>
          </p:cNvSpPr>
          <p:nvPr>
            <p:ph type="body" idx="3"/>
          </p:nvPr>
        </p:nvSpPr>
        <p:spPr>
          <a:xfrm>
            <a:off x="6212750" y="3352800"/>
            <a:ext cx="2535714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Levítico 5:17</a:t>
            </a:r>
            <a:endParaRPr b="1" dirty="0">
              <a:latin typeface="Calibri" pitchFamily="34" charset="0"/>
            </a:endParaRPr>
          </a:p>
          <a:p>
            <a:pPr marL="114300" indent="0">
              <a:buNone/>
            </a:pPr>
            <a:r>
              <a:rPr lang="es-MX" sz="1200" dirty="0">
                <a:latin typeface="Calibri" pitchFamily="34" charset="0"/>
              </a:rPr>
              <a:t> Finalmente, si una persona pecare, o hiciere alguna de todas aquellas cosas que por mandamiento de Jehová no se han de hacer, aun sin hacerlo a sabiendas, es culpable, y llevará su pecado.</a:t>
            </a:r>
            <a:endParaRPr sz="1200" dirty="0">
              <a:latin typeface="Calibri" pitchFamily="34" charset="0"/>
            </a:endParaRPr>
          </a:p>
        </p:txBody>
      </p:sp>
      <p:grpSp>
        <p:nvGrpSpPr>
          <p:cNvPr id="332" name="Google Shape;332;p30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333" name="Google Shape;333;p3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Predicar el arrepentimiento</a:t>
            </a:r>
            <a:endParaRPr dirty="0"/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5004048" y="919202"/>
            <a:ext cx="3658200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Calibri" pitchFamily="34" charset="0"/>
              </a:rPr>
              <a:t>El evangelismo es un medio para compartir la gracia que Dios ha demostrado con el ser humano a pesar de su pecado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2400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Calibri" pitchFamily="34" charset="0"/>
              </a:rPr>
              <a:t>El mensaje del evangelismo es necesario para guiar al hombre a dejar el pecado</a:t>
            </a:r>
            <a:endParaRPr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480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5092030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accent2"/>
                </a:solidFill>
                <a:latin typeface="Calibri" pitchFamily="34" charset="0"/>
              </a:rPr>
              <a:t>Phot</a:t>
            </a:r>
            <a:r>
              <a:rPr lang="en-US" sz="1000" dirty="0" smtClean="0">
                <a:solidFill>
                  <a:schemeClr val="accent2"/>
                </a:solidFill>
                <a:latin typeface="Calibri" pitchFamily="34" charset="0"/>
              </a:rPr>
              <a:t>o by Timothy </a:t>
            </a:r>
            <a:r>
              <a:rPr lang="en-US" sz="1000" dirty="0" err="1" smtClean="0">
                <a:solidFill>
                  <a:schemeClr val="accent2"/>
                </a:solidFill>
                <a:latin typeface="Calibri" pitchFamily="34" charset="0"/>
              </a:rPr>
              <a:t>Eberly</a:t>
            </a:r>
            <a:r>
              <a:rPr lang="en-US" sz="1000" dirty="0">
                <a:solidFill>
                  <a:schemeClr val="accent2"/>
                </a:solidFill>
                <a:latin typeface="Calibri" pitchFamily="34" charset="0"/>
              </a:rPr>
              <a:t> on https://unsplash.com/photos/3MWdi5_6Hrc</a:t>
            </a:r>
            <a:endParaRPr lang="en-US" sz="10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Reflexione …</a:t>
            </a:r>
            <a:endParaRPr dirty="0">
              <a:latin typeface="Calibri" pitchFamily="34" charset="0"/>
            </a:endParaRPr>
          </a:p>
        </p:txBody>
      </p:sp>
      <p:sp>
        <p:nvSpPr>
          <p:cNvPr id="411" name="Google Shape;411;p36"/>
          <p:cNvSpPr txBox="1">
            <a:spLocks noGrp="1"/>
          </p:cNvSpPr>
          <p:nvPr>
            <p:ph type="body" idx="1"/>
          </p:nvPr>
        </p:nvSpPr>
        <p:spPr>
          <a:xfrm>
            <a:off x="430173" y="1923678"/>
            <a:ext cx="8462307" cy="2930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¿Cómo sería su vida si no conociera el evangelio?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¿Cómo sería la vida en el mundo si nadie conociera el evangelio?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¿Por qué el evangelio es necesario?</a:t>
            </a:r>
            <a:endParaRPr sz="2400" dirty="0">
              <a:latin typeface="Calibri" pitchFamily="34" charset="0"/>
            </a:endParaRPr>
          </a:p>
        </p:txBody>
      </p:sp>
      <p:sp>
        <p:nvSpPr>
          <p:cNvPr id="412" name="Google Shape;412;p36"/>
          <p:cNvSpPr/>
          <p:nvPr/>
        </p:nvSpPr>
        <p:spPr>
          <a:xfrm>
            <a:off x="384312" y="911602"/>
            <a:ext cx="297381" cy="266947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- Leer el capítulo «E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l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significado de la 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gracia» (p.7-30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) 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en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el libro “La Gracia de Dios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” de Charles </a:t>
            </a:r>
            <a:r>
              <a:rPr lang="es-MX" sz="2400" dirty="0" err="1" smtClean="0">
                <a:solidFill>
                  <a:schemeClr val="bg1"/>
                </a:solidFill>
                <a:latin typeface="Calibri" pitchFamily="34" charset="0"/>
              </a:rPr>
              <a:t>Ryrie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(23 páginas)</a:t>
            </a:r>
            <a:endParaRPr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387</Words>
  <Application>Microsoft Office PowerPoint</Application>
  <PresentationFormat>Presentación en pantalla (16:9)</PresentationFormat>
  <Paragraphs>64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BrowalliaUPC</vt:lpstr>
      <vt:lpstr>Impact</vt:lpstr>
      <vt:lpstr>Roboto Slab</vt:lpstr>
      <vt:lpstr>Calibri</vt:lpstr>
      <vt:lpstr>Nixie One</vt:lpstr>
      <vt:lpstr>Warwick template</vt:lpstr>
      <vt:lpstr>Evangelismo: Presentando la Gracia</vt:lpstr>
      <vt:lpstr>La Necesidad del Evangelismo:  el Pecado</vt:lpstr>
      <vt:lpstr>Presentación de PowerPoint</vt:lpstr>
      <vt:lpstr>Arrepentimiento… Pecado</vt:lpstr>
      <vt:lpstr>El concepto de Pecado</vt:lpstr>
      <vt:lpstr>Las Consecuencias del Pecado</vt:lpstr>
      <vt:lpstr>Predicar el arrepentimiento</vt:lpstr>
      <vt:lpstr>Reflexione …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24</cp:revision>
  <dcterms:modified xsi:type="dcterms:W3CDTF">2021-09-28T12:20:30Z</dcterms:modified>
</cp:coreProperties>
</file>