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13"/>
  </p:notesMasterIdLst>
  <p:sldIdLst>
    <p:sldId id="296" r:id="rId2"/>
    <p:sldId id="29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19" r:id="rId12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4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833" y="5029203"/>
            <a:ext cx="13200902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833" y="9554761"/>
            <a:ext cx="13200902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63437" y="8642317"/>
            <a:ext cx="2790946" cy="156356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668" y="9059083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1219200"/>
            <a:ext cx="13183970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31944" y="7010400"/>
            <a:ext cx="11307776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75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876803"/>
            <a:ext cx="1318397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0" y="8686800"/>
            <a:ext cx="13376584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10363200"/>
            <a:ext cx="13376584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22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2" y="1254814"/>
            <a:ext cx="1318396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1" y="8686800"/>
            <a:ext cx="1318397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57070" y="1254813"/>
            <a:ext cx="3312264" cy="1056763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4832" y="1254813"/>
            <a:ext cx="9432696" cy="10567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4046275" y="6142146"/>
            <a:ext cx="10195448" cy="22212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3"/>
          </p:nvPr>
        </p:nvSpPr>
        <p:spPr>
          <a:xfrm>
            <a:off x="4046276" y="8363401"/>
            <a:ext cx="10195443" cy="138702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4"/>
          </p:nvPr>
        </p:nvSpPr>
        <p:spPr>
          <a:xfrm>
            <a:off x="4046275" y="3675022"/>
            <a:ext cx="10195448" cy="2414213"/>
          </a:xfrm>
          <a:prstGeom prst="rect">
            <a:avLst/>
          </a:prstGeom>
        </p:spPr>
        <p:txBody>
          <a:bodyPr/>
          <a:lstStyle>
            <a:lvl1pPr marL="0" indent="0" algn="ctr" defTabSz="722376">
              <a:lnSpc>
                <a:spcPct val="80000"/>
              </a:lnSpc>
              <a:spcBef>
                <a:spcPts val="2700"/>
              </a:spcBef>
              <a:buClrTx/>
              <a:buSzTx/>
              <a:buNone/>
              <a:defRPr sz="15168" b="1"/>
            </a:lvl1pPr>
          </a:lstStyle>
          <a:p>
            <a:pPr marL="0" indent="0" algn="ctr" defTabSz="963168">
              <a:lnSpc>
                <a:spcPct val="80000"/>
              </a:lnSpc>
              <a:spcBef>
                <a:spcPts val="3600"/>
              </a:spcBef>
              <a:buClrTx/>
              <a:buSzTx/>
              <a:buNone/>
              <a:defRPr sz="15168" b="1"/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6062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3625453" y="2321718"/>
            <a:ext cx="11037095" cy="4643441"/>
          </a:xfrm>
          <a:prstGeom prst="rect">
            <a:avLst/>
          </a:prstGeom>
        </p:spPr>
        <p:txBody>
          <a:bodyPr lIns="53577" tIns="53577" rIns="53577" bIns="53577" anchor="b"/>
          <a:lstStyle>
            <a:lvl1pPr algn="ctr" defTabSz="438150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3625453" y="7072311"/>
            <a:ext cx="11037095" cy="1607346"/>
          </a:xfrm>
          <a:prstGeom prst="rect">
            <a:avLst/>
          </a:prstGeom>
        </p:spPr>
        <p:txBody>
          <a:bodyPr lIns="53577" tIns="53577" rIns="53577" bIns="53577"/>
          <a:lstStyle>
            <a:lvl1pPr marL="0" indent="0" algn="ctr" defTabSz="438150">
              <a:lnSpc>
                <a:spcPct val="100000"/>
              </a:lnSpc>
              <a:buClrTx/>
              <a:buSzTx/>
              <a:buNone/>
              <a:defRPr sz="34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38150">
              <a:lnSpc>
                <a:spcPct val="100000"/>
              </a:lnSpc>
              <a:buClrTx/>
              <a:buSzTx/>
              <a:buNone/>
              <a:defRPr sz="34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38150">
              <a:lnSpc>
                <a:spcPct val="100000"/>
              </a:lnSpc>
              <a:buClrTx/>
              <a:buSzTx/>
              <a:buNone/>
              <a:defRPr sz="34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38150">
              <a:lnSpc>
                <a:spcPct val="100000"/>
              </a:lnSpc>
              <a:buClrTx/>
              <a:buSzTx/>
              <a:buNone/>
              <a:defRPr sz="34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38150">
              <a:lnSpc>
                <a:spcPct val="100000"/>
              </a:lnSpc>
              <a:buClrTx/>
              <a:buSzTx/>
              <a:buNone/>
              <a:defRPr sz="34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8997107" y="13108782"/>
            <a:ext cx="280393" cy="399257"/>
          </a:xfrm>
          <a:prstGeom prst="rect">
            <a:avLst/>
          </a:prstGeom>
        </p:spPr>
        <p:txBody>
          <a:bodyPr lIns="53577" tIns="53577" rIns="53577" bIns="53577" anchor="t">
            <a:normAutofit/>
          </a:bodyPr>
          <a:lstStyle>
            <a:lvl1pPr algn="ctr" defTabSz="438150">
              <a:defRPr sz="1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2683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216950" y="975358"/>
            <a:ext cx="16138364" cy="879567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9150"/>
              </a:lnSpc>
              <a:buClrTx/>
              <a:buSzTx/>
              <a:buNone/>
              <a:defRPr sz="9000" b="1" cap="all">
                <a:solidFill>
                  <a:srgbClr val="2C2C2C"/>
                </a:solidFill>
              </a:defRPr>
            </a:lvl1pPr>
            <a:lvl2pPr marL="1261381" indent="-918482">
              <a:lnSpc>
                <a:spcPts val="9150"/>
              </a:lnSpc>
              <a:buClrTx/>
              <a:defRPr sz="9000" b="1" cap="all">
                <a:solidFill>
                  <a:srgbClr val="2C2C2C"/>
                </a:solidFill>
              </a:defRPr>
            </a:lvl2pPr>
            <a:lvl3pPr marL="1543050" indent="-857250">
              <a:lnSpc>
                <a:spcPts val="9150"/>
              </a:lnSpc>
              <a:buClrTx/>
              <a:defRPr sz="9000" b="1" cap="all">
                <a:solidFill>
                  <a:srgbClr val="2C2C2C"/>
                </a:solidFill>
              </a:defRPr>
            </a:lvl3pPr>
            <a:lvl4pPr marL="2057400" indent="-1028700">
              <a:lnSpc>
                <a:spcPts val="9150"/>
              </a:lnSpc>
              <a:buClrTx/>
              <a:defRPr sz="9000" b="1" cap="all">
                <a:solidFill>
                  <a:srgbClr val="2C2C2C"/>
                </a:solidFill>
              </a:defRPr>
            </a:lvl4pPr>
            <a:lvl5pPr marL="2400300" indent="-1028700">
              <a:lnSpc>
                <a:spcPts val="9150"/>
              </a:lnSpc>
              <a:buClrTx/>
              <a:defRPr sz="9000" b="1" cap="all">
                <a:solidFill>
                  <a:srgbClr val="2C2C2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3"/>
          </p:nvPr>
        </p:nvSpPr>
        <p:spPr>
          <a:xfrm>
            <a:off x="1216949" y="10307901"/>
            <a:ext cx="11433486" cy="1766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1928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3" y="1248220"/>
            <a:ext cx="13178398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831" y="4267200"/>
            <a:ext cx="13183970" cy="7555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149124"/>
            <a:ext cx="13183970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7162800"/>
            <a:ext cx="13183970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4833" y="4273413"/>
            <a:ext cx="6395062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74615" y="4273413"/>
            <a:ext cx="6394186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0704" y="4453252"/>
            <a:ext cx="574919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4830" y="5605777"/>
            <a:ext cx="6395064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12309" y="4446796"/>
            <a:ext cx="57464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67430" y="5599321"/>
            <a:ext cx="6391360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0" y="892176"/>
            <a:ext cx="525916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988" y="892179"/>
            <a:ext cx="7581812" cy="108299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3197226"/>
            <a:ext cx="525916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9601200"/>
            <a:ext cx="1318397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4831" y="1269930"/>
            <a:ext cx="1318397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734676"/>
            <a:ext cx="1318397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457200"/>
            <a:ext cx="3962400" cy="13277256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40842" y="570"/>
            <a:ext cx="3904544" cy="1370593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4267200"/>
            <a:ext cx="1318397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0" y="12270179"/>
            <a:ext cx="1532760" cy="740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4830" y="12271619"/>
            <a:ext cx="1143297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2456" y="1575567"/>
            <a:ext cx="116995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2273336" y="3949026"/>
            <a:ext cx="13741329" cy="112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 lnSpcReduction="10000"/>
          </a:bodyPr>
          <a:lstStyle>
            <a:lvl1pPr defTabSz="1219200">
              <a:defRPr sz="8800">
                <a:solidFill>
                  <a:srgbClr val="A3C4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600" dirty="0"/>
              <a:t>The Role of The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xfrm>
            <a:off x="884646" y="7193929"/>
            <a:ext cx="16518708" cy="29468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 defTabSz="676656">
              <a:buNone/>
              <a:defRPr sz="6500"/>
            </a:pPr>
            <a:r>
              <a:rPr dirty="0"/>
              <a:t>To Pique The Interest Of</a:t>
            </a:r>
            <a:r>
              <a:rPr b="1" dirty="0"/>
              <a:t> Subscribers Who Got “Stuck” On Their Journey</a:t>
            </a:r>
            <a:r>
              <a:rPr dirty="0"/>
              <a:t> And Get Them To Segment Themselves Based On What They’re Interested In - Right Now!</a:t>
            </a:r>
          </a:p>
        </p:txBody>
      </p:sp>
      <p:sp>
        <p:nvSpPr>
          <p:cNvPr id="399" name="Shape 399"/>
          <p:cNvSpPr/>
          <p:nvPr/>
        </p:nvSpPr>
        <p:spPr>
          <a:xfrm>
            <a:off x="713025" y="5350900"/>
            <a:ext cx="16861950" cy="147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150" dirty="0">
                <a:solidFill>
                  <a:schemeClr val="tx1"/>
                </a:solidFill>
              </a:rPr>
              <a:t>SEGMENTATION CAMPAIGN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462983" y="9051149"/>
            <a:ext cx="4153381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7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50"/>
              <a:t>MARKETING</a:t>
            </a:r>
          </a:p>
        </p:txBody>
      </p:sp>
      <p:pic>
        <p:nvPicPr>
          <p:cNvPr id="433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031" y="3899654"/>
            <a:ext cx="4957286" cy="4957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5358" y="3895020"/>
            <a:ext cx="4957286" cy="4966552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7983426" y="9051149"/>
            <a:ext cx="2321148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7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50"/>
              <a:t>SALES</a:t>
            </a:r>
          </a:p>
        </p:txBody>
      </p:sp>
      <p:sp>
        <p:nvSpPr>
          <p:cNvPr id="436" name="Shape 436"/>
          <p:cNvSpPr/>
          <p:nvPr/>
        </p:nvSpPr>
        <p:spPr>
          <a:xfrm>
            <a:off x="12895254" y="9051149"/>
            <a:ext cx="3706143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7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50"/>
              <a:t>EDITORIAL</a:t>
            </a:r>
          </a:p>
        </p:txBody>
      </p:sp>
      <p:pic>
        <p:nvPicPr>
          <p:cNvPr id="437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9683" y="3899654"/>
            <a:ext cx="4957286" cy="4957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xfrm>
            <a:off x="4046277" y="5080911"/>
            <a:ext cx="10195447" cy="18106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63167">
              <a:lnSpc>
                <a:spcPct val="80000"/>
              </a:lnSpc>
              <a:spcBef>
                <a:spcPts val="3600"/>
              </a:spcBef>
              <a:buSzTx/>
              <a:buNone/>
              <a:defRPr sz="15100" b="1"/>
            </a:lvl1pPr>
          </a:lstStyle>
          <a:p>
            <a:r>
              <a:rPr dirty="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553016" y="1248680"/>
            <a:ext cx="8441358" cy="102783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38150">
              <a:defRPr sz="1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endParaRPr sz="12750"/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xfrm>
            <a:off x="9383900" y="3418976"/>
            <a:ext cx="8523228" cy="7137235"/>
          </a:xfrm>
          <a:prstGeom prst="rect">
            <a:avLst/>
          </a:prstGeom>
        </p:spPr>
        <p:txBody>
          <a:bodyPr vert="horz" lIns="182849" tIns="182849" rIns="182849" bIns="182849" rtlCol="0" anchor="ctr">
            <a:normAutofit fontScale="92500" lnSpcReduction="20000"/>
          </a:bodyPr>
          <a:lstStyle/>
          <a:p>
            <a:pPr marL="914400" indent="-914400" algn="l" defTabSz="1828800">
              <a:lnSpc>
                <a:spcPct val="110000"/>
              </a:lnSpc>
              <a:spcBef>
                <a:spcPts val="6375"/>
              </a:spcBef>
              <a:buClr>
                <a:srgbClr val="99C534"/>
              </a:buClr>
              <a:buSzPct val="100000"/>
              <a:buAutoNum type="arabicPeriod"/>
              <a:defRPr sz="7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content </a:t>
            </a:r>
            <a:r>
              <a:rPr sz="3825" i="1" dirty="0"/>
              <a:t>(blog posts, videos &amp; gated content)</a:t>
            </a:r>
            <a:endParaRPr sz="3825" dirty="0"/>
          </a:p>
          <a:p>
            <a:pPr marL="914400" indent="-914400" algn="l" defTabSz="1828800">
              <a:lnSpc>
                <a:spcPct val="110000"/>
              </a:lnSpc>
              <a:spcBef>
                <a:spcPts val="6375"/>
              </a:spcBef>
              <a:buClr>
                <a:srgbClr val="99C534"/>
              </a:buClr>
              <a:buSzPct val="100000"/>
              <a:buAutoNum type="arabicPeriod"/>
              <a:defRPr sz="7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special offers </a:t>
            </a:r>
            <a:r>
              <a:rPr sz="3825" i="1" dirty="0"/>
              <a:t>(sales &amp; coupons)</a:t>
            </a:r>
          </a:p>
          <a:p>
            <a:pPr marL="914400" indent="-914400" algn="l" defTabSz="1828800">
              <a:lnSpc>
                <a:spcPct val="110000"/>
              </a:lnSpc>
              <a:spcBef>
                <a:spcPts val="6375"/>
              </a:spcBef>
              <a:buClr>
                <a:srgbClr val="99C534"/>
              </a:buClr>
              <a:buSzPct val="100000"/>
              <a:buAutoNum type="arabicPeriod"/>
              <a:defRPr sz="7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events… </a:t>
            </a:r>
            <a:r>
              <a:rPr sz="3825" i="1" dirty="0"/>
              <a:t>(webinars &amp; meet-ups)</a:t>
            </a:r>
          </a:p>
        </p:txBody>
      </p:sp>
      <p:sp>
        <p:nvSpPr>
          <p:cNvPr id="403" name="Shape 403"/>
          <p:cNvSpPr/>
          <p:nvPr/>
        </p:nvSpPr>
        <p:spPr>
          <a:xfrm>
            <a:off x="8731519" y="2147796"/>
            <a:ext cx="9827990" cy="83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 lnSpcReduction="10000"/>
          </a:bodyPr>
          <a:lstStyle>
            <a:lvl1pPr defTabSz="1219200">
              <a:defRPr sz="6100" b="1">
                <a:solidFill>
                  <a:srgbClr val="A3C4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575"/>
              <a:t>METHODS OF SEGMENTATION</a:t>
            </a:r>
          </a:p>
        </p:txBody>
      </p:sp>
      <p:sp>
        <p:nvSpPr>
          <p:cNvPr id="404" name="Shape 404"/>
          <p:cNvSpPr/>
          <p:nvPr/>
        </p:nvSpPr>
        <p:spPr>
          <a:xfrm>
            <a:off x="553015" y="5173986"/>
            <a:ext cx="8178503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" tIns="27432" rIns="27432" bIns="27432" anchor="ctr">
            <a:spAutoFit/>
          </a:bodyPr>
          <a:lstStyle/>
          <a:p>
            <a:pPr defTabSz="342900">
              <a:lnSpc>
                <a:spcPct val="80000"/>
              </a:lnSpc>
              <a:defRPr sz="74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STORYBOARDING YOUR</a:t>
            </a:r>
          </a:p>
          <a:p>
            <a:pPr defTabSz="342900">
              <a:lnSpc>
                <a:spcPct val="80000"/>
              </a:lnSpc>
              <a:defRPr sz="112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200" dirty="0"/>
              <a:t>Segmentation</a:t>
            </a:r>
            <a:r>
              <a:rPr sz="7200" dirty="0">
                <a:solidFill>
                  <a:srgbClr val="383838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sz="9600" dirty="0">
                <a:solidFill>
                  <a:srgbClr val="85B732"/>
                </a:solidFill>
              </a:rPr>
              <a:t>CAMPAIGN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2273336" y="3949026"/>
            <a:ext cx="13741329" cy="112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 lnSpcReduction="10000"/>
          </a:bodyPr>
          <a:lstStyle>
            <a:lvl1pPr defTabSz="1219200">
              <a:defRPr sz="8800">
                <a:solidFill>
                  <a:srgbClr val="A3C4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600"/>
              <a:t>The Role of The</a:t>
            </a:r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xfrm>
            <a:off x="1016752" y="7028510"/>
            <a:ext cx="16254497" cy="2549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 defTabSz="758952">
              <a:buNone/>
              <a:defRPr sz="7300"/>
            </a:pPr>
            <a:r>
              <a:rPr dirty="0"/>
              <a:t>To </a:t>
            </a:r>
            <a:r>
              <a:rPr b="1" dirty="0"/>
              <a:t>Call Out Inactive Subscribers</a:t>
            </a:r>
            <a:r>
              <a:rPr dirty="0"/>
              <a:t> And Get Them To Start Engaging With Your Emails Again… To Get Them Re-Excited About You And Your Brand.</a:t>
            </a:r>
          </a:p>
        </p:txBody>
      </p:sp>
      <p:sp>
        <p:nvSpPr>
          <p:cNvPr id="411" name="Shape 411"/>
          <p:cNvSpPr/>
          <p:nvPr/>
        </p:nvSpPr>
        <p:spPr>
          <a:xfrm>
            <a:off x="505784" y="5222241"/>
            <a:ext cx="17276432" cy="1478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150" dirty="0">
                <a:solidFill>
                  <a:schemeClr val="tx1"/>
                </a:solidFill>
              </a:rPr>
              <a:t>RE-ENGAGEMENT CAMPAIGN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595036" y="1295842"/>
            <a:ext cx="8247394" cy="1112431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38150">
              <a:defRPr sz="1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endParaRPr sz="12750"/>
          </a:p>
        </p:txBody>
      </p:sp>
      <p:sp>
        <p:nvSpPr>
          <p:cNvPr id="414" name="Shape 414"/>
          <p:cNvSpPr>
            <a:spLocks noGrp="1"/>
          </p:cNvSpPr>
          <p:nvPr>
            <p:ph type="body" sz="quarter" idx="1"/>
          </p:nvPr>
        </p:nvSpPr>
        <p:spPr>
          <a:xfrm>
            <a:off x="9236862" y="2205902"/>
            <a:ext cx="8952389" cy="9304196"/>
          </a:xfrm>
          <a:prstGeom prst="rect">
            <a:avLst/>
          </a:prstGeom>
        </p:spPr>
        <p:txBody>
          <a:bodyPr vert="horz" lIns="182849" tIns="182849" rIns="182849" bIns="182849" rtlCol="0" anchor="ctr">
            <a:normAutofit fontScale="85000" lnSpcReduction="20000"/>
          </a:bodyPr>
          <a:lstStyle/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Calls out “inactive” subscribers…</a:t>
            </a:r>
          </a:p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Encourages them to reengage with your emails… </a:t>
            </a:r>
          </a:p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Reminds them of the benefits of being a subscriber…</a:t>
            </a:r>
          </a:p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Tells them what they’ve missed…</a:t>
            </a:r>
          </a:p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Lowers complaints…</a:t>
            </a:r>
          </a:p>
          <a:p>
            <a:pPr marL="630935" indent="-630935" algn="l" defTabSz="1261871">
              <a:lnSpc>
                <a:spcPct val="110000"/>
              </a:lnSpc>
              <a:spcBef>
                <a:spcPts val="4350"/>
              </a:spcBef>
              <a:buClr>
                <a:srgbClr val="99C534"/>
              </a:buClr>
              <a:buSzPct val="100000"/>
              <a:buAutoNum type="arabicPeriod"/>
              <a:defRPr sz="5200" b="1">
                <a:latin typeface="Arial"/>
                <a:ea typeface="Arial"/>
                <a:cs typeface="Arial"/>
                <a:sym typeface="Arial"/>
              </a:defRPr>
            </a:pPr>
            <a:r>
              <a:t>Increases deliverability…</a:t>
            </a:r>
          </a:p>
        </p:txBody>
      </p:sp>
      <p:sp>
        <p:nvSpPr>
          <p:cNvPr id="415" name="Shape 415"/>
          <p:cNvSpPr/>
          <p:nvPr/>
        </p:nvSpPr>
        <p:spPr>
          <a:xfrm>
            <a:off x="881908" y="5786966"/>
            <a:ext cx="7566090" cy="264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" tIns="27432" rIns="27432" bIns="27432" anchor="ctr">
            <a:spAutoFit/>
          </a:bodyPr>
          <a:lstStyle/>
          <a:p>
            <a:pPr defTabSz="342900">
              <a:lnSpc>
                <a:spcPct val="80000"/>
              </a:lnSpc>
              <a:defRPr sz="74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STORYBOARDING YOUR</a:t>
            </a:r>
          </a:p>
          <a:p>
            <a:pPr defTabSz="342900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600" dirty="0"/>
              <a:t>Re-engagement</a:t>
            </a:r>
            <a:r>
              <a:rPr sz="6600" dirty="0">
                <a:solidFill>
                  <a:srgbClr val="383838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sz="9600" dirty="0">
                <a:solidFill>
                  <a:srgbClr val="85B732"/>
                </a:solidFill>
              </a:rPr>
              <a:t>CAMPAIGN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2189020" y="-5330637"/>
            <a:ext cx="15461672" cy="12341037"/>
          </a:xfrm>
          <a:prstGeom prst="rect">
            <a:avLst/>
          </a:prstGeom>
        </p:spPr>
        <p:txBody>
          <a:bodyPr>
            <a:normAutofit/>
          </a:bodyPr>
          <a:lstStyle>
            <a:lvl1pPr defTabSz="646174">
              <a:lnSpc>
                <a:spcPct val="90000"/>
              </a:lnSpc>
              <a:defRPr sz="12600"/>
            </a:lvl1pPr>
          </a:lstStyle>
          <a:p>
            <a:r>
              <a:rPr sz="8000" dirty="0">
                <a:solidFill>
                  <a:schemeClr val="tx1"/>
                </a:solidFill>
              </a:rPr>
              <a:t>WHAT IF THE RE-ENGAGEMENT CAMPAIGN DOESN’T WORK?…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0205" y="2670657"/>
            <a:ext cx="10223098" cy="9535392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1159405" y="2670656"/>
            <a:ext cx="6400800" cy="953539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600"/>
          </a:p>
        </p:txBody>
      </p:sp>
      <p:sp>
        <p:nvSpPr>
          <p:cNvPr id="421" name="Shape 421"/>
          <p:cNvSpPr/>
          <p:nvPr/>
        </p:nvSpPr>
        <p:spPr>
          <a:xfrm>
            <a:off x="1500095" y="4646935"/>
            <a:ext cx="6277979" cy="510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183" tIns="40183" rIns="40183" bIns="40183" anchor="ctr">
            <a:spAutoFit/>
          </a:bodyPr>
          <a:lstStyle/>
          <a:p>
            <a:pPr algn="l" defTabSz="438150">
              <a:lnSpc>
                <a:spcPct val="80000"/>
              </a:lnSpc>
              <a:defRPr sz="29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100" dirty="0"/>
              <a:t>STOP </a:t>
            </a:r>
            <a:r>
              <a:rPr sz="9900" dirty="0"/>
              <a:t>EMAILING </a:t>
            </a:r>
            <a:r>
              <a:rPr sz="12800" dirty="0"/>
              <a:t>THEM…</a:t>
            </a:r>
            <a:r>
              <a:rPr sz="9900" dirty="0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713025" y="4981614"/>
            <a:ext cx="16861950" cy="222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9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400" dirty="0">
                <a:solidFill>
                  <a:schemeClr val="tx1"/>
                </a:solidFill>
              </a:rPr>
              <a:t>THE METRICS</a:t>
            </a:r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xfrm>
            <a:off x="2273336" y="7162158"/>
            <a:ext cx="13741329" cy="23794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lnSpc>
                <a:spcPct val="100000"/>
              </a:lnSpc>
              <a:buSzTx/>
              <a:buNone/>
              <a:defRPr sz="8800"/>
            </a:lvl1pPr>
          </a:lstStyle>
          <a:p>
            <a:r>
              <a:t>How Email Marketing is Measured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body" idx="1"/>
          </p:nvPr>
        </p:nvSpPr>
        <p:spPr>
          <a:xfrm>
            <a:off x="1825626" y="2488295"/>
            <a:ext cx="16462374" cy="9383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defTabSz="719327">
              <a:lnSpc>
                <a:spcPct val="80000"/>
              </a:lnSpc>
              <a:spcBef>
                <a:spcPts val="1300"/>
              </a:spcBef>
              <a:buSzTx/>
              <a:buNone/>
              <a:defRPr sz="7100" b="1" cap="all"/>
            </a:lvl1pPr>
          </a:lstStyle>
          <a:p>
            <a:r>
              <a:rPr dirty="0">
                <a:solidFill>
                  <a:schemeClr val="tx1"/>
                </a:solidFill>
              </a:rPr>
              <a:t>EMAIL PREFORMANCE METRICS</a:t>
            </a:r>
          </a:p>
        </p:txBody>
      </p:sp>
      <p:sp>
        <p:nvSpPr>
          <p:cNvPr id="427" name="Shape 427"/>
          <p:cNvSpPr/>
          <p:nvPr/>
        </p:nvSpPr>
        <p:spPr>
          <a:xfrm>
            <a:off x="2210135" y="3981182"/>
            <a:ext cx="16694058" cy="6263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82849" tIns="182849" rIns="182849" bIns="182849" anchor="ctr">
            <a:normAutofit lnSpcReduction="10000"/>
          </a:bodyPr>
          <a:lstStyle/>
          <a:p>
            <a:pPr marL="704087" indent="-704087" algn="l" defTabSz="1408175">
              <a:lnSpc>
                <a:spcPct val="110000"/>
              </a:lnSpc>
              <a:spcBef>
                <a:spcPts val="4875"/>
              </a:spcBef>
              <a:buClr>
                <a:srgbClr val="99C534"/>
              </a:buClr>
              <a:buSzPct val="100000"/>
              <a:buAutoNum type="arabicPeriod"/>
              <a:defRPr sz="5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350" dirty="0"/>
              <a:t>List Growth</a:t>
            </a:r>
          </a:p>
          <a:p>
            <a:pPr marL="704087" indent="-704087" algn="l" defTabSz="1408175">
              <a:lnSpc>
                <a:spcPct val="110000"/>
              </a:lnSpc>
              <a:spcBef>
                <a:spcPts val="4875"/>
              </a:spcBef>
              <a:buClr>
                <a:srgbClr val="99C534"/>
              </a:buClr>
              <a:buSzPct val="100000"/>
              <a:buAutoNum type="arabicPeriod"/>
              <a:defRPr sz="5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350" dirty="0"/>
              <a:t>Email Delivery Rate</a:t>
            </a:r>
          </a:p>
          <a:p>
            <a:pPr marL="704087" indent="-704087" algn="l" defTabSz="1408175">
              <a:lnSpc>
                <a:spcPct val="110000"/>
              </a:lnSpc>
              <a:spcBef>
                <a:spcPts val="4875"/>
              </a:spcBef>
              <a:buClr>
                <a:srgbClr val="99C534"/>
              </a:buClr>
              <a:buSzPct val="100000"/>
              <a:buAutoNum type="arabicPeriod"/>
              <a:defRPr sz="5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350" dirty="0"/>
              <a:t>Email Open Rate</a:t>
            </a:r>
          </a:p>
          <a:p>
            <a:pPr marL="704087" indent="-704087" algn="l" defTabSz="1408175">
              <a:lnSpc>
                <a:spcPct val="110000"/>
              </a:lnSpc>
              <a:spcBef>
                <a:spcPts val="4875"/>
              </a:spcBef>
              <a:buClr>
                <a:srgbClr val="99C534"/>
              </a:buClr>
              <a:buSzPct val="100000"/>
              <a:buAutoNum type="arabicPeriod"/>
              <a:defRPr sz="5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350" dirty="0"/>
              <a:t>Email Click Rate</a:t>
            </a:r>
          </a:p>
          <a:p>
            <a:pPr marL="704087" indent="-704087" algn="l" defTabSz="1408175">
              <a:lnSpc>
                <a:spcPct val="110000"/>
              </a:lnSpc>
              <a:spcBef>
                <a:spcPts val="4875"/>
              </a:spcBef>
              <a:buClr>
                <a:srgbClr val="99C534"/>
              </a:buClr>
              <a:buSzPct val="100000"/>
              <a:buAutoNum type="arabicPeriod"/>
              <a:defRPr sz="5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350" dirty="0"/>
              <a:t>Email Unsubscribe &amp; Complaint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713025" y="4981614"/>
            <a:ext cx="16861950" cy="222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9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400" dirty="0">
                <a:solidFill>
                  <a:schemeClr val="tx1"/>
                </a:solidFill>
              </a:rPr>
              <a:t>THE ROLES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xfrm>
            <a:off x="2223531" y="7209689"/>
            <a:ext cx="14566989" cy="23794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 sz="8800"/>
            </a:pPr>
            <a:r>
              <a:rPr dirty="0">
                <a:solidFill>
                  <a:schemeClr val="tx1"/>
                </a:solidFill>
              </a:rPr>
              <a:t>The Pros that Need to Be in the Know </a:t>
            </a:r>
            <a:r>
              <a:rPr i="1" dirty="0">
                <a:solidFill>
                  <a:schemeClr val="tx1"/>
                </a:solidFill>
              </a:rPr>
              <a:t>and certified </a:t>
            </a:r>
            <a:r>
              <a:rPr dirty="0">
                <a:solidFill>
                  <a:schemeClr val="tx1"/>
                </a:solidFill>
              </a:rPr>
              <a:t>in Email Marketing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203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Futura Condensed</vt:lpstr>
      <vt:lpstr>Gill Sans</vt:lpstr>
      <vt:lpstr>Helvetica Light</vt:lpstr>
      <vt:lpstr>Helvetica Neue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Tom Tubergen</cp:lastModifiedBy>
  <cp:revision>5</cp:revision>
  <dcterms:modified xsi:type="dcterms:W3CDTF">2017-12-20T20:19:21Z</dcterms:modified>
</cp:coreProperties>
</file>