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43"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44"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conceptodefinicion.de/referencia/" TargetMode="External"/><Relationship Id="rId3" Type="http://schemas.openxmlformats.org/officeDocument/2006/relationships/hyperlink" Target="http://conceptodefinicion.de/texto/"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pn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es.wiktionary.org/wiki/dignidad" TargetMode="External"/><Relationship Id="rId3" Type="http://schemas.openxmlformats.org/officeDocument/2006/relationships/hyperlink" Target="https://es.wiktionary.org/wiki/honra"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Unidad 1…"/>
          <p:cNvSpPr txBox="1"/>
          <p:nvPr>
            <p:ph type="title"/>
          </p:nvPr>
        </p:nvSpPr>
        <p:spPr>
          <a:xfrm>
            <a:off x="1270000" y="609600"/>
            <a:ext cx="10464800" cy="2857699"/>
          </a:xfrm>
          <a:prstGeom prst="rect">
            <a:avLst/>
          </a:prstGeom>
        </p:spPr>
        <p:txBody>
          <a:bodyPr/>
          <a:lstStyle/>
          <a:p>
            <a:pPr defTabSz="265175">
              <a:defRPr sz="4176"/>
            </a:pPr>
            <a:r>
              <a:t>Unidad 1</a:t>
            </a:r>
          </a:p>
          <a:p>
            <a:pPr defTabSz="265175">
              <a:defRPr sz="4176"/>
            </a:pPr>
          </a:p>
          <a:p>
            <a:pPr defTabSz="265175">
              <a:defRPr sz="4176"/>
            </a:pPr>
            <a:r>
              <a:t>PALABRAS </a:t>
            </a:r>
          </a:p>
          <a:p>
            <a:pPr defTabSz="265175">
              <a:defRPr sz="4176"/>
            </a:pPr>
            <a:r>
              <a:t>Y NUESTRAS PALABRAS</a:t>
            </a:r>
          </a:p>
        </p:txBody>
      </p:sp>
      <p:sp>
        <p:nvSpPr>
          <p:cNvPr id="155" name="LECCIONES…"/>
          <p:cNvSpPr txBox="1"/>
          <p:nvPr>
            <p:ph type="body" sz="half" idx="1"/>
          </p:nvPr>
        </p:nvSpPr>
        <p:spPr>
          <a:xfrm>
            <a:off x="1447800" y="3765550"/>
            <a:ext cx="10464800" cy="4225727"/>
          </a:xfrm>
          <a:prstGeom prst="rect">
            <a:avLst/>
          </a:prstGeom>
        </p:spPr>
        <p:txBody>
          <a:bodyPr/>
          <a:lstStyle/>
          <a:p>
            <a:pPr/>
          </a:p>
          <a:p>
            <a:pPr/>
            <a:r>
              <a:t>LECCIONES</a:t>
            </a:r>
          </a:p>
          <a:p>
            <a:pPr lvl="7" marL="0" indent="1600200" defTabSz="457200">
              <a:spcBef>
                <a:spcPts val="0"/>
              </a:spcBef>
              <a:buClrTx/>
              <a:buSzTx/>
              <a:buNone/>
              <a:defRPr sz="3600">
                <a:latin typeface="Chalkduster"/>
                <a:ea typeface="Chalkduster"/>
                <a:cs typeface="Chalkduster"/>
                <a:sym typeface="Chalkduster"/>
              </a:defRPr>
            </a:pPr>
            <a:r>
              <a:t>1. Introducción</a:t>
            </a:r>
          </a:p>
          <a:p>
            <a:pPr lvl="7" marL="0" indent="1600200" defTabSz="457200">
              <a:spcBef>
                <a:spcPts val="0"/>
              </a:spcBef>
              <a:buClrTx/>
              <a:buSzTx/>
              <a:buNone/>
              <a:defRPr sz="3600">
                <a:latin typeface="Chalkduster"/>
                <a:ea typeface="Chalkduster"/>
                <a:cs typeface="Chalkduster"/>
                <a:sym typeface="Chalkduster"/>
              </a:defRPr>
            </a:pPr>
            <a:r>
              <a:t>2. Redacción</a:t>
            </a:r>
          </a:p>
          <a:p>
            <a:pPr lvl="7" marL="0" indent="1600200" defTabSz="457200">
              <a:spcBef>
                <a:spcPts val="0"/>
              </a:spcBef>
              <a:buClrTx/>
              <a:buSzTx/>
              <a:buNone/>
              <a:defRPr sz="3600">
                <a:latin typeface="Chalkduster"/>
                <a:ea typeface="Chalkduster"/>
                <a:cs typeface="Chalkduster"/>
                <a:sym typeface="Chalkduster"/>
              </a:defRPr>
            </a:pPr>
            <a:r>
              <a:t>3. Gramática</a:t>
            </a:r>
          </a:p>
        </p:txBody>
      </p:sp>
      <p:sp>
        <p:nvSpPr>
          <p:cNvPr id="156"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7" name="Dingbat Check"/>
          <p:cNvSpPr/>
          <p:nvPr/>
        </p:nvSpPr>
        <p:spPr>
          <a:xfrm>
            <a:off x="2296523" y="5723177"/>
            <a:ext cx="945048" cy="898046"/>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solidFill>
                  <a:srgbClr val="C13521"/>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Relación con…"/>
          <p:cNvSpPr txBox="1"/>
          <p:nvPr>
            <p:ph type="body" idx="1"/>
          </p:nvPr>
        </p:nvSpPr>
        <p:spPr>
          <a:xfrm>
            <a:off x="1688802" y="2095500"/>
            <a:ext cx="10185996" cy="5740400"/>
          </a:xfrm>
          <a:prstGeom prst="rect">
            <a:avLst/>
          </a:prstGeom>
        </p:spPr>
        <p:txBody>
          <a:bodyPr/>
          <a:lstStyle/>
          <a:p>
            <a:pPr lvl="1" marL="697230" indent="-348615" defTabSz="278892">
              <a:spcBef>
                <a:spcPts val="2100"/>
              </a:spcBef>
              <a:buBlip>
                <a:blip r:embed="rId2"/>
              </a:buBlip>
              <a:defRPr sz="6344"/>
            </a:pPr>
            <a:r>
              <a:t> Relación con</a:t>
            </a:r>
          </a:p>
          <a:p>
            <a:pPr lvl="1" marL="2048651" indent="-1521855" defTabSz="278892">
              <a:spcBef>
                <a:spcPts val="2100"/>
              </a:spcBef>
              <a:buSzPct val="100000"/>
              <a:buAutoNum type="arabicPeriod" startAt="1"/>
              <a:defRPr sz="6344"/>
            </a:pPr>
            <a:r>
              <a:t>Dios</a:t>
            </a:r>
          </a:p>
          <a:p>
            <a:pPr lvl="1" marL="2048651" indent="-1521855" defTabSz="278892">
              <a:spcBef>
                <a:spcPts val="2100"/>
              </a:spcBef>
              <a:buSzPct val="100000"/>
              <a:buAutoNum type="arabicPeriod" startAt="1"/>
              <a:defRPr sz="6344"/>
            </a:pPr>
            <a:r>
              <a:t>nuestro prójimo</a:t>
            </a:r>
          </a:p>
          <a:p>
            <a:pPr lvl="1" marL="2048651" indent="-1521855" defTabSz="278892">
              <a:spcBef>
                <a:spcPts val="2100"/>
              </a:spcBef>
              <a:buSzPct val="100000"/>
              <a:buAutoNum type="arabicPeriod" startAt="1"/>
              <a:defRPr sz="6344"/>
            </a:pPr>
            <a:r>
              <a:t>nosotros mismos</a:t>
            </a:r>
          </a:p>
        </p:txBody>
      </p:sp>
      <p:sp>
        <p:nvSpPr>
          <p:cNvPr id="192"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Con lo que hay escrito en la iglesia, ¿Cómo dignificamos en la Iglesia?…"/>
          <p:cNvSpPr txBox="1"/>
          <p:nvPr>
            <p:ph type="body" idx="1"/>
          </p:nvPr>
        </p:nvSpPr>
        <p:spPr>
          <a:xfrm>
            <a:off x="-127698" y="721469"/>
            <a:ext cx="13006196" cy="8310662"/>
          </a:xfrm>
          <a:prstGeom prst="rect">
            <a:avLst/>
          </a:prstGeom>
        </p:spPr>
        <p:txBody>
          <a:bodyPr/>
          <a:lstStyle/>
          <a:p>
            <a:pPr lvl="1">
              <a:buBlip>
                <a:blip r:embed="rId2"/>
              </a:buBlip>
              <a:defRPr sz="5500"/>
            </a:pPr>
            <a:r>
              <a:t>Con lo que hay escrito en la iglesia, ¿Cómo dignificamos en la Iglesia?</a:t>
            </a:r>
          </a:p>
          <a:p>
            <a:pPr lvl="1" marL="2182988" indent="-1319388">
              <a:buSzPct val="100000"/>
              <a:buAutoNum type="alphaUcPeriod" startAt="1"/>
              <a:defRPr sz="4700">
                <a:solidFill>
                  <a:srgbClr val="A8E685"/>
                </a:solidFill>
              </a:defRPr>
            </a:pPr>
            <a:r>
              <a:t>A Dios</a:t>
            </a:r>
          </a:p>
          <a:p>
            <a:pPr lvl="1" marL="2182988" indent="-1319388">
              <a:buSzPct val="100000"/>
              <a:buAutoNum type="alphaUcPeriod" startAt="1"/>
              <a:defRPr sz="4700">
                <a:solidFill>
                  <a:srgbClr val="A8E685"/>
                </a:solidFill>
              </a:defRPr>
            </a:pPr>
            <a:r>
              <a:t>A nuestro prójimo </a:t>
            </a:r>
          </a:p>
          <a:p>
            <a:pPr lvl="1" marL="2182988" indent="-1319388">
              <a:buSzPct val="100000"/>
              <a:buAutoNum type="alphaUcPeriod" startAt="1"/>
              <a:defRPr sz="4700">
                <a:solidFill>
                  <a:srgbClr val="A8E685"/>
                </a:solidFill>
              </a:defRPr>
            </a:pPr>
            <a:r>
              <a:t>A nosotros mismos</a:t>
            </a:r>
          </a:p>
        </p:txBody>
      </p:sp>
      <p:sp>
        <p:nvSpPr>
          <p:cNvPr id="195"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La palabra REDACCIÓN proviene del término latino “Redactĭo” el cual, hace referencia a la acción y efecto de REDACTAR.…"/>
          <p:cNvSpPr txBox="1"/>
          <p:nvPr>
            <p:ph type="body" idx="1"/>
          </p:nvPr>
        </p:nvSpPr>
        <p:spPr>
          <a:xfrm>
            <a:off x="764182" y="1701800"/>
            <a:ext cx="11778606" cy="7264400"/>
          </a:xfrm>
          <a:prstGeom prst="rect">
            <a:avLst/>
          </a:prstGeom>
        </p:spPr>
        <p:txBody>
          <a:bodyPr/>
          <a:lstStyle/>
          <a:p>
            <a:pPr marL="0" indent="0" defTabSz="420623">
              <a:spcBef>
                <a:spcPts val="0"/>
              </a:spcBef>
              <a:buSzTx/>
              <a:buNone/>
              <a:defRPr sz="2171"/>
            </a:pPr>
            <a:r>
              <a:t>La palabra REDACCIÓN proviene del término latino “Redactĭo” el cual, hace </a:t>
            </a:r>
            <a:r>
              <a:rPr>
                <a:hlinkClick r:id="rId2" invalidUrl="" action="" tgtFrame="" tooltip="" history="1" highlightClick="0" endSnd="0"/>
              </a:rPr>
              <a:t>referencia</a:t>
            </a:r>
            <a:r>
              <a:t> a la acción y efecto de REDACTAR.</a:t>
            </a:r>
          </a:p>
          <a:p>
            <a:pPr marL="0" indent="0" defTabSz="420623">
              <a:spcBef>
                <a:spcPts val="0"/>
              </a:spcBef>
              <a:buSzTx/>
              <a:buNone/>
              <a:defRPr sz="2171"/>
            </a:pPr>
          </a:p>
          <a:p>
            <a:pPr marL="0" indent="0" defTabSz="420623">
              <a:spcBef>
                <a:spcPts val="0"/>
              </a:spcBef>
              <a:buSzTx/>
              <a:buNone/>
              <a:defRPr sz="2171"/>
            </a:pPr>
            <a:r>
              <a:t>REDACTAR significa escribir alguna situación, suceso o explicación, previamente pensada. </a:t>
            </a:r>
          </a:p>
          <a:p>
            <a:pPr marL="0" indent="0" defTabSz="420623">
              <a:spcBef>
                <a:spcPts val="0"/>
              </a:spcBef>
              <a:buSzTx/>
              <a:buNone/>
              <a:defRPr sz="2171"/>
            </a:pPr>
          </a:p>
          <a:p>
            <a:pPr marL="0" indent="0" defTabSz="420623">
              <a:spcBef>
                <a:spcPts val="0"/>
              </a:spcBef>
              <a:buSzTx/>
              <a:buNone/>
              <a:defRPr sz="2171"/>
            </a:pPr>
            <a:r>
              <a:t>La REDACCIÓN supone un conocimiento importante en establecer formas y sentidos que le den coherencia y cohesión textual a lo que se escribe, ya que el orden de las palabras puede cambiar el ángulo del </a:t>
            </a:r>
            <a:r>
              <a:rPr>
                <a:hlinkClick r:id="rId3" invalidUrl="" action="" tgtFrame="" tooltip="" history="1" highlightClick="0" endSnd="0"/>
              </a:rPr>
              <a:t>texto</a:t>
            </a:r>
            <a:r>
              <a:t> y puede ser mal interpretado. </a:t>
            </a:r>
          </a:p>
          <a:p>
            <a:pPr marL="0" indent="0" defTabSz="420623">
              <a:spcBef>
                <a:spcPts val="0"/>
              </a:spcBef>
              <a:buSzTx/>
              <a:buNone/>
              <a:defRPr sz="2171"/>
            </a:pPr>
          </a:p>
          <a:p>
            <a:pPr marL="0" indent="0" defTabSz="420623">
              <a:spcBef>
                <a:spcPts val="0"/>
              </a:spcBef>
              <a:buSzTx/>
              <a:buNone/>
              <a:defRPr sz="2171"/>
            </a:pPr>
            <a:r>
              <a:t>Es esencial que el REDACTOR organice mentalmente las ideas que desea plasmar en el papel. Una vez organizado el esquema de ideas en la mente, el siguiente paso es definir cuáles son las ideas principales y las ideas secundarias para que la solidez del escrito no se vea afectada por la falta de concentración de ideas que ha su vez no permitiría la correcta interpretación del asunto del texto.</a:t>
            </a:r>
          </a:p>
        </p:txBody>
      </p:sp>
      <p:sp>
        <p:nvSpPr>
          <p:cNvPr id="198"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Image" descr="Image"/>
          <p:cNvPicPr>
            <a:picLocks noChangeAspect="0"/>
          </p:cNvPicPr>
          <p:nvPr>
            <p:ph type="pic" idx="13"/>
          </p:nvPr>
        </p:nvPicPr>
        <p:blipFill>
          <a:blip r:embed="rId2">
            <a:extLst/>
          </a:blip>
          <a:stretch>
            <a:fillRect/>
          </a:stretch>
        </p:blipFill>
        <p:spPr>
          <a:xfrm>
            <a:off x="6927850" y="2940050"/>
            <a:ext cx="4835922" cy="6108700"/>
          </a:xfrm>
          <a:prstGeom prst="rect">
            <a:avLst/>
          </a:prstGeom>
        </p:spPr>
      </p:pic>
      <p:sp>
        <p:nvSpPr>
          <p:cNvPr id="201" name="TAREAS TRANSFORMADORAS"/>
          <p:cNvSpPr txBox="1"/>
          <p:nvPr>
            <p:ph type="title"/>
          </p:nvPr>
        </p:nvSpPr>
        <p:spPr>
          <a:prstGeom prst="rect">
            <a:avLst/>
          </a:prstGeom>
        </p:spPr>
        <p:txBody>
          <a:bodyPr/>
          <a:lstStyle/>
          <a:p>
            <a:pPr>
              <a:defRPr sz="4700"/>
            </a:pPr>
          </a:p>
          <a:p>
            <a:pPr>
              <a:defRPr sz="4700">
                <a:solidFill>
                  <a:srgbClr val="A8E685"/>
                </a:solidFill>
              </a:defRPr>
            </a:pPr>
            <a:r>
              <a:t>TAREAS TRANSFORMADORAS</a:t>
            </a:r>
          </a:p>
        </p:txBody>
      </p:sp>
      <p:sp>
        <p:nvSpPr>
          <p:cNvPr id="202" name="U1. T2.…"/>
          <p:cNvSpPr txBox="1"/>
          <p:nvPr>
            <p:ph type="body" sz="half" idx="1"/>
          </p:nvPr>
        </p:nvSpPr>
        <p:spPr>
          <a:xfrm>
            <a:off x="1187450" y="2400300"/>
            <a:ext cx="5270500" cy="6096000"/>
          </a:xfrm>
          <a:prstGeom prst="rect">
            <a:avLst/>
          </a:prstGeom>
        </p:spPr>
        <p:txBody>
          <a:bodyPr/>
          <a:lstStyle/>
          <a:p>
            <a:pPr>
              <a:buBlip>
                <a:blip r:embed="rId3"/>
              </a:buBlip>
            </a:pPr>
            <a:r>
              <a:t>U1. T2. </a:t>
            </a:r>
          </a:p>
          <a:p>
            <a:pPr marL="0" indent="0">
              <a:buSzTx/>
              <a:buNone/>
            </a:pPr>
            <a:r>
              <a:t>Hacer un escrito narrando alguna experiencia en la que he sido dignificado por las palabras que me han dicho </a:t>
            </a:r>
            <a:r>
              <a:rPr sz="5400"/>
              <a:t>por escrito.</a:t>
            </a:r>
          </a:p>
        </p:txBody>
      </p:sp>
      <p:sp>
        <p:nvSpPr>
          <p:cNvPr id="203" name="Unidad 1. Palabras y Nuestras Palabras…"/>
          <p:cNvSpPr txBox="1"/>
          <p:nvPr/>
        </p:nvSpPr>
        <p:spPr>
          <a:xfrm>
            <a:off x="2387600" y="-5207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1. Palabras y Nuestras Palabras </a:t>
            </a:r>
          </a:p>
          <a:p>
            <a:pPr algn="r" defTabSz="457200">
              <a:defRPr b="0" sz="2700">
                <a:latin typeface="Chalkduster"/>
                <a:ea typeface="Chalkduster"/>
                <a:cs typeface="Chalkduster"/>
                <a:sym typeface="Chalkduster"/>
              </a:defRPr>
            </a:pPr>
            <a:r>
              <a:t>Lección 2. Redacción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Qué información escrita hay en la iglesia?…"/>
          <p:cNvSpPr txBox="1"/>
          <p:nvPr>
            <p:ph type="body" idx="1"/>
          </p:nvPr>
        </p:nvSpPr>
        <p:spPr>
          <a:xfrm>
            <a:off x="-698" y="1260961"/>
            <a:ext cx="13006196" cy="8310662"/>
          </a:xfrm>
          <a:prstGeom prst="rect">
            <a:avLst/>
          </a:prstGeom>
        </p:spPr>
        <p:txBody>
          <a:bodyPr/>
          <a:lstStyle/>
          <a:p>
            <a:pPr lvl="1">
              <a:buBlip>
                <a:blip r:embed="rId2"/>
              </a:buBlip>
              <a:defRPr sz="5500"/>
            </a:pPr>
            <a:r>
              <a:t>¿Qué información escrita hay en la iglesia?</a:t>
            </a:r>
          </a:p>
          <a:p>
            <a:pPr lvl="1" marL="2182988" indent="-1319388">
              <a:buSzPct val="100000"/>
              <a:buAutoNum type="alphaUcPeriod" startAt="1"/>
              <a:defRPr sz="4700">
                <a:solidFill>
                  <a:srgbClr val="A8E685"/>
                </a:solidFill>
              </a:defRPr>
            </a:pPr>
            <a:r>
              <a:t>Proyector de música</a:t>
            </a:r>
          </a:p>
          <a:p>
            <a:pPr lvl="1" marL="2182988" indent="-1319388">
              <a:buSzPct val="100000"/>
              <a:buAutoNum type="alphaUcPeriod" startAt="1"/>
              <a:defRPr sz="4700">
                <a:solidFill>
                  <a:srgbClr val="A8E685"/>
                </a:solidFill>
              </a:defRPr>
            </a:pPr>
            <a:r>
              <a:t>Boletín</a:t>
            </a:r>
          </a:p>
          <a:p>
            <a:pPr lvl="1" marL="2182988" indent="-1319388">
              <a:buSzPct val="100000"/>
              <a:buAutoNum type="alphaUcPeriod" startAt="1"/>
              <a:defRPr sz="4700">
                <a:solidFill>
                  <a:srgbClr val="A8E685"/>
                </a:solidFill>
              </a:defRPr>
            </a:pPr>
            <a:r>
              <a:t>Anuncios físicos y digitales</a:t>
            </a:r>
          </a:p>
          <a:p>
            <a:pPr lvl="1" marL="2182988" indent="-1319388">
              <a:buSzPct val="100000"/>
              <a:buAutoNum type="alphaUcPeriod" startAt="1"/>
              <a:defRPr sz="4700">
                <a:solidFill>
                  <a:srgbClr val="A8E685"/>
                </a:solidFill>
              </a:defRPr>
            </a:pPr>
            <a:r>
              <a:t>Material didáctico</a:t>
            </a:r>
          </a:p>
          <a:p>
            <a:pPr lvl="1" marL="2182988" indent="-1319388">
              <a:buSzPct val="100000"/>
              <a:buAutoNum type="alphaUcPeriod" startAt="1"/>
              <a:defRPr sz="4700">
                <a:solidFill>
                  <a:srgbClr val="A8E685"/>
                </a:solidFill>
              </a:defRPr>
            </a:pPr>
            <a:r>
              <a:t>Biblia</a:t>
            </a:r>
          </a:p>
        </p:txBody>
      </p:sp>
      <p:sp>
        <p:nvSpPr>
          <p:cNvPr id="160"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Screen Shot 2018-08-28 at 12.05.46 PM.png" descr="Screen Shot 2018-08-28 at 12.05.46 PM.png"/>
          <p:cNvPicPr>
            <a:picLocks noChangeAspect="1"/>
          </p:cNvPicPr>
          <p:nvPr/>
        </p:nvPicPr>
        <p:blipFill>
          <a:blip r:embed="rId2">
            <a:extLst/>
          </a:blip>
          <a:stretch>
            <a:fillRect/>
          </a:stretch>
        </p:blipFill>
        <p:spPr>
          <a:xfrm>
            <a:off x="3197981" y="520700"/>
            <a:ext cx="6786638" cy="9753600"/>
          </a:xfrm>
          <a:prstGeom prst="rect">
            <a:avLst/>
          </a:prstGeom>
          <a:ln w="12700">
            <a:miter lim="400000"/>
          </a:ln>
        </p:spPr>
      </p:pic>
      <p:sp>
        <p:nvSpPr>
          <p:cNvPr id="163" name="Arrow"/>
          <p:cNvSpPr/>
          <p:nvPr/>
        </p:nvSpPr>
        <p:spPr>
          <a:xfrm>
            <a:off x="520700" y="711200"/>
            <a:ext cx="2190006" cy="1872358"/>
          </a:xfrm>
          <a:prstGeom prst="rightArrow">
            <a:avLst>
              <a:gd name="adj1" fmla="val 32000"/>
              <a:gd name="adj2" fmla="val 43411"/>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4" name="Arrow"/>
          <p:cNvSpPr/>
          <p:nvPr/>
        </p:nvSpPr>
        <p:spPr>
          <a:xfrm>
            <a:off x="520700" y="4368800"/>
            <a:ext cx="2190006" cy="1872358"/>
          </a:xfrm>
          <a:prstGeom prst="rightArrow">
            <a:avLst>
              <a:gd name="adj1" fmla="val 32000"/>
              <a:gd name="adj2" fmla="val 43411"/>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Screen Shot 2018-08-28 at 12.16.21 PM.png" descr="Screen Shot 2018-08-28 at 12.16.21 PM.png"/>
          <p:cNvPicPr>
            <a:picLocks noChangeAspect="1"/>
          </p:cNvPicPr>
          <p:nvPr/>
        </p:nvPicPr>
        <p:blipFill>
          <a:blip r:embed="rId2">
            <a:extLst/>
          </a:blip>
          <a:stretch>
            <a:fillRect/>
          </a:stretch>
        </p:blipFill>
        <p:spPr>
          <a:xfrm>
            <a:off x="3841750" y="361950"/>
            <a:ext cx="7937500" cy="9029700"/>
          </a:xfrm>
          <a:prstGeom prst="rect">
            <a:avLst/>
          </a:prstGeom>
          <a:ln w="12700">
            <a:miter lim="400000"/>
          </a:ln>
        </p:spPr>
      </p:pic>
      <p:sp>
        <p:nvSpPr>
          <p:cNvPr id="167" name="Arrow"/>
          <p:cNvSpPr/>
          <p:nvPr/>
        </p:nvSpPr>
        <p:spPr>
          <a:xfrm>
            <a:off x="787400" y="2540000"/>
            <a:ext cx="2190006" cy="1872358"/>
          </a:xfrm>
          <a:prstGeom prst="rightArrow">
            <a:avLst>
              <a:gd name="adj1" fmla="val 32000"/>
              <a:gd name="adj2" fmla="val 43411"/>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Screen Shot 2018-08-28 at 12.24.30 PM.png" descr="Screen Shot 2018-08-28 at 12.24.30 PM.png"/>
          <p:cNvPicPr>
            <a:picLocks noChangeAspect="1"/>
          </p:cNvPicPr>
          <p:nvPr/>
        </p:nvPicPr>
        <p:blipFill>
          <a:blip r:embed="rId2">
            <a:extLst/>
          </a:blip>
          <a:stretch>
            <a:fillRect/>
          </a:stretch>
        </p:blipFill>
        <p:spPr>
          <a:xfrm>
            <a:off x="3194050" y="895350"/>
            <a:ext cx="6616700" cy="7962900"/>
          </a:xfrm>
          <a:prstGeom prst="rect">
            <a:avLst/>
          </a:prstGeom>
          <a:ln w="12700">
            <a:miter lim="400000"/>
          </a:ln>
        </p:spPr>
      </p:pic>
      <p:sp>
        <p:nvSpPr>
          <p:cNvPr id="170" name="Rectangle"/>
          <p:cNvSpPr/>
          <p:nvPr/>
        </p:nvSpPr>
        <p:spPr>
          <a:xfrm>
            <a:off x="4270151" y="2552700"/>
            <a:ext cx="1086893"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1" name="Rectangle"/>
          <p:cNvSpPr/>
          <p:nvPr/>
        </p:nvSpPr>
        <p:spPr>
          <a:xfrm>
            <a:off x="4216400" y="3721100"/>
            <a:ext cx="1877368"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2" name="Rectangle"/>
          <p:cNvSpPr/>
          <p:nvPr/>
        </p:nvSpPr>
        <p:spPr>
          <a:xfrm>
            <a:off x="4216400" y="4752354"/>
            <a:ext cx="1194396" cy="248892"/>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3" name="Rectangle"/>
          <p:cNvSpPr/>
          <p:nvPr/>
        </p:nvSpPr>
        <p:spPr>
          <a:xfrm>
            <a:off x="4203700" y="5669309"/>
            <a:ext cx="2409875"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4" name="Rectangle"/>
          <p:cNvSpPr/>
          <p:nvPr/>
        </p:nvSpPr>
        <p:spPr>
          <a:xfrm>
            <a:off x="4270151" y="6705600"/>
            <a:ext cx="1086893"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5" name="Rectangle"/>
          <p:cNvSpPr/>
          <p:nvPr/>
        </p:nvSpPr>
        <p:spPr>
          <a:xfrm>
            <a:off x="4216400" y="7429500"/>
            <a:ext cx="1086892"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6" name="Rectangle"/>
          <p:cNvSpPr/>
          <p:nvPr/>
        </p:nvSpPr>
        <p:spPr>
          <a:xfrm>
            <a:off x="4216400" y="8242300"/>
            <a:ext cx="1086892" cy="248891"/>
          </a:xfrm>
          <a:prstGeom prst="rect">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7" name="Arrow"/>
          <p:cNvSpPr/>
          <p:nvPr/>
        </p:nvSpPr>
        <p:spPr>
          <a:xfrm>
            <a:off x="787400" y="2540000"/>
            <a:ext cx="2190006" cy="6214319"/>
          </a:xfrm>
          <a:prstGeom prst="rightArrow">
            <a:avLst>
              <a:gd name="adj1" fmla="val 32000"/>
              <a:gd name="adj2" fmla="val 37114"/>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Qué es lo que hacemos con las palabras?"/>
          <p:cNvSpPr txBox="1"/>
          <p:nvPr>
            <p:ph type="body" idx="1"/>
          </p:nvPr>
        </p:nvSpPr>
        <p:spPr>
          <a:xfrm>
            <a:off x="1650702" y="2260600"/>
            <a:ext cx="10185996" cy="5740400"/>
          </a:xfrm>
          <a:prstGeom prst="rect">
            <a:avLst/>
          </a:prstGeom>
          <a:ln w="9525">
            <a:round/>
          </a:ln>
        </p:spPr>
        <p:txBody>
          <a:bodyPr/>
          <a:lstStyle/>
          <a:p>
            <a:pPr lvl="1" marL="0" indent="217170" algn="ctr" defTabSz="434340">
              <a:spcBef>
                <a:spcPts val="0"/>
              </a:spcBef>
              <a:buSzTx/>
              <a:buNone/>
              <a:defRPr sz="8550">
                <a:effectLst>
                  <a:outerShdw sx="100000" sy="100000" kx="0" ky="0" algn="b" rotWithShape="0" blurRad="60325" dist="24130" dir="2700000">
                    <a:srgbClr val="000000">
                      <a:alpha val="70000"/>
                    </a:srgbClr>
                  </a:outerShdw>
                </a:effectLst>
              </a:defRPr>
            </a:pPr>
            <a:r>
              <a:t> ¿Qué es lo que hacemos con las palabras?</a:t>
            </a:r>
          </a:p>
        </p:txBody>
      </p:sp>
      <p:sp>
        <p:nvSpPr>
          <p:cNvPr id="180"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Qué es lo que hacemos con las palabras?…"/>
          <p:cNvSpPr txBox="1"/>
          <p:nvPr>
            <p:ph type="body" idx="1"/>
          </p:nvPr>
        </p:nvSpPr>
        <p:spPr>
          <a:xfrm>
            <a:off x="1714202" y="2260600"/>
            <a:ext cx="10185996" cy="5740400"/>
          </a:xfrm>
          <a:prstGeom prst="rect">
            <a:avLst/>
          </a:prstGeom>
          <a:ln w="9525">
            <a:round/>
          </a:ln>
        </p:spPr>
        <p:txBody>
          <a:bodyPr/>
          <a:lstStyle/>
          <a:p>
            <a:pPr lvl="1" marL="0" indent="180594" algn="ctr" defTabSz="361188">
              <a:spcBef>
                <a:spcPts val="0"/>
              </a:spcBef>
              <a:buSzTx/>
              <a:buNone/>
              <a:defRPr sz="7110">
                <a:effectLst>
                  <a:outerShdw sx="100000" sy="100000" kx="0" ky="0" algn="b" rotWithShape="0" blurRad="50165" dist="20066" dir="2700000">
                    <a:srgbClr val="000000">
                      <a:alpha val="70000"/>
                    </a:srgbClr>
                  </a:outerShdw>
                </a:effectLst>
              </a:defRPr>
            </a:pPr>
            <a:r>
              <a:t> </a:t>
            </a:r>
            <a:r>
              <a:rPr sz="5451"/>
              <a:t>¿Qué es lo que hacemos con las palabras?</a:t>
            </a:r>
            <a:endParaRPr sz="5451"/>
          </a:p>
          <a:p>
            <a:pPr lvl="1" marL="0" indent="180594" algn="ctr" defTabSz="361188">
              <a:spcBef>
                <a:spcPts val="0"/>
              </a:spcBef>
              <a:buSzTx/>
              <a:buNone/>
              <a:defRPr sz="5451">
                <a:solidFill>
                  <a:srgbClr val="A8E685"/>
                </a:solidFill>
                <a:effectLst>
                  <a:outerShdw sx="100000" sy="100000" kx="0" ky="0" algn="b" rotWithShape="0" blurRad="50165" dist="20066" dir="2700000">
                    <a:srgbClr val="000000">
                      <a:alpha val="70000"/>
                    </a:srgbClr>
                  </a:outerShdw>
                </a:effectLst>
              </a:defRPr>
            </a:pPr>
            <a:r>
              <a:t>Demostramos la dignidad en una relación </a:t>
            </a:r>
          </a:p>
        </p:txBody>
      </p:sp>
      <p:sp>
        <p:nvSpPr>
          <p:cNvPr id="183"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Dignificar…"/>
          <p:cNvSpPr txBox="1"/>
          <p:nvPr>
            <p:ph type="body" idx="1"/>
          </p:nvPr>
        </p:nvSpPr>
        <p:spPr>
          <a:xfrm>
            <a:off x="1714202" y="2247900"/>
            <a:ext cx="10185996" cy="5740400"/>
          </a:xfrm>
          <a:prstGeom prst="rect">
            <a:avLst/>
          </a:prstGeom>
          <a:ln w="9525">
            <a:round/>
          </a:ln>
        </p:spPr>
        <p:txBody>
          <a:bodyPr/>
          <a:lstStyle/>
          <a:p>
            <a:pPr lvl="1" marL="0" indent="228600" algn="ctr">
              <a:spcBef>
                <a:spcPts val="0"/>
              </a:spcBef>
              <a:buSzTx/>
              <a:buNone/>
              <a:defRPr sz="3200">
                <a:effectLst>
                  <a:outerShdw sx="100000" sy="100000" kx="0" ky="0" algn="b" rotWithShape="0" blurRad="63500" dist="25400" dir="2700000">
                    <a:srgbClr val="000000">
                      <a:alpha val="70000"/>
                    </a:srgbClr>
                  </a:outerShdw>
                </a:effectLst>
              </a:defRPr>
            </a:pPr>
            <a:r>
              <a:t> Dignificar</a:t>
            </a:r>
          </a:p>
          <a:p>
            <a:pPr marL="0" indent="0" algn="ctr">
              <a:spcBef>
                <a:spcPts val="0"/>
              </a:spcBef>
              <a:buSzTx/>
              <a:buNone/>
              <a:defRPr sz="4800">
                <a:solidFill>
                  <a:srgbClr val="A8E685"/>
                </a:solidFill>
                <a:effectLst>
                  <a:outerShdw sx="100000" sy="100000" kx="0" ky="0" algn="b" rotWithShape="0" blurRad="63500" dist="25400" dir="2700000">
                    <a:srgbClr val="000000">
                      <a:alpha val="70000"/>
                    </a:srgbClr>
                  </a:outerShdw>
                </a:effectLst>
              </a:defRPr>
            </a:pPr>
            <a:r>
              <a:t>Dotar de </a:t>
            </a:r>
            <a:r>
              <a:rPr>
                <a:hlinkClick r:id="rId2" invalidUrl="" action="" tgtFrame="" tooltip="" history="1" highlightClick="0" endSnd="0"/>
              </a:rPr>
              <a:t>dignidad</a:t>
            </a:r>
            <a:r>
              <a:t>, </a:t>
            </a:r>
            <a:r>
              <a:rPr>
                <a:hlinkClick r:id="rId3" invalidUrl="" action="" tgtFrame="" tooltip="" history="1" highlightClick="0" endSnd="0"/>
              </a:rPr>
              <a:t>honra</a:t>
            </a:r>
            <a:r>
              <a:t> o autoestima a algo o a alguien; hacerlo o considerarlo digno, decente, respetable, merecedor.</a:t>
            </a:r>
          </a:p>
        </p:txBody>
      </p:sp>
      <p:sp>
        <p:nvSpPr>
          <p:cNvPr id="186"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Relación…"/>
          <p:cNvSpPr txBox="1"/>
          <p:nvPr>
            <p:ph type="body" idx="1"/>
          </p:nvPr>
        </p:nvSpPr>
        <p:spPr>
          <a:xfrm>
            <a:off x="1282402" y="2171700"/>
            <a:ext cx="10185996" cy="5740400"/>
          </a:xfrm>
          <a:prstGeom prst="rect">
            <a:avLst/>
          </a:prstGeom>
        </p:spPr>
        <p:txBody>
          <a:bodyPr/>
          <a:lstStyle/>
          <a:p>
            <a:pPr lvl="1" marL="594359" indent="-297179" defTabSz="237743">
              <a:spcBef>
                <a:spcPts val="1800"/>
              </a:spcBef>
              <a:buBlip>
                <a:blip r:embed="rId2"/>
              </a:buBlip>
              <a:defRPr sz="5408"/>
            </a:pPr>
            <a:r>
              <a:t> Relación</a:t>
            </a:r>
          </a:p>
          <a:p>
            <a:pPr lvl="1" marL="0" indent="118871" defTabSz="237743">
              <a:spcBef>
                <a:spcPts val="1800"/>
              </a:spcBef>
              <a:buSzTx/>
              <a:buNone/>
              <a:defRPr sz="5408"/>
            </a:pPr>
            <a:r>
              <a:t>En las palabras hay entonación, sentido, mensaje, propósito, comunicación, relación… </a:t>
            </a:r>
          </a:p>
        </p:txBody>
      </p:sp>
      <p:sp>
        <p:nvSpPr>
          <p:cNvPr id="189" name="Unidad 1. Palabras y Nuestras Palabras…"/>
          <p:cNvSpPr txBox="1"/>
          <p:nvPr>
            <p:ph type="title"/>
          </p:nvPr>
        </p:nvSpPr>
        <p:spPr>
          <a:xfrm>
            <a:off x="2387600" y="-520700"/>
            <a:ext cx="10464800" cy="2540000"/>
          </a:xfrm>
          <a:prstGeom prst="rect">
            <a:avLst/>
          </a:prstGeom>
        </p:spPr>
        <p:txBody>
          <a:bodyPr/>
          <a:lstStyle/>
          <a:p>
            <a:pPr algn="r">
              <a:defRPr sz="2700"/>
            </a:pPr>
            <a:r>
              <a:t>Unidad 1. Palabras y Nuestras Palabras </a:t>
            </a:r>
          </a:p>
          <a:p>
            <a:pPr algn="r">
              <a:defRPr sz="2700"/>
            </a:pPr>
            <a:r>
              <a:t>Lección 2. Redacción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