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57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0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58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59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5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48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2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38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6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3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9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DF53-123A-4D79-8E2E-515CE1851FFB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8203-4FBA-4B5F-996C-0836497D74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i="1" u="sng" dirty="0">
                <a:solidFill>
                  <a:schemeClr val="tx1"/>
                </a:solidFill>
              </a:rPr>
              <a:t>Противоречие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Противоречие </a:t>
            </a:r>
            <a:r>
              <a:rPr lang="ru-RU" sz="1600" dirty="0" smtClean="0">
                <a:solidFill>
                  <a:schemeClr val="tx1"/>
                </a:solidFill>
              </a:rPr>
              <a:t>- это </a:t>
            </a:r>
            <a:r>
              <a:rPr lang="ru-RU" sz="1600" dirty="0">
                <a:solidFill>
                  <a:schemeClr val="tx1"/>
                </a:solidFill>
              </a:rPr>
              <a:t>утверждение, предложение, или фраза подразумевающая одновременно истину и ложность </a:t>
            </a:r>
            <a:r>
              <a:rPr lang="ru-RU" sz="1600" dirty="0" smtClean="0">
                <a:solidFill>
                  <a:schemeClr val="tx1"/>
                </a:solidFill>
              </a:rPr>
              <a:t>чего-либо.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80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Воплощение Христа: Иисус Христос одновременно был Богом и человеком; Иоан. 1:14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Не, Иисус Бог (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ru-RU" sz="2400" dirty="0">
                <a:solidFill>
                  <a:schemeClr val="tx1"/>
                </a:solidFill>
              </a:rPr>
              <a:t>) и не-Бог (</a:t>
            </a:r>
            <a:r>
              <a:rPr lang="en-US" sz="2400" dirty="0">
                <a:solidFill>
                  <a:schemeClr val="tx1"/>
                </a:solidFill>
              </a:rPr>
              <a:t>non A</a:t>
            </a:r>
            <a:r>
              <a:rPr lang="ru-RU" sz="2400" dirty="0">
                <a:solidFill>
                  <a:schemeClr val="tx1"/>
                </a:solidFill>
              </a:rPr>
              <a:t>) или Иисус человек (</a:t>
            </a: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ru-RU" sz="2400" dirty="0">
                <a:solidFill>
                  <a:schemeClr val="tx1"/>
                </a:solidFill>
              </a:rPr>
              <a:t>) и не-человек (</a:t>
            </a:r>
            <a:r>
              <a:rPr lang="en-US" sz="2400" dirty="0">
                <a:solidFill>
                  <a:schemeClr val="tx1"/>
                </a:solidFill>
              </a:rPr>
              <a:t>non B</a:t>
            </a:r>
            <a:r>
              <a:rPr lang="ru-RU" sz="2400" dirty="0">
                <a:solidFill>
                  <a:schemeClr val="tx1"/>
                </a:solidFill>
              </a:rPr>
              <a:t>).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Фундаментальное христианство утверждает, что Иисус Христос одновременно полностью </a:t>
            </a:r>
            <a:r>
              <a:rPr lang="ru-RU" sz="2400" dirty="0" smtClean="0">
                <a:solidFill>
                  <a:schemeClr val="tx1"/>
                </a:solidFill>
              </a:rPr>
              <a:t>Бог (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ru-RU" sz="2400" dirty="0">
                <a:solidFill>
                  <a:schemeClr val="tx1"/>
                </a:solidFill>
              </a:rPr>
              <a:t>) и полностью человек (</a:t>
            </a: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ru-RU" sz="2400" dirty="0">
                <a:solidFill>
                  <a:schemeClr val="tx1"/>
                </a:solidFill>
              </a:rPr>
              <a:t>).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69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3400" dirty="0">
                <a:solidFill>
                  <a:schemeClr val="tx1"/>
                </a:solidFill>
              </a:rPr>
              <a:t>Воплощение Христа: Иисус Христос одновременно был Богом и человеком; Иоан. 1:14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>Не, Иисус Бог (</a:t>
            </a:r>
            <a:r>
              <a:rPr lang="en-US" sz="3400" dirty="0">
                <a:solidFill>
                  <a:schemeClr val="tx1"/>
                </a:solidFill>
              </a:rPr>
              <a:t>A</a:t>
            </a:r>
            <a:r>
              <a:rPr lang="ru-RU" sz="3400" dirty="0">
                <a:solidFill>
                  <a:schemeClr val="tx1"/>
                </a:solidFill>
              </a:rPr>
              <a:t>) и не-Бог (</a:t>
            </a:r>
            <a:r>
              <a:rPr lang="en-US" sz="3400" dirty="0">
                <a:solidFill>
                  <a:schemeClr val="tx1"/>
                </a:solidFill>
              </a:rPr>
              <a:t>non A</a:t>
            </a:r>
            <a:r>
              <a:rPr lang="ru-RU" sz="3400" dirty="0">
                <a:solidFill>
                  <a:schemeClr val="tx1"/>
                </a:solidFill>
              </a:rPr>
              <a:t>) или Иисус человек (</a:t>
            </a:r>
            <a:r>
              <a:rPr lang="en-US" sz="3400" dirty="0">
                <a:solidFill>
                  <a:schemeClr val="tx1"/>
                </a:solidFill>
              </a:rPr>
              <a:t>B</a:t>
            </a:r>
            <a:r>
              <a:rPr lang="ru-RU" sz="3400" dirty="0">
                <a:solidFill>
                  <a:schemeClr val="tx1"/>
                </a:solidFill>
              </a:rPr>
              <a:t>) и не-человек (</a:t>
            </a:r>
            <a:r>
              <a:rPr lang="en-US" sz="3400" dirty="0">
                <a:solidFill>
                  <a:schemeClr val="tx1"/>
                </a:solidFill>
              </a:rPr>
              <a:t>non B</a:t>
            </a:r>
            <a:r>
              <a:rPr lang="ru-RU" sz="3400" dirty="0">
                <a:solidFill>
                  <a:schemeClr val="tx1"/>
                </a:solidFill>
              </a:rPr>
              <a:t>). 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>Фундаментальное христианство утверждает, что Иисус Христос одновременно полностью </a:t>
            </a:r>
            <a:r>
              <a:rPr lang="ru-RU" sz="3400" dirty="0" smtClean="0">
                <a:solidFill>
                  <a:schemeClr val="tx1"/>
                </a:solidFill>
              </a:rPr>
              <a:t>Бог (</a:t>
            </a:r>
            <a:r>
              <a:rPr lang="en-US" sz="3400" dirty="0">
                <a:solidFill>
                  <a:schemeClr val="tx1"/>
                </a:solidFill>
              </a:rPr>
              <a:t>A</a:t>
            </a:r>
            <a:r>
              <a:rPr lang="ru-RU" sz="3400" dirty="0">
                <a:solidFill>
                  <a:schemeClr val="tx1"/>
                </a:solidFill>
              </a:rPr>
              <a:t>) и полностью человек (</a:t>
            </a:r>
            <a:r>
              <a:rPr lang="en-US" sz="3400" dirty="0">
                <a:solidFill>
                  <a:schemeClr val="tx1"/>
                </a:solidFill>
              </a:rPr>
              <a:t>B</a:t>
            </a:r>
            <a:r>
              <a:rPr lang="ru-RU" sz="3400" dirty="0">
                <a:solidFill>
                  <a:schemeClr val="tx1"/>
                </a:solidFill>
              </a:rPr>
              <a:t>).</a:t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 smtClean="0">
                <a:solidFill>
                  <a:schemeClr val="tx1"/>
                </a:solidFill>
              </a:rPr>
              <a:t>Нарушает </a:t>
            </a:r>
            <a:r>
              <a:rPr lang="ru-RU" sz="3400" dirty="0">
                <a:solidFill>
                  <a:schemeClr val="tx1"/>
                </a:solidFill>
              </a:rPr>
              <a:t>ли воплощение Христа закон Не-противоречия? </a:t>
            </a:r>
            <a:r>
              <a:rPr lang="ru-RU" sz="3400" dirty="0" smtClean="0">
                <a:solidFill>
                  <a:schemeClr val="tx1"/>
                </a:solidFill>
              </a:rPr>
              <a:t>        </a:t>
            </a:r>
          </a:p>
          <a:p>
            <a:pPr algn="l"/>
            <a:r>
              <a:rPr lang="ru-RU" sz="3400" dirty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tx1"/>
                </a:solidFill>
              </a:rPr>
              <a:t>       Почему да </a:t>
            </a:r>
            <a:r>
              <a:rPr lang="ru-RU" sz="3400" dirty="0">
                <a:solidFill>
                  <a:schemeClr val="tx1"/>
                </a:solidFill>
              </a:rPr>
              <a:t>или нет?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613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2.   Троица</a:t>
            </a:r>
            <a:r>
              <a:rPr lang="ru-RU" sz="2800" dirty="0">
                <a:solidFill>
                  <a:schemeClr val="tx1"/>
                </a:solidFill>
              </a:rPr>
              <a:t>: “Бог это одна сущность (природа) и три 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личности</a:t>
            </a:r>
            <a:r>
              <a:rPr lang="ru-RU" sz="2800" dirty="0">
                <a:solidFill>
                  <a:schemeClr val="tx1"/>
                </a:solidFill>
              </a:rPr>
              <a:t>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30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2.   Троица</a:t>
            </a:r>
            <a:r>
              <a:rPr lang="ru-RU" sz="2800" dirty="0">
                <a:solidFill>
                  <a:schemeClr val="tx1"/>
                </a:solidFill>
              </a:rPr>
              <a:t>: “Бог это одна сущность (природа) и три 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личности</a:t>
            </a:r>
            <a:r>
              <a:rPr lang="ru-RU" sz="2800" dirty="0">
                <a:solidFill>
                  <a:schemeClr val="tx1"/>
                </a:solidFill>
              </a:rPr>
              <a:t>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Не</a:t>
            </a:r>
            <a:r>
              <a:rPr lang="ru-RU" sz="2800" dirty="0">
                <a:solidFill>
                  <a:schemeClr val="tx1"/>
                </a:solidFill>
              </a:rPr>
              <a:t>, Бог одна сущность (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) и три сущности (</a:t>
            </a:r>
            <a:r>
              <a:rPr lang="en-US" sz="2800" dirty="0">
                <a:solidFill>
                  <a:schemeClr val="tx1"/>
                </a:solidFill>
              </a:rPr>
              <a:t>non A</a:t>
            </a:r>
            <a:r>
              <a:rPr lang="ru-RU" sz="2800" dirty="0">
                <a:solidFill>
                  <a:schemeClr val="tx1"/>
                </a:solidFill>
              </a:rPr>
              <a:t>) или 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Бог </a:t>
            </a:r>
            <a:r>
              <a:rPr lang="ru-RU" sz="2800" dirty="0">
                <a:solidFill>
                  <a:schemeClr val="tx1"/>
                </a:solidFill>
              </a:rPr>
              <a:t>одна личность (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ru-RU" sz="2800" dirty="0">
                <a:solidFill>
                  <a:schemeClr val="tx1"/>
                </a:solidFill>
              </a:rPr>
              <a:t>) и три личности (</a:t>
            </a:r>
            <a:r>
              <a:rPr lang="en-US" sz="2800" dirty="0">
                <a:solidFill>
                  <a:schemeClr val="tx1"/>
                </a:solidFill>
              </a:rPr>
              <a:t>non B</a:t>
            </a:r>
            <a:r>
              <a:rPr lang="ru-RU" sz="2800" dirty="0">
                <a:solidFill>
                  <a:schemeClr val="tx1"/>
                </a:solidFill>
              </a:rPr>
              <a:t>) в то же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самое </a:t>
            </a:r>
            <a:r>
              <a:rPr lang="ru-RU" sz="2800" dirty="0">
                <a:solidFill>
                  <a:schemeClr val="tx1"/>
                </a:solidFill>
              </a:rPr>
              <a:t>время.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Бог </a:t>
            </a:r>
            <a:r>
              <a:rPr lang="ru-RU" sz="2800" dirty="0">
                <a:solidFill>
                  <a:schemeClr val="tx1"/>
                </a:solidFill>
              </a:rPr>
              <a:t>один в 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(сущности) и три в 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ru-RU" sz="2800" dirty="0">
                <a:solidFill>
                  <a:schemeClr val="tx1"/>
                </a:solidFill>
              </a:rPr>
              <a:t> (личности).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2.   Троица</a:t>
            </a:r>
            <a:r>
              <a:rPr lang="ru-RU" sz="2800" dirty="0">
                <a:solidFill>
                  <a:schemeClr val="tx1"/>
                </a:solidFill>
              </a:rPr>
              <a:t>: “Бог это одна сущность (природа) и три 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личности</a:t>
            </a:r>
            <a:r>
              <a:rPr lang="ru-RU" sz="2800" dirty="0">
                <a:solidFill>
                  <a:schemeClr val="tx1"/>
                </a:solidFill>
              </a:rPr>
              <a:t>.”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Не</a:t>
            </a:r>
            <a:r>
              <a:rPr lang="ru-RU" sz="2800" dirty="0">
                <a:solidFill>
                  <a:schemeClr val="tx1"/>
                </a:solidFill>
              </a:rPr>
              <a:t>, Бог одна сущность (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) и три сущности (</a:t>
            </a:r>
            <a:r>
              <a:rPr lang="en-US" sz="2800" dirty="0">
                <a:solidFill>
                  <a:schemeClr val="tx1"/>
                </a:solidFill>
              </a:rPr>
              <a:t>non A</a:t>
            </a:r>
            <a:r>
              <a:rPr lang="ru-RU" sz="2800" dirty="0">
                <a:solidFill>
                  <a:schemeClr val="tx1"/>
                </a:solidFill>
              </a:rPr>
              <a:t>) или </a:t>
            </a:r>
            <a:r>
              <a:rPr lang="ru-RU" sz="2800" dirty="0" smtClean="0">
                <a:solidFill>
                  <a:schemeClr val="tx1"/>
                </a:solidFill>
              </a:rPr>
              <a:t>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Бог </a:t>
            </a:r>
            <a:r>
              <a:rPr lang="ru-RU" sz="2800" dirty="0">
                <a:solidFill>
                  <a:schemeClr val="tx1"/>
                </a:solidFill>
              </a:rPr>
              <a:t>одна личность (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ru-RU" sz="2800" dirty="0">
                <a:solidFill>
                  <a:schemeClr val="tx1"/>
                </a:solidFill>
              </a:rPr>
              <a:t>) и три личности (</a:t>
            </a:r>
            <a:r>
              <a:rPr lang="en-US" sz="2800" dirty="0">
                <a:solidFill>
                  <a:schemeClr val="tx1"/>
                </a:solidFill>
              </a:rPr>
              <a:t>non B</a:t>
            </a:r>
            <a:r>
              <a:rPr lang="ru-RU" sz="2800" dirty="0">
                <a:solidFill>
                  <a:schemeClr val="tx1"/>
                </a:solidFill>
              </a:rPr>
              <a:t>) в то же </a:t>
            </a:r>
            <a:r>
              <a:rPr lang="ru-RU" sz="28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самое </a:t>
            </a:r>
            <a:r>
              <a:rPr lang="ru-RU" sz="2800" dirty="0">
                <a:solidFill>
                  <a:schemeClr val="tx1"/>
                </a:solidFill>
              </a:rPr>
              <a:t>время.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Бог </a:t>
            </a:r>
            <a:r>
              <a:rPr lang="ru-RU" sz="2800" dirty="0">
                <a:solidFill>
                  <a:schemeClr val="tx1"/>
                </a:solidFill>
              </a:rPr>
              <a:t>один в 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(сущности) и три в </a:t>
            </a:r>
            <a:r>
              <a:rPr lang="en-US" sz="2800" dirty="0">
                <a:solidFill>
                  <a:schemeClr val="tx1"/>
                </a:solidFill>
              </a:rPr>
              <a:t>B</a:t>
            </a:r>
            <a:r>
              <a:rPr lang="ru-RU" sz="2800" dirty="0">
                <a:solidFill>
                  <a:schemeClr val="tx1"/>
                </a:solidFill>
              </a:rPr>
              <a:t> (личности).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Нарушает </a:t>
            </a:r>
            <a:r>
              <a:rPr lang="ru-RU" sz="2800" dirty="0">
                <a:solidFill>
                  <a:schemeClr val="tx1"/>
                </a:solidFill>
              </a:rPr>
              <a:t>ли Троица закон не-противоречия? </a:t>
            </a:r>
            <a:r>
              <a:rPr lang="ru-RU" sz="2800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      Почему </a:t>
            </a:r>
            <a:r>
              <a:rPr lang="ru-RU" sz="2800" dirty="0">
                <a:solidFill>
                  <a:schemeClr val="tx1"/>
                </a:solidFill>
              </a:rPr>
              <a:t>да или нет?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61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/>
          </a:bodyPr>
          <a:lstStyle/>
          <a:p>
            <a:pPr lvl="0" algn="l"/>
            <a:r>
              <a:rPr lang="ru-RU" sz="2400" dirty="0">
                <a:solidFill>
                  <a:schemeClr val="tx1"/>
                </a:solidFill>
              </a:rPr>
              <a:t>Слово “парадокс” было важно в ранней церкви, когда формировались христианские доктрины. </a:t>
            </a: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8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ru-RU" sz="2600" dirty="0">
                <a:solidFill>
                  <a:schemeClr val="tx1"/>
                </a:solidFill>
              </a:rPr>
              <a:t>Слово “парадокс” было важно в ранней церкви, когда формировались христианские доктрины. </a:t>
            </a:r>
            <a:br>
              <a:rPr lang="ru-RU" sz="2600" dirty="0">
                <a:solidFill>
                  <a:schemeClr val="tx1"/>
                </a:solidFill>
              </a:rPr>
            </a:br>
            <a:r>
              <a:rPr lang="ru-RU" sz="2600" dirty="0">
                <a:solidFill>
                  <a:schemeClr val="tx1"/>
                </a:solidFill>
              </a:rPr>
              <a:t/>
            </a:r>
            <a:br>
              <a:rPr lang="ru-RU" sz="2600" dirty="0">
                <a:solidFill>
                  <a:schemeClr val="tx1"/>
                </a:solidFill>
              </a:rPr>
            </a:br>
            <a:r>
              <a:rPr lang="ru-RU" sz="2600" dirty="0">
                <a:solidFill>
                  <a:schemeClr val="tx1"/>
                </a:solidFill>
              </a:rPr>
              <a:t>Часто доктрины формировались в ответ на ложные учения. Влиятельными ересями в ранней церкви были: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  <a:p>
            <a:pPr lvl="0" algn="l"/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0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sz="4500" dirty="0">
                <a:solidFill>
                  <a:schemeClr val="tx1"/>
                </a:solidFill>
              </a:rPr>
              <a:t>Слово “парадокс” было важно в ранней церкви, когда формировались христианские доктрины. 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>Часто доктрины формировались в ответ на ложные учения. Влиятельными ересями в ранней церкви были: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4500" b="1" u="sng" dirty="0" smtClean="0">
                <a:solidFill>
                  <a:schemeClr val="tx1"/>
                </a:solidFill>
              </a:rPr>
              <a:t>Гностицизм</a:t>
            </a:r>
            <a:r>
              <a:rPr lang="ru-RU" sz="4500" b="1" u="sng" dirty="0">
                <a:solidFill>
                  <a:schemeClr val="tx1"/>
                </a:solidFill>
              </a:rPr>
              <a:t>:</a:t>
            </a:r>
            <a:r>
              <a:rPr lang="ru-RU" sz="4500" dirty="0">
                <a:solidFill>
                  <a:schemeClr val="tx1"/>
                </a:solidFill>
              </a:rPr>
              <a:t> утверждение, что помимо Писания, есть высшее тайное знание, о том, что  </a:t>
            </a:r>
            <a:r>
              <a:rPr lang="ru-RU" sz="4500" dirty="0" smtClean="0">
                <a:solidFill>
                  <a:schemeClr val="tx1"/>
                </a:solidFill>
              </a:rPr>
              <a:t>физический</a:t>
            </a:r>
            <a:r>
              <a:rPr lang="ru-RU" sz="4500" dirty="0">
                <a:solidFill>
                  <a:schemeClr val="tx1"/>
                </a:solidFill>
              </a:rPr>
              <a:t>, материальный мир есть зло, а духовный мир есть добро. Поэтому Бог никогда  </a:t>
            </a:r>
            <a:r>
              <a:rPr lang="ru-RU" sz="4500" dirty="0" smtClean="0">
                <a:solidFill>
                  <a:schemeClr val="tx1"/>
                </a:solidFill>
              </a:rPr>
              <a:t>не  взял бы на Себя человеческую природу (воплощение). Тем более умерев, никогда не стремился  бы </a:t>
            </a:r>
            <a:r>
              <a:rPr lang="ru-RU" sz="4500" dirty="0">
                <a:solidFill>
                  <a:schemeClr val="tx1"/>
                </a:solidFill>
              </a:rPr>
              <a:t>воскреснуть. э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003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352928" cy="4680520"/>
          </a:xfrm>
        </p:spPr>
        <p:txBody>
          <a:bodyPr>
            <a:normAutofit fontScale="47500" lnSpcReduction="20000"/>
          </a:bodyPr>
          <a:lstStyle/>
          <a:p>
            <a:pPr lvl="0" algn="l"/>
            <a:r>
              <a:rPr lang="ru-RU" sz="4500" dirty="0">
                <a:solidFill>
                  <a:schemeClr val="tx1"/>
                </a:solidFill>
              </a:rPr>
              <a:t>Слово “парадокс” было важно в ранней церкви, когда формировались христианские доктрины. </a:t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/>
            </a:r>
            <a:br>
              <a:rPr lang="ru-RU" sz="4500" dirty="0">
                <a:solidFill>
                  <a:schemeClr val="tx1"/>
                </a:solidFill>
              </a:rPr>
            </a:br>
            <a:r>
              <a:rPr lang="ru-RU" sz="4500" dirty="0">
                <a:solidFill>
                  <a:schemeClr val="tx1"/>
                </a:solidFill>
              </a:rPr>
              <a:t>Часто доктрины формировались в ответ на ложные учения. Влиятельными ересями в ранней церкви были:</a:t>
            </a:r>
            <a:r>
              <a:rPr lang="ru-RU" sz="3800" dirty="0">
                <a:solidFill>
                  <a:schemeClr val="tx1"/>
                </a:solidFill>
              </a:rPr>
              <a:t/>
            </a:r>
            <a:br>
              <a:rPr lang="ru-RU" sz="3800" dirty="0">
                <a:solidFill>
                  <a:schemeClr val="tx1"/>
                </a:solidFill>
              </a:rPr>
            </a:br>
            <a:endParaRPr lang="ru-RU" sz="3800" dirty="0" smtClean="0">
              <a:solidFill>
                <a:schemeClr val="tx1"/>
              </a:solidFill>
            </a:endParaRPr>
          </a:p>
          <a:p>
            <a:pPr marL="571500" lvl="0" indent="-571500" algn="l">
              <a:buFont typeface="Arial" panose="020B0604020202020204" pitchFamily="34" charset="0"/>
              <a:buChar char="•"/>
            </a:pPr>
            <a:r>
              <a:rPr lang="ru-RU" sz="4500" b="1" u="sng" dirty="0" smtClean="0">
                <a:solidFill>
                  <a:schemeClr val="tx1"/>
                </a:solidFill>
              </a:rPr>
              <a:t>Гностицизм</a:t>
            </a:r>
            <a:r>
              <a:rPr lang="ru-RU" sz="4500" b="1" u="sng" dirty="0">
                <a:solidFill>
                  <a:schemeClr val="tx1"/>
                </a:solidFill>
              </a:rPr>
              <a:t>:</a:t>
            </a:r>
            <a:r>
              <a:rPr lang="ru-RU" sz="4500" dirty="0">
                <a:solidFill>
                  <a:schemeClr val="tx1"/>
                </a:solidFill>
              </a:rPr>
              <a:t> утверждение, что помимо Писания, есть высшее тайное знание, о том, что  </a:t>
            </a:r>
            <a:r>
              <a:rPr lang="ru-RU" sz="4500" dirty="0" smtClean="0">
                <a:solidFill>
                  <a:schemeClr val="tx1"/>
                </a:solidFill>
              </a:rPr>
              <a:t>физический</a:t>
            </a:r>
            <a:r>
              <a:rPr lang="ru-RU" sz="4500" dirty="0">
                <a:solidFill>
                  <a:schemeClr val="tx1"/>
                </a:solidFill>
              </a:rPr>
              <a:t>, материальный мир есть зло, а духовный мир есть добро. Поэтому Бог никогда  </a:t>
            </a:r>
            <a:r>
              <a:rPr lang="ru-RU" sz="4500" dirty="0" smtClean="0">
                <a:solidFill>
                  <a:schemeClr val="tx1"/>
                </a:solidFill>
              </a:rPr>
              <a:t>не  взял бы на Себя человеческую природу (воплощение). Тем более умерев, никогда не стремился  бы </a:t>
            </a:r>
            <a:r>
              <a:rPr lang="ru-RU" sz="4500" dirty="0">
                <a:solidFill>
                  <a:schemeClr val="tx1"/>
                </a:solidFill>
              </a:rPr>
              <a:t>воскреснуть. э</a:t>
            </a:r>
            <a:br>
              <a:rPr lang="ru-RU" sz="4500" dirty="0">
                <a:solidFill>
                  <a:schemeClr val="tx1"/>
                </a:solidFill>
              </a:rPr>
            </a:br>
            <a:endParaRPr lang="ru-RU" sz="4500" dirty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ru-RU" sz="4500" b="1" u="sng" dirty="0" smtClean="0">
                <a:solidFill>
                  <a:schemeClr val="tx1"/>
                </a:solidFill>
              </a:rPr>
              <a:t>Докетизм</a:t>
            </a:r>
            <a:r>
              <a:rPr lang="ru-RU" sz="4500" dirty="0">
                <a:solidFill>
                  <a:schemeClr val="tx1"/>
                </a:solidFill>
              </a:rPr>
              <a:t>: Иисус Христос только “выглядел” как человек, но в </a:t>
            </a:r>
            <a:r>
              <a:rPr lang="ru-RU" sz="4500" dirty="0" smtClean="0">
                <a:solidFill>
                  <a:schemeClr val="tx1"/>
                </a:solidFill>
              </a:rPr>
              <a:t>         действительности </a:t>
            </a:r>
            <a:r>
              <a:rPr lang="ru-RU" sz="4500" dirty="0">
                <a:solidFill>
                  <a:schemeClr val="tx1"/>
                </a:solidFill>
              </a:rPr>
              <a:t>был “призраком”.</a:t>
            </a: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sz="6400" dirty="0">
                <a:solidFill>
                  <a:schemeClr val="tx1"/>
                </a:solidFill>
              </a:rPr>
              <a:t/>
            </a:r>
            <a:br>
              <a:rPr lang="ru-RU" sz="64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67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i="1" u="sng" dirty="0">
                <a:solidFill>
                  <a:schemeClr val="tx1"/>
                </a:solidFill>
              </a:rPr>
              <a:t>Противоречие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Противоречие </a:t>
            </a:r>
            <a:r>
              <a:rPr lang="ru-RU" sz="1600" dirty="0" smtClean="0">
                <a:solidFill>
                  <a:schemeClr val="tx1"/>
                </a:solidFill>
              </a:rPr>
              <a:t>- это </a:t>
            </a:r>
            <a:r>
              <a:rPr lang="ru-RU" sz="1600" dirty="0">
                <a:solidFill>
                  <a:schemeClr val="tx1"/>
                </a:solidFill>
              </a:rPr>
              <a:t>утверждение, предложение, или фраза подразумевающая одновременно истину и ложность </a:t>
            </a:r>
            <a:r>
              <a:rPr lang="ru-RU" sz="1600" dirty="0" smtClean="0">
                <a:solidFill>
                  <a:schemeClr val="tx1"/>
                </a:solidFill>
              </a:rPr>
              <a:t>чего-либо.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 условие </a:t>
            </a:r>
            <a:r>
              <a:rPr lang="ru-RU" sz="1600" dirty="0">
                <a:solidFill>
                  <a:schemeClr val="tx1"/>
                </a:solidFill>
              </a:rPr>
              <a:t>задачи исключает ее решение: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2+2=с</a:t>
            </a:r>
            <a:r>
              <a:rPr lang="ru-RU" sz="1600" dirty="0">
                <a:solidFill>
                  <a:schemeClr val="tx1"/>
                </a:solidFill>
              </a:rPr>
              <a:t>; при условии, что с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</a:t>
            </a:r>
          </a:p>
          <a:p>
            <a:pPr marL="342900" indent="-342900" algn="l">
              <a:buFont typeface="+mj-lt"/>
              <a:buAutoNum type="arabicPeriod"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291541" y="4077072"/>
            <a:ext cx="45005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213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i="1" u="sng" dirty="0">
                <a:solidFill>
                  <a:schemeClr val="tx1"/>
                </a:solidFill>
              </a:rPr>
              <a:t>Противоречие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Противоречие </a:t>
            </a:r>
            <a:r>
              <a:rPr lang="ru-RU" sz="1600" dirty="0" smtClean="0">
                <a:solidFill>
                  <a:schemeClr val="tx1"/>
                </a:solidFill>
              </a:rPr>
              <a:t>- это </a:t>
            </a:r>
            <a:r>
              <a:rPr lang="ru-RU" sz="1600" dirty="0">
                <a:solidFill>
                  <a:schemeClr val="tx1"/>
                </a:solidFill>
              </a:rPr>
              <a:t>утверждение, предложение, или фраза подразумевающая одновременно истину и ложность </a:t>
            </a:r>
            <a:r>
              <a:rPr lang="ru-RU" sz="1600" dirty="0" smtClean="0">
                <a:solidFill>
                  <a:schemeClr val="tx1"/>
                </a:solidFill>
              </a:rPr>
              <a:t>чего-либо.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 условие </a:t>
            </a:r>
            <a:r>
              <a:rPr lang="ru-RU" sz="1600" dirty="0">
                <a:solidFill>
                  <a:schemeClr val="tx1"/>
                </a:solidFill>
              </a:rPr>
              <a:t>задачи исключает ее решение: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2+2=с</a:t>
            </a:r>
            <a:r>
              <a:rPr lang="ru-RU" sz="1600" dirty="0">
                <a:solidFill>
                  <a:schemeClr val="tx1"/>
                </a:solidFill>
              </a:rPr>
              <a:t>; при условии, что с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* </a:t>
            </a: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ример камня – может ли Бог создать такую скалу, которую Он не в силах был бы  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</a:t>
            </a:r>
            <a:r>
              <a:rPr lang="ru-RU" sz="1600" dirty="0" smtClean="0">
                <a:solidFill>
                  <a:schemeClr val="tx1"/>
                </a:solidFill>
              </a:rPr>
              <a:t>поднять.</a:t>
            </a:r>
          </a:p>
          <a:p>
            <a:pPr algn="l"/>
            <a:endParaRPr lang="ru-RU" sz="1600" dirty="0" smtClean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291541" y="4077072"/>
            <a:ext cx="45005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75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i="1" u="sng" dirty="0">
                <a:solidFill>
                  <a:schemeClr val="tx1"/>
                </a:solidFill>
              </a:rPr>
              <a:t>Противоречие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Противоречие </a:t>
            </a:r>
            <a:r>
              <a:rPr lang="ru-RU" sz="1600" dirty="0" smtClean="0">
                <a:solidFill>
                  <a:schemeClr val="tx1"/>
                </a:solidFill>
              </a:rPr>
              <a:t>- это </a:t>
            </a:r>
            <a:r>
              <a:rPr lang="ru-RU" sz="1600" dirty="0">
                <a:solidFill>
                  <a:schemeClr val="tx1"/>
                </a:solidFill>
              </a:rPr>
              <a:t>утверждение, предложение, или фраза подразумевающая одновременно истину и ложность </a:t>
            </a:r>
            <a:r>
              <a:rPr lang="ru-RU" sz="1600" dirty="0" smtClean="0">
                <a:solidFill>
                  <a:schemeClr val="tx1"/>
                </a:solidFill>
              </a:rPr>
              <a:t>чего-либо.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  условие </a:t>
            </a:r>
            <a:r>
              <a:rPr lang="ru-RU" sz="1600" dirty="0">
                <a:solidFill>
                  <a:schemeClr val="tx1"/>
                </a:solidFill>
              </a:rPr>
              <a:t>задачи исключает ее решение: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 2+2=с</a:t>
            </a:r>
            <a:r>
              <a:rPr lang="ru-RU" sz="1600" dirty="0">
                <a:solidFill>
                  <a:schemeClr val="tx1"/>
                </a:solidFill>
              </a:rPr>
              <a:t>; при условии, что с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*  </a:t>
            </a: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ример камня – может ли Бог создать такую скалу, которую Он не в силах был бы  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поднять.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*  </a:t>
            </a:r>
            <a:r>
              <a:rPr lang="ru-RU" sz="1600" dirty="0" smtClean="0">
                <a:solidFill>
                  <a:schemeClr val="tx1"/>
                </a:solidFill>
              </a:rPr>
              <a:t>откройте открытую дверь</a:t>
            </a:r>
          </a:p>
          <a:p>
            <a:pPr algn="l"/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291541" y="4077072"/>
            <a:ext cx="45005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14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ru-RU" sz="1600" b="1" i="1" u="sng" dirty="0">
                <a:solidFill>
                  <a:schemeClr val="tx1"/>
                </a:solidFill>
              </a:rPr>
              <a:t>Противоречие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Противоречие </a:t>
            </a:r>
            <a:r>
              <a:rPr lang="ru-RU" sz="1600" dirty="0" smtClean="0">
                <a:solidFill>
                  <a:schemeClr val="tx1"/>
                </a:solidFill>
              </a:rPr>
              <a:t>- это </a:t>
            </a:r>
            <a:r>
              <a:rPr lang="ru-RU" sz="1600" dirty="0">
                <a:solidFill>
                  <a:schemeClr val="tx1"/>
                </a:solidFill>
              </a:rPr>
              <a:t>утверждение, предложение, или фраза подразумевающая одновременно истину и ложность </a:t>
            </a:r>
            <a:r>
              <a:rPr lang="ru-RU" sz="1600" dirty="0" smtClean="0">
                <a:solidFill>
                  <a:schemeClr val="tx1"/>
                </a:solidFill>
              </a:rPr>
              <a:t>чего-либо. 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*  условие </a:t>
            </a:r>
            <a:r>
              <a:rPr lang="ru-RU" sz="1600" dirty="0">
                <a:solidFill>
                  <a:schemeClr val="tx1"/>
                </a:solidFill>
              </a:rPr>
              <a:t>задачи исключает ее решение: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      2+2=с</a:t>
            </a:r>
            <a:r>
              <a:rPr lang="ru-RU" sz="1600" dirty="0">
                <a:solidFill>
                  <a:schemeClr val="tx1"/>
                </a:solidFill>
              </a:rPr>
              <a:t>; при условии, что с </a:t>
            </a: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4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*  </a:t>
            </a:r>
            <a:r>
              <a:rPr lang="ru-RU" sz="1600" dirty="0">
                <a:solidFill>
                  <a:schemeClr val="tx1"/>
                </a:solidFill>
              </a:rPr>
              <a:t>п</a:t>
            </a:r>
            <a:r>
              <a:rPr lang="ru-RU" sz="1600" dirty="0" smtClean="0">
                <a:solidFill>
                  <a:schemeClr val="tx1"/>
                </a:solidFill>
              </a:rPr>
              <a:t>ример камня – может ли Бог создать такую скалу, которую Он не в силах был бы  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 </a:t>
            </a:r>
            <a:r>
              <a:rPr lang="ru-RU" sz="1600" dirty="0" smtClean="0">
                <a:solidFill>
                  <a:schemeClr val="tx1"/>
                </a:solidFill>
              </a:rPr>
              <a:t>поднять.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  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*  </a:t>
            </a:r>
            <a:r>
              <a:rPr lang="ru-RU" sz="1600" dirty="0" smtClean="0">
                <a:solidFill>
                  <a:schemeClr val="tx1"/>
                </a:solidFill>
              </a:rPr>
              <a:t>откройте открытую дверь</a:t>
            </a:r>
          </a:p>
          <a:p>
            <a:pPr algn="l"/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          * п</a:t>
            </a:r>
            <a:r>
              <a:rPr lang="ru-RU" sz="1600" dirty="0" smtClean="0">
                <a:solidFill>
                  <a:schemeClr val="tx1"/>
                </a:solidFill>
              </a:rPr>
              <a:t>ример парикмахера: он должен брить тех, кто не бреется сам; не может брить тех, кто    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</a:t>
            </a:r>
            <a:r>
              <a:rPr lang="ru-RU" sz="1600" dirty="0" smtClean="0">
                <a:solidFill>
                  <a:schemeClr val="tx1"/>
                </a:solidFill>
              </a:rPr>
              <a:t>бреется сам – а у него растет борода.</a:t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 smtClean="0">
              <a:solidFill>
                <a:schemeClr val="tx1"/>
              </a:solidFill>
            </a:endParaRPr>
          </a:p>
          <a:p>
            <a:pPr algn="l"/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291541" y="4077072"/>
            <a:ext cx="45005" cy="14401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2. </a:t>
            </a:r>
            <a:r>
              <a:rPr lang="ru-RU" sz="2000" b="1" i="1" u="sng" dirty="0" smtClean="0">
                <a:solidFill>
                  <a:schemeClr val="tx1"/>
                </a:solidFill>
              </a:rPr>
              <a:t>Парадокс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</a:t>
            </a:r>
            <a:r>
              <a:rPr lang="en-US" sz="2000" dirty="0" smtClean="0">
                <a:solidFill>
                  <a:schemeClr val="tx1"/>
                </a:solidFill>
              </a:rPr>
              <a:t>Para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= рядом; </a:t>
            </a:r>
            <a:r>
              <a:rPr lang="en-US" sz="2000" dirty="0">
                <a:solidFill>
                  <a:schemeClr val="tx1"/>
                </a:solidFill>
              </a:rPr>
              <a:t>dokeo</a:t>
            </a:r>
            <a:r>
              <a:rPr lang="ru-RU" sz="2000" dirty="0">
                <a:solidFill>
                  <a:schemeClr val="tx1"/>
                </a:solidFill>
              </a:rPr>
              <a:t> = казаться.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“</a:t>
            </a:r>
            <a:r>
              <a:rPr lang="ru-RU" sz="2000" dirty="0">
                <a:solidFill>
                  <a:schemeClr val="tx1"/>
                </a:solidFill>
              </a:rPr>
              <a:t>утверждение, которое будучи истинным, </a:t>
            </a:r>
            <a:r>
              <a:rPr lang="ru-RU" sz="2000" u="sng" dirty="0">
                <a:solidFill>
                  <a:schemeClr val="tx1"/>
                </a:solidFill>
              </a:rPr>
              <a:t>кажется</a:t>
            </a:r>
            <a:r>
              <a:rPr lang="ru-RU" sz="2000" dirty="0">
                <a:solidFill>
                  <a:schemeClr val="tx1"/>
                </a:solidFill>
              </a:rPr>
              <a:t> ложным.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426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470025"/>
          </a:xfrm>
        </p:spPr>
        <p:txBody>
          <a:bodyPr/>
          <a:lstStyle/>
          <a:p>
            <a:r>
              <a:rPr lang="ru-RU" dirty="0"/>
              <a:t>Противоречие, Парадокс и Тайна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496944" cy="403244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3. </a:t>
            </a:r>
            <a:r>
              <a:rPr lang="ru-RU" sz="2000" b="1" i="1" u="sng" dirty="0" smtClean="0">
                <a:solidFill>
                  <a:schemeClr val="tx1"/>
                </a:solidFill>
              </a:rPr>
              <a:t>Тайна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Тайна-что-либо</a:t>
            </a:r>
            <a:r>
              <a:rPr lang="ru-RU" sz="2000" dirty="0">
                <a:solidFill>
                  <a:schemeClr val="tx1"/>
                </a:solidFill>
              </a:rPr>
              <a:t>, что невозможно понять, или что за пределами нашего 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понимания</a:t>
            </a:r>
            <a:r>
              <a:rPr lang="ru-RU" sz="2000" dirty="0">
                <a:solidFill>
                  <a:schemeClr val="tx1"/>
                </a:solidFill>
              </a:rPr>
              <a:t>; также религиозная истина, которую можно познать через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откровение</a:t>
            </a:r>
            <a:r>
              <a:rPr lang="ru-RU" sz="2000" dirty="0">
                <a:solidFill>
                  <a:schemeClr val="tx1"/>
                </a:solidFill>
              </a:rPr>
              <a:t>, но невозможно полностью понять.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Тайна </a:t>
            </a:r>
            <a:r>
              <a:rPr lang="ru-RU" sz="2000" dirty="0">
                <a:solidFill>
                  <a:schemeClr val="tx1"/>
                </a:solidFill>
              </a:rPr>
              <a:t>подразумевает недостаток понимания или отсутствие знания.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Важно </a:t>
            </a:r>
            <a:r>
              <a:rPr lang="ru-RU" sz="2000" dirty="0">
                <a:solidFill>
                  <a:schemeClr val="tx1"/>
                </a:solidFill>
              </a:rPr>
              <a:t>осознавать, что если что-то является таинственным, то это не </a:t>
            </a:r>
            <a:r>
              <a:rPr lang="ru-RU" sz="20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значит</a:t>
            </a:r>
            <a:r>
              <a:rPr lang="ru-RU" sz="2000" dirty="0">
                <a:solidFill>
                  <a:schemeClr val="tx1"/>
                </a:solidFill>
              </a:rPr>
              <a:t>, что оно неистинно или невозможно.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Воплощение Христа: Иисус Христос одновременно был Богом и человеком; Иоан. 1:14</a:t>
            </a: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sz="3400" dirty="0">
                <a:solidFill>
                  <a:schemeClr val="tx1"/>
                </a:solidFill>
              </a:rPr>
              <a:t/>
            </a:r>
            <a:br>
              <a:rPr lang="ru-RU" sz="34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470025"/>
          </a:xfrm>
        </p:spPr>
        <p:txBody>
          <a:bodyPr/>
          <a:lstStyle/>
          <a:p>
            <a:r>
              <a:rPr lang="ru-RU" dirty="0"/>
              <a:t>Два Парадокса в Писании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432048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Воплощение Христа: Иисус Христос одновременно был Богом и человеком; Иоан. 1:14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Не, Иисус Бог (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ru-RU" sz="2400" dirty="0">
                <a:solidFill>
                  <a:schemeClr val="tx1"/>
                </a:solidFill>
              </a:rPr>
              <a:t>) и не-Бог (</a:t>
            </a:r>
            <a:r>
              <a:rPr lang="en-US" sz="2400" dirty="0">
                <a:solidFill>
                  <a:schemeClr val="tx1"/>
                </a:solidFill>
              </a:rPr>
              <a:t>non A</a:t>
            </a:r>
            <a:r>
              <a:rPr lang="ru-RU" sz="2400" dirty="0">
                <a:solidFill>
                  <a:schemeClr val="tx1"/>
                </a:solidFill>
              </a:rPr>
              <a:t>) или Иисус человек (</a:t>
            </a:r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ru-RU" sz="2400" dirty="0">
                <a:solidFill>
                  <a:schemeClr val="tx1"/>
                </a:solidFill>
              </a:rPr>
              <a:t>) и не-человек (</a:t>
            </a:r>
            <a:r>
              <a:rPr lang="en-US" sz="2400" dirty="0">
                <a:solidFill>
                  <a:schemeClr val="tx1"/>
                </a:solidFill>
              </a:rPr>
              <a:t>non B</a:t>
            </a:r>
            <a:r>
              <a:rPr lang="ru-RU" sz="2400" dirty="0">
                <a:solidFill>
                  <a:schemeClr val="tx1"/>
                </a:solidFill>
              </a:rPr>
              <a:t>).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363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245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Противоречие, Парадокс и Тайна</vt:lpstr>
      <vt:lpstr>Противоречие, Парадокс и Тайна</vt:lpstr>
      <vt:lpstr>Противоречие, Парадокс и Тайна</vt:lpstr>
      <vt:lpstr>Противоречие, Парадокс и Тайна</vt:lpstr>
      <vt:lpstr>Противоречие, Парадокс и Тайна</vt:lpstr>
      <vt:lpstr>Противоречие, Парадокс и Тайна</vt:lpstr>
      <vt:lpstr>Противоречие, Парадокс и Тайна</vt:lpstr>
      <vt:lpstr>Два Парадокса в Писании</vt:lpstr>
      <vt:lpstr>Два Парадокса в Писании</vt:lpstr>
      <vt:lpstr>Два Парадокса в Писании</vt:lpstr>
      <vt:lpstr>Два Парадокса в Писании</vt:lpstr>
      <vt:lpstr>Два Парадокса в Писании</vt:lpstr>
      <vt:lpstr>Два Парадокса в Писании</vt:lpstr>
      <vt:lpstr>Два Парадокса в Писании</vt:lpstr>
      <vt:lpstr>Парадокс</vt:lpstr>
      <vt:lpstr>Парадокс</vt:lpstr>
      <vt:lpstr>Парадокс</vt:lpstr>
      <vt:lpstr>Парадокс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Противоречие, Парадокс и Тайна</dc:title>
  <dc:creator>Admin</dc:creator>
  <cp:lastModifiedBy>Admin</cp:lastModifiedBy>
  <cp:revision>9</cp:revision>
  <dcterms:created xsi:type="dcterms:W3CDTF">2020-06-10T11:53:03Z</dcterms:created>
  <dcterms:modified xsi:type="dcterms:W3CDTF">2020-06-10T13:47:21Z</dcterms:modified>
</cp:coreProperties>
</file>