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79" r:id="rId1"/>
  </p:sldMasterIdLst>
  <p:notesMasterIdLst>
    <p:notesMasterId r:id="rId21"/>
  </p:notesMasterIdLst>
  <p:sldIdLst>
    <p:sldId id="286" r:id="rId2"/>
    <p:sldId id="257" r:id="rId3"/>
    <p:sldId id="258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</p:sldIdLst>
  <p:sldSz cx="18288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213" autoAdjust="0"/>
    <p:restoredTop sz="86418" autoAdjust="0"/>
  </p:normalViewPr>
  <p:slideViewPr>
    <p:cSldViewPr snapToGrid="0">
      <p:cViewPr varScale="1">
        <p:scale>
          <a:sx n="39" d="100"/>
          <a:sy n="39" d="100"/>
        </p:scale>
        <p:origin x="423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There are a lot of ways to fail on social media, but the biggest one of all is not answering the social telephone.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84833" y="5029203"/>
            <a:ext cx="13200902" cy="4525562"/>
          </a:xfrm>
        </p:spPr>
        <p:txBody>
          <a:bodyPr anchor="b">
            <a:normAutofit/>
          </a:bodyPr>
          <a:lstStyle>
            <a:lvl1pPr>
              <a:defRPr sz="10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84833" y="9554761"/>
            <a:ext cx="13200902" cy="2252566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572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5486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6400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7315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8"/>
          <p:cNvSpPr/>
          <p:nvPr/>
        </p:nvSpPr>
        <p:spPr bwMode="auto">
          <a:xfrm>
            <a:off x="-63437" y="8642317"/>
            <a:ext cx="2790946" cy="1563562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6668" y="9059083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98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831" y="1219200"/>
            <a:ext cx="13183970" cy="6234080"/>
          </a:xfrm>
        </p:spPr>
        <p:txBody>
          <a:bodyPr anchor="ctr">
            <a:normAutofit/>
          </a:bodyPr>
          <a:lstStyle>
            <a:lvl1pPr algn="l">
              <a:defRPr sz="9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4831" y="8708092"/>
            <a:ext cx="13183970" cy="3111728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6333055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2456" y="6488281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2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6247" y="1219200"/>
            <a:ext cx="12219174" cy="5791200"/>
          </a:xfrm>
        </p:spPr>
        <p:txBody>
          <a:bodyPr anchor="ctr">
            <a:normAutofit/>
          </a:bodyPr>
          <a:lstStyle>
            <a:lvl1pPr algn="l">
              <a:defRPr sz="9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831944" y="7010400"/>
            <a:ext cx="11307776" cy="762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3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914400" indent="0">
              <a:buFontTx/>
              <a:buNone/>
              <a:defRPr/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4831" y="8708092"/>
            <a:ext cx="13183970" cy="3111728"/>
          </a:xfrm>
        </p:spPr>
        <p:txBody>
          <a:bodyPr anchor="ctr">
            <a:normAutofit/>
          </a:bodyPr>
          <a:lstStyle>
            <a:lvl1pPr marL="0" indent="0" algn="l">
              <a:buNone/>
              <a:defRPr sz="3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116" y="6333055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2456" y="6488281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3616633" y="1296010"/>
            <a:ext cx="914638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/>
          <a:p>
            <a:pPr lvl="0"/>
            <a:r>
              <a:rPr lang="en-US" sz="1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6339067" y="5810612"/>
            <a:ext cx="914638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/>
          <a:p>
            <a:pPr lvl="0"/>
            <a:r>
              <a:rPr lang="en-US" sz="1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7709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831" y="4876803"/>
            <a:ext cx="13183970" cy="5449690"/>
          </a:xfrm>
        </p:spPr>
        <p:txBody>
          <a:bodyPr anchor="b">
            <a:normAutofit/>
          </a:bodyPr>
          <a:lstStyle>
            <a:lvl1pPr algn="l">
              <a:defRPr sz="9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4831" y="10363200"/>
            <a:ext cx="13183970" cy="145924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116" y="9821321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2456" y="9966177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008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376247" y="1219200"/>
            <a:ext cx="12219174" cy="5791200"/>
          </a:xfrm>
        </p:spPr>
        <p:txBody>
          <a:bodyPr anchor="ctr">
            <a:normAutofit/>
          </a:bodyPr>
          <a:lstStyle>
            <a:lvl1pPr algn="l">
              <a:defRPr sz="96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884830" y="8686800"/>
            <a:ext cx="13376584" cy="16764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4800">
                <a:solidFill>
                  <a:schemeClr val="accent1"/>
                </a:solidFill>
              </a:defRPr>
            </a:lvl1pPr>
            <a:lvl2pPr marL="914400" indent="0">
              <a:buFontTx/>
              <a:buNone/>
              <a:defRPr/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4830" y="10363200"/>
            <a:ext cx="13376584" cy="145924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116" y="9821321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2456" y="9966177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616633" y="1296010"/>
            <a:ext cx="914638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/>
          <a:p>
            <a:pPr lvl="0"/>
            <a:r>
              <a:rPr lang="en-US" sz="1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339067" y="5810612"/>
            <a:ext cx="914638" cy="1169552"/>
          </a:xfrm>
          <a:prstGeom prst="rect">
            <a:avLst/>
          </a:prstGeom>
        </p:spPr>
        <p:txBody>
          <a:bodyPr vert="horz" lIns="182880" tIns="91440" rIns="182880" bIns="91440" rtlCol="0" anchor="ctr">
            <a:noAutofit/>
          </a:bodyPr>
          <a:lstStyle/>
          <a:p>
            <a:pPr lvl="0"/>
            <a:r>
              <a:rPr lang="en-US" sz="1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625702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832" y="1254814"/>
            <a:ext cx="13183968" cy="5760040"/>
          </a:xfrm>
        </p:spPr>
        <p:txBody>
          <a:bodyPr anchor="ctr">
            <a:normAutofit/>
          </a:bodyPr>
          <a:lstStyle>
            <a:lvl1pPr algn="l">
              <a:defRPr sz="9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884831" y="8686800"/>
            <a:ext cx="13183970" cy="16764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4800">
                <a:solidFill>
                  <a:schemeClr val="accent1"/>
                </a:solidFill>
              </a:defRPr>
            </a:lvl1pPr>
            <a:lvl2pPr marL="914400" indent="0">
              <a:buFontTx/>
              <a:buNone/>
              <a:defRPr/>
            </a:lvl2pPr>
            <a:lvl3pPr marL="1828800" indent="0">
              <a:buFontTx/>
              <a:buNone/>
              <a:defRPr/>
            </a:lvl3pPr>
            <a:lvl4pPr marL="2743200" indent="0">
              <a:buFontTx/>
              <a:buNone/>
              <a:defRPr/>
            </a:lvl4pPr>
            <a:lvl5pPr marL="3657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4831" y="10363200"/>
            <a:ext cx="13183970" cy="1459244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9821321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2456" y="9966177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2274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9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757070" y="1254813"/>
            <a:ext cx="3312264" cy="10567634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4832" y="1254813"/>
            <a:ext cx="9432696" cy="105676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7469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imp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914400" y="2747057"/>
            <a:ext cx="16459202" cy="9803177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spcBef>
                <a:spcPts val="750"/>
              </a:spcBef>
              <a:buClrTx/>
              <a:buSzTx/>
              <a:buNone/>
              <a:defRPr sz="6750" b="1">
                <a:solidFill>
                  <a:srgbClr val="414141"/>
                </a:solidFill>
              </a:defRPr>
            </a:lvl1pPr>
            <a:lvl2pPr marL="664369" indent="-321469">
              <a:lnSpc>
                <a:spcPct val="100000"/>
              </a:lnSpc>
              <a:spcBef>
                <a:spcPts val="750"/>
              </a:spcBef>
              <a:buClrTx/>
              <a:defRPr sz="6750" b="1">
                <a:solidFill>
                  <a:srgbClr val="414141"/>
                </a:solidFill>
              </a:defRPr>
            </a:lvl2pPr>
            <a:lvl3pPr marL="985838" indent="-300038">
              <a:lnSpc>
                <a:spcPct val="100000"/>
              </a:lnSpc>
              <a:spcBef>
                <a:spcPts val="750"/>
              </a:spcBef>
              <a:buClrTx/>
              <a:defRPr sz="6750" b="1">
                <a:solidFill>
                  <a:srgbClr val="414141"/>
                </a:solidFill>
              </a:defRPr>
            </a:lvl3pPr>
            <a:lvl4pPr marL="1388745" indent="-360045">
              <a:lnSpc>
                <a:spcPct val="100000"/>
              </a:lnSpc>
              <a:spcBef>
                <a:spcPts val="750"/>
              </a:spcBef>
              <a:buClrTx/>
              <a:defRPr sz="6750" b="1">
                <a:solidFill>
                  <a:srgbClr val="414141"/>
                </a:solidFill>
              </a:defRPr>
            </a:lvl4pPr>
            <a:lvl5pPr marL="1731645" indent="-360045">
              <a:lnSpc>
                <a:spcPct val="100000"/>
              </a:lnSpc>
              <a:spcBef>
                <a:spcPts val="750"/>
              </a:spcBef>
              <a:buClrTx/>
              <a:defRPr sz="6750" b="1">
                <a:solidFill>
                  <a:srgbClr val="414141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sz="quarter" idx="13"/>
          </p:nvPr>
        </p:nvSpPr>
        <p:spPr>
          <a:xfrm>
            <a:off x="414337" y="210692"/>
            <a:ext cx="16959266" cy="1495735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6" name="Shape 3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98902050"/>
      </p:ext>
    </p:extLst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Brea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body" sz="quarter" idx="1"/>
          </p:nvPr>
        </p:nvSpPr>
        <p:spPr>
          <a:xfrm>
            <a:off x="4046275" y="6142146"/>
            <a:ext cx="10195448" cy="2221254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sz="quarter" idx="13"/>
          </p:nvPr>
        </p:nvSpPr>
        <p:spPr>
          <a:xfrm>
            <a:off x="4046276" y="8363403"/>
            <a:ext cx="10195443" cy="1387029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7" name="Shape 47"/>
          <p:cNvSpPr>
            <a:spLocks noGrp="1"/>
          </p:cNvSpPr>
          <p:nvPr>
            <p:ph type="body" sz="quarter" idx="14"/>
          </p:nvPr>
        </p:nvSpPr>
        <p:spPr>
          <a:xfrm>
            <a:off x="4046275" y="3675024"/>
            <a:ext cx="10195448" cy="2414213"/>
          </a:xfrm>
          <a:prstGeom prst="rect">
            <a:avLst/>
          </a:prstGeom>
        </p:spPr>
        <p:txBody>
          <a:bodyPr/>
          <a:lstStyle>
            <a:lvl1pPr marL="0" indent="0" algn="ctr" defTabSz="722376">
              <a:lnSpc>
                <a:spcPct val="80000"/>
              </a:lnSpc>
              <a:spcBef>
                <a:spcPts val="2700"/>
              </a:spcBef>
              <a:buClrTx/>
              <a:buSzTx/>
              <a:buNone/>
              <a:defRPr sz="15168" b="1"/>
            </a:lvl1pPr>
          </a:lstStyle>
          <a:p>
            <a:pPr marL="0" indent="0" algn="ctr" defTabSz="963168">
              <a:lnSpc>
                <a:spcPct val="80000"/>
              </a:lnSpc>
              <a:spcBef>
                <a:spcPts val="3600"/>
              </a:spcBef>
              <a:buClrTx/>
              <a:buSzTx/>
              <a:buNone/>
              <a:defRPr sz="15168" b="1"/>
            </a:pP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556193314"/>
      </p:ext>
    </p:extLst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irst /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body" sz="half" idx="1"/>
          </p:nvPr>
        </p:nvSpPr>
        <p:spPr>
          <a:xfrm>
            <a:off x="4631934" y="1419826"/>
            <a:ext cx="12470708" cy="5593704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7950"/>
              </a:lnSpc>
              <a:buClrTx/>
              <a:buSzTx/>
              <a:buNone/>
              <a:defRPr sz="7950" b="1" cap="all">
                <a:solidFill>
                  <a:srgbClr val="2C2C2C"/>
                </a:solidFill>
              </a:defRPr>
            </a:lvl1pPr>
            <a:lvl2pPr marL="1154225" indent="-811325">
              <a:lnSpc>
                <a:spcPts val="7950"/>
              </a:lnSpc>
              <a:buClrTx/>
              <a:defRPr sz="7950" b="1" cap="all">
                <a:solidFill>
                  <a:srgbClr val="2C2C2C"/>
                </a:solidFill>
              </a:defRPr>
            </a:lvl2pPr>
            <a:lvl3pPr marL="1443038" indent="-757238">
              <a:lnSpc>
                <a:spcPts val="7950"/>
              </a:lnSpc>
              <a:buClrTx/>
              <a:defRPr sz="7950" b="1" cap="all">
                <a:solidFill>
                  <a:srgbClr val="2C2C2C"/>
                </a:solidFill>
              </a:defRPr>
            </a:lvl3pPr>
            <a:lvl4pPr marL="1937384" indent="-908684">
              <a:lnSpc>
                <a:spcPts val="7950"/>
              </a:lnSpc>
              <a:buClrTx/>
              <a:defRPr sz="7950" b="1" cap="all">
                <a:solidFill>
                  <a:srgbClr val="2C2C2C"/>
                </a:solidFill>
              </a:defRPr>
            </a:lvl4pPr>
            <a:lvl5pPr marL="2280284" indent="-908684">
              <a:lnSpc>
                <a:spcPts val="7950"/>
              </a:lnSpc>
              <a:buClrTx/>
              <a:defRPr sz="7950" b="1" cap="all">
                <a:solidFill>
                  <a:srgbClr val="2C2C2C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30470742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0403" y="1248220"/>
            <a:ext cx="13178398" cy="25617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4831" y="4267200"/>
            <a:ext cx="13183970" cy="755524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04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831" y="4149124"/>
            <a:ext cx="13183970" cy="2937600"/>
          </a:xfrm>
        </p:spPr>
        <p:txBody>
          <a:bodyPr anchor="b"/>
          <a:lstStyle>
            <a:lvl1pPr algn="l">
              <a:defRPr sz="8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4831" y="7162800"/>
            <a:ext cx="13183970" cy="1720800"/>
          </a:xfrm>
        </p:spPr>
        <p:txBody>
          <a:bodyPr anchor="t"/>
          <a:lstStyle>
            <a:lvl1pPr marL="0" indent="0" algn="l">
              <a:buNone/>
              <a:defRPr sz="4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9144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116" y="6333055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2456" y="6488281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18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4833" y="4273413"/>
            <a:ext cx="6395062" cy="753479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74615" y="4273413"/>
            <a:ext cx="6394186" cy="753479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2456" y="1575567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524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30704" y="4453252"/>
            <a:ext cx="5749192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4830" y="5605777"/>
            <a:ext cx="6395064" cy="621140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312309" y="4446796"/>
            <a:ext cx="5746478" cy="1152524"/>
          </a:xfrm>
        </p:spPr>
        <p:txBody>
          <a:bodyPr anchor="b">
            <a:noAutofit/>
          </a:bodyPr>
          <a:lstStyle>
            <a:lvl1pPr marL="0" indent="0">
              <a:buNone/>
              <a:defRPr sz="4800" b="0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667430" y="5599321"/>
            <a:ext cx="6391360" cy="621140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22456" y="1575567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946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0400" y="1248220"/>
            <a:ext cx="13178400" cy="256178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30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846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830" y="892176"/>
            <a:ext cx="5259168" cy="1952624"/>
          </a:xfrm>
        </p:spPr>
        <p:txBody>
          <a:bodyPr anchor="b"/>
          <a:lstStyle>
            <a:lvl1pPr algn="l"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6988" y="892179"/>
            <a:ext cx="7581812" cy="10829926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4830" y="3197226"/>
            <a:ext cx="5259168" cy="8524872"/>
          </a:xfrm>
        </p:spPr>
        <p:txBody>
          <a:bodyPr/>
          <a:lstStyle>
            <a:lvl1pPr marL="0" indent="0">
              <a:buNone/>
              <a:defRPr sz="28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1422389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897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4831" y="9601200"/>
            <a:ext cx="13183970" cy="1133476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4831" y="1269930"/>
            <a:ext cx="13183970" cy="7709940"/>
          </a:xfrm>
        </p:spPr>
        <p:txBody>
          <a:bodyPr anchor="t">
            <a:normAutofit/>
          </a:bodyPr>
          <a:lstStyle>
            <a:lvl1pPr marL="0" indent="0" algn="ctr">
              <a:buNone/>
              <a:defRPr sz="3200"/>
            </a:lvl1pPr>
            <a:lvl2pPr marL="914400" indent="0">
              <a:buNone/>
              <a:defRPr sz="3200"/>
            </a:lvl2pPr>
            <a:lvl3pPr marL="1828800" indent="0">
              <a:buNone/>
              <a:defRPr sz="3200"/>
            </a:lvl3pPr>
            <a:lvl4pPr marL="2743200" indent="0">
              <a:buNone/>
              <a:defRPr sz="3200"/>
            </a:lvl4pPr>
            <a:lvl5pPr marL="3657600" indent="0">
              <a:buNone/>
              <a:defRPr sz="3200"/>
            </a:lvl5pPr>
            <a:lvl6pPr marL="4572000" indent="0">
              <a:buNone/>
              <a:defRPr sz="3200"/>
            </a:lvl6pPr>
            <a:lvl7pPr marL="5486400" indent="0">
              <a:buNone/>
              <a:defRPr sz="3200"/>
            </a:lvl7pPr>
            <a:lvl8pPr marL="6400800" indent="0">
              <a:buNone/>
              <a:defRPr sz="3200"/>
            </a:lvl8pPr>
            <a:lvl9pPr marL="7315200" indent="0">
              <a:buNone/>
              <a:defRPr sz="3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4831" y="10734676"/>
            <a:ext cx="13183970" cy="98742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914400" indent="0">
              <a:buNone/>
              <a:defRPr sz="2400"/>
            </a:lvl2pPr>
            <a:lvl3pPr marL="1828800" indent="0">
              <a:buNone/>
              <a:defRPr sz="2000"/>
            </a:lvl3pPr>
            <a:lvl4pPr marL="2743200" indent="0">
              <a:buNone/>
              <a:defRPr sz="1800"/>
            </a:lvl4pPr>
            <a:lvl5pPr marL="3657600" indent="0">
              <a:buNone/>
              <a:defRPr sz="1800"/>
            </a:lvl5pPr>
            <a:lvl6pPr marL="4572000" indent="0">
              <a:buNone/>
              <a:defRPr sz="1800"/>
            </a:lvl6pPr>
            <a:lvl7pPr marL="5486400" indent="0">
              <a:buNone/>
              <a:defRPr sz="1800"/>
            </a:lvl7pPr>
            <a:lvl8pPr marL="6400800" indent="0">
              <a:buNone/>
              <a:defRPr sz="1800"/>
            </a:lvl8pPr>
            <a:lvl9pPr marL="7315200" indent="0">
              <a:buNone/>
              <a:defRPr sz="1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116" y="9821321"/>
            <a:ext cx="2716712" cy="1016010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22456" y="9966177"/>
            <a:ext cx="1169956" cy="730250"/>
          </a:xfrm>
        </p:spPr>
        <p:txBody>
          <a:bodyPr/>
          <a:lstStyle/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42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chemeClr val="accent1">
                <a:lumMod val="10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2" y="457200"/>
            <a:ext cx="3962400" cy="13277256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40842" y="570"/>
            <a:ext cx="3904544" cy="13705936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365760" cy="1371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90400" y="1248220"/>
            <a:ext cx="13178400" cy="256178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4831" y="4267200"/>
            <a:ext cx="13183970" cy="7772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44800" y="12270179"/>
            <a:ext cx="1532760" cy="7403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12/25/2017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84830" y="12271619"/>
            <a:ext cx="11432976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22456" y="1575567"/>
            <a:ext cx="1169956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00">
                <a:solidFill>
                  <a:srgbClr val="FEFFFF"/>
                </a:solidFill>
              </a:defRPr>
            </a:lvl1pPr>
          </a:lstStyle>
          <a:p>
            <a:fld id="{86CB4B4D-7CA3-9044-876B-883B54F867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378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  <p:sldLayoutId id="2147483695" r:id="rId16"/>
    <p:sldLayoutId id="2147483696" r:id="rId17"/>
    <p:sldLayoutId id="2147483697" r:id="rId18"/>
    <p:sldLayoutId id="2147483698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72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685800" indent="-6858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3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485900" indent="-5715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22860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32004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41148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50292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59436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68580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7772400" indent="-457200" algn="l" defTabSz="914400" rtl="0" eaLnBrk="1" latinLnBrk="0" hangingPunct="1">
        <a:spcBef>
          <a:spcPts val="2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914400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9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EB1068-32DE-428E-A2E4-711C129BA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53800" y="6858000"/>
            <a:ext cx="13373099" cy="3394172"/>
          </a:xfrm>
        </p:spPr>
        <p:txBody>
          <a:bodyPr>
            <a:normAutofit/>
          </a:bodyPr>
          <a:lstStyle/>
          <a:p>
            <a:r>
              <a:rPr lang="en-US" sz="9750" dirty="0">
                <a:solidFill>
                  <a:schemeClr val="tx1"/>
                </a:solidFill>
              </a:rPr>
              <a:t>Introduction to Social Media Management</a:t>
            </a:r>
          </a:p>
        </p:txBody>
      </p:sp>
    </p:spTree>
    <p:extLst>
      <p:ext uri="{BB962C8B-B14F-4D97-AF65-F5344CB8AC3E}">
        <p14:creationId xmlns:p14="http://schemas.microsoft.com/office/powerpoint/2010/main" val="6436198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" name="image1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464596" y="1714500"/>
            <a:ext cx="12454795" cy="934255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image13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850356" y="1714500"/>
            <a:ext cx="12390501" cy="929432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>
            <a:spLocks noGrp="1"/>
          </p:cNvSpPr>
          <p:nvPr>
            <p:ph type="body" idx="1"/>
          </p:nvPr>
        </p:nvSpPr>
        <p:spPr>
          <a:xfrm>
            <a:off x="822959" y="4572000"/>
            <a:ext cx="16847821" cy="534789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ctr" defTabSz="1109472">
              <a:lnSpc>
                <a:spcPct val="80000"/>
              </a:lnSpc>
              <a:spcBef>
                <a:spcPts val="4100"/>
              </a:spcBef>
              <a:buSzTx/>
              <a:buNone/>
              <a:defRPr sz="17400" b="1"/>
            </a:lvl1pPr>
          </a:lstStyle>
          <a:p>
            <a:r>
              <a:rPr dirty="0">
                <a:solidFill>
                  <a:schemeClr val="tx1"/>
                </a:solidFill>
              </a:rPr>
              <a:t>SOCIAL LISTENING GOALS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/>
          </p:cNvSpPr>
          <p:nvPr>
            <p:ph type="body" idx="1"/>
          </p:nvPr>
        </p:nvSpPr>
        <p:spPr>
          <a:xfrm>
            <a:off x="0" y="1872517"/>
            <a:ext cx="18288000" cy="2059403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ts val="9800"/>
              </a:lnSpc>
              <a:spcBef>
                <a:spcPts val="0"/>
              </a:spcBef>
              <a:defRPr sz="7000">
                <a:solidFill>
                  <a:srgbClr val="FFFFFF"/>
                </a:solidFill>
              </a:defRPr>
            </a:lvl1pPr>
          </a:lstStyle>
          <a:p>
            <a:pPr algn="ctr"/>
            <a:endParaRPr lang="en-US" sz="8000" dirty="0">
              <a:solidFill>
                <a:schemeClr val="tx1"/>
              </a:solidFill>
            </a:endParaRPr>
          </a:p>
          <a:p>
            <a:pPr algn="ctr"/>
            <a:r>
              <a:rPr sz="8000" dirty="0">
                <a:solidFill>
                  <a:schemeClr val="tx1"/>
                </a:solidFill>
              </a:rPr>
              <a:t>Managing Reputation…</a:t>
            </a:r>
          </a:p>
        </p:txBody>
      </p:sp>
      <p:pic>
        <p:nvPicPr>
          <p:cNvPr id="168" name="image14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97338" y="4929150"/>
            <a:ext cx="6969956" cy="5092527"/>
          </a:xfrm>
          <a:prstGeom prst="rect">
            <a:avLst/>
          </a:prstGeom>
          <a:ln w="12700">
            <a:miter lim="400000"/>
          </a:ln>
        </p:spPr>
      </p:pic>
      <p:pic>
        <p:nvPicPr>
          <p:cNvPr id="169" name="image15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025990" y="4855459"/>
            <a:ext cx="7118010" cy="523990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>
            <a:spLocks noGrp="1"/>
          </p:cNvSpPr>
          <p:nvPr>
            <p:ph type="body" idx="1"/>
          </p:nvPr>
        </p:nvSpPr>
        <p:spPr>
          <a:xfrm>
            <a:off x="0" y="2169697"/>
            <a:ext cx="18288000" cy="1419323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9800"/>
              </a:lnSpc>
              <a:spcBef>
                <a:spcPts val="0"/>
              </a:spcBef>
              <a:defRPr sz="7000">
                <a:solidFill>
                  <a:srgbClr val="FFFFFF"/>
                </a:solidFill>
              </a:defRPr>
            </a:lvl1pPr>
          </a:lstStyle>
          <a:p>
            <a:pPr algn="ctr"/>
            <a:r>
              <a:rPr dirty="0">
                <a:solidFill>
                  <a:schemeClr val="tx1"/>
                </a:solidFill>
              </a:rPr>
              <a:t>Increase retention / Reduce refunds…</a:t>
            </a:r>
          </a:p>
        </p:txBody>
      </p:sp>
      <p:pic>
        <p:nvPicPr>
          <p:cNvPr id="172" name="image16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57461" y="4180260"/>
            <a:ext cx="16573078" cy="64440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>
            <a:spLocks noGrp="1"/>
          </p:cNvSpPr>
          <p:nvPr>
            <p:ph type="body" idx="1"/>
          </p:nvPr>
        </p:nvSpPr>
        <p:spPr>
          <a:xfrm>
            <a:off x="0" y="2192557"/>
            <a:ext cx="18288000" cy="1465043"/>
          </a:xfrm>
          <a:prstGeom prst="rect">
            <a:avLst/>
          </a:prstGeom>
        </p:spPr>
        <p:txBody>
          <a:bodyPr anchor="ctr"/>
          <a:lstStyle>
            <a:lvl1pPr>
              <a:lnSpc>
                <a:spcPts val="9800"/>
              </a:lnSpc>
              <a:spcBef>
                <a:spcPts val="0"/>
              </a:spcBef>
              <a:defRPr sz="7000">
                <a:solidFill>
                  <a:srgbClr val="FFFFFF"/>
                </a:solidFill>
              </a:defRPr>
            </a:lvl1pPr>
          </a:lstStyle>
          <a:p>
            <a:pPr algn="ctr"/>
            <a:r>
              <a:rPr dirty="0">
                <a:solidFill>
                  <a:schemeClr val="tx1"/>
                </a:solidFill>
              </a:rPr>
              <a:t>Identify Product / Content Gaps…</a:t>
            </a:r>
          </a:p>
        </p:txBody>
      </p:sp>
      <p:pic>
        <p:nvPicPr>
          <p:cNvPr id="175" name="image17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12452" y="4315500"/>
            <a:ext cx="8083760" cy="4133974"/>
          </a:xfrm>
          <a:prstGeom prst="rect">
            <a:avLst/>
          </a:prstGeom>
          <a:ln w="12700">
            <a:miter lim="400000"/>
          </a:ln>
        </p:spPr>
      </p:pic>
      <p:pic>
        <p:nvPicPr>
          <p:cNvPr id="176" name="image18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558092" y="8449474"/>
            <a:ext cx="12430760" cy="263804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image19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678908" y="2064544"/>
            <a:ext cx="12369070" cy="927825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>
            <a:spLocks noGrp="1"/>
          </p:cNvSpPr>
          <p:nvPr>
            <p:ph type="body" idx="1"/>
          </p:nvPr>
        </p:nvSpPr>
        <p:spPr>
          <a:xfrm>
            <a:off x="414336" y="1872518"/>
            <a:ext cx="16959266" cy="1121801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ts val="7350"/>
              </a:lnSpc>
              <a:spcBef>
                <a:spcPts val="0"/>
              </a:spcBef>
              <a:defRPr sz="7000">
                <a:solidFill>
                  <a:srgbClr val="FFFFFF"/>
                </a:solidFill>
              </a:defRPr>
            </a:pPr>
            <a:r>
              <a:rPr dirty="0">
                <a:solidFill>
                  <a:schemeClr val="tx1"/>
                </a:solidFill>
              </a:rPr>
              <a:t>3-Step Social Customer Service Plan…</a:t>
            </a:r>
          </a:p>
        </p:txBody>
      </p:sp>
      <p:sp>
        <p:nvSpPr>
          <p:cNvPr id="181" name="Shape 181"/>
          <p:cNvSpPr/>
          <p:nvPr/>
        </p:nvSpPr>
        <p:spPr>
          <a:xfrm>
            <a:off x="874603" y="5495415"/>
            <a:ext cx="8904299" cy="35448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7432" tIns="27432" rIns="27432" bIns="27432">
            <a:spAutoFit/>
          </a:bodyPr>
          <a:lstStyle/>
          <a:p>
            <a:pPr marL="514350" indent="-514350">
              <a:spcBef>
                <a:spcPts val="5100"/>
              </a:spcBef>
              <a:buClr>
                <a:srgbClr val="99C534"/>
              </a:buClr>
              <a:buSzPct val="125000"/>
              <a:buFont typeface="Helvetica"/>
              <a:buChar char="•"/>
              <a:defRPr sz="6300" b="1">
                <a:solidFill>
                  <a:srgbClr val="2C2C2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4725" dirty="0"/>
              <a:t>Respond in a timely manner</a:t>
            </a:r>
          </a:p>
          <a:p>
            <a:pPr marL="514350" indent="-514350">
              <a:spcBef>
                <a:spcPts val="5100"/>
              </a:spcBef>
              <a:buClr>
                <a:srgbClr val="99C534"/>
              </a:buClr>
              <a:buSzPct val="125000"/>
              <a:buFont typeface="Helvetica"/>
              <a:buChar char="•"/>
              <a:defRPr sz="6300" b="1">
                <a:solidFill>
                  <a:srgbClr val="2C2C2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4725" dirty="0"/>
              <a:t>Empathize</a:t>
            </a:r>
          </a:p>
          <a:p>
            <a:pPr marL="514350" indent="-514350">
              <a:spcBef>
                <a:spcPts val="5100"/>
              </a:spcBef>
              <a:buClr>
                <a:srgbClr val="99C534"/>
              </a:buClr>
              <a:buSzPct val="125000"/>
              <a:buFont typeface="Helvetica"/>
              <a:buChar char="•"/>
              <a:defRPr sz="6300" b="1">
                <a:solidFill>
                  <a:srgbClr val="2C2C2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4725" dirty="0"/>
              <a:t>Move to a private channel</a:t>
            </a:r>
          </a:p>
        </p:txBody>
      </p:sp>
      <p:pic>
        <p:nvPicPr>
          <p:cNvPr id="182" name="image20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127526" y="4203777"/>
            <a:ext cx="7445539" cy="608529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8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" grpId="1" build="p" bldLvl="5" animBg="1" advAuto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>
            <a:spLocks noGrp="1"/>
          </p:cNvSpPr>
          <p:nvPr>
            <p:ph type="body" idx="1"/>
          </p:nvPr>
        </p:nvSpPr>
        <p:spPr>
          <a:xfrm>
            <a:off x="274319" y="4572000"/>
            <a:ext cx="17396462" cy="5347898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0" indent="0" algn="ctr" defTabSz="1109472">
              <a:lnSpc>
                <a:spcPct val="80000"/>
              </a:lnSpc>
              <a:spcBef>
                <a:spcPts val="4100"/>
              </a:spcBef>
              <a:buSzTx/>
              <a:buNone/>
              <a:defRPr sz="17400" b="1"/>
            </a:lvl1pPr>
          </a:lstStyle>
          <a:p>
            <a:r>
              <a:rPr dirty="0">
                <a:solidFill>
                  <a:schemeClr val="tx1"/>
                </a:solidFill>
              </a:rPr>
              <a:t>SOCIAL LISTENING METRICS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>
            <a:spLocks noGrp="1"/>
          </p:cNvSpPr>
          <p:nvPr>
            <p:ph type="body" sz="half" idx="1"/>
          </p:nvPr>
        </p:nvSpPr>
        <p:spPr>
          <a:xfrm>
            <a:off x="1657258" y="5119552"/>
            <a:ext cx="5986101" cy="2788239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defTabSz="859535">
              <a:spcBef>
                <a:spcPts val="3225"/>
              </a:spcBef>
              <a:defRPr sz="10000"/>
            </a:pPr>
            <a:r>
              <a:rPr dirty="0">
                <a:solidFill>
                  <a:schemeClr val="tx1"/>
                </a:solidFill>
              </a:rPr>
              <a:t>You’re measuring…</a:t>
            </a:r>
          </a:p>
        </p:txBody>
      </p:sp>
      <p:sp>
        <p:nvSpPr>
          <p:cNvPr id="187" name="Shape 187"/>
          <p:cNvSpPr/>
          <p:nvPr/>
        </p:nvSpPr>
        <p:spPr>
          <a:xfrm>
            <a:off x="8077699" y="4455415"/>
            <a:ext cx="8218917" cy="41165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/>
          <a:p>
            <a:pPr marL="642938" indent="-642938">
              <a:buSzPct val="100000"/>
              <a:buFont typeface="Arial"/>
              <a:buChar char="•"/>
              <a:defRPr sz="7000" b="1">
                <a:latin typeface="Arial"/>
                <a:ea typeface="Arial"/>
                <a:cs typeface="Arial"/>
                <a:sym typeface="Arial"/>
              </a:defRPr>
            </a:pPr>
            <a:r>
              <a:rPr sz="5250" dirty="0"/>
              <a:t>Reputation score</a:t>
            </a:r>
          </a:p>
          <a:p>
            <a:pPr marL="642938" indent="-642938">
              <a:buSzPct val="100000"/>
              <a:buFont typeface="Arial"/>
              <a:buChar char="•"/>
              <a:defRPr sz="7000" b="1">
                <a:latin typeface="Arial"/>
                <a:ea typeface="Arial"/>
                <a:cs typeface="Arial"/>
                <a:sym typeface="Arial"/>
              </a:defRPr>
            </a:pPr>
            <a:r>
              <a:rPr sz="5250" dirty="0"/>
              <a:t>Retention rate</a:t>
            </a:r>
          </a:p>
          <a:p>
            <a:pPr marL="642938" indent="-642938">
              <a:buSzPct val="100000"/>
              <a:buFont typeface="Arial"/>
              <a:buChar char="•"/>
              <a:defRPr sz="7000" b="1">
                <a:latin typeface="Arial"/>
                <a:ea typeface="Arial"/>
                <a:cs typeface="Arial"/>
                <a:sym typeface="Arial"/>
              </a:defRPr>
            </a:pPr>
            <a:r>
              <a:rPr sz="5250" dirty="0"/>
              <a:t>Refund rate</a:t>
            </a:r>
          </a:p>
          <a:p>
            <a:pPr marL="642938" indent="-642938">
              <a:buSzPct val="100000"/>
              <a:buFont typeface="Arial"/>
              <a:buChar char="•"/>
              <a:defRPr sz="7000" b="1">
                <a:latin typeface="Arial"/>
                <a:ea typeface="Arial"/>
                <a:cs typeface="Arial"/>
                <a:sym typeface="Arial"/>
              </a:defRPr>
            </a:pPr>
            <a:r>
              <a:rPr sz="5250" dirty="0"/>
              <a:t>Product gaps identified</a:t>
            </a:r>
          </a:p>
          <a:p>
            <a:pPr marL="642938" indent="-642938">
              <a:buSzPct val="100000"/>
              <a:buFont typeface="Arial"/>
              <a:buChar char="•"/>
              <a:defRPr sz="7000" b="1">
                <a:latin typeface="Arial"/>
                <a:ea typeface="Arial"/>
                <a:cs typeface="Arial"/>
                <a:sym typeface="Arial"/>
              </a:defRPr>
            </a:pPr>
            <a:r>
              <a:rPr sz="5250" dirty="0"/>
              <a:t>Content gaps identified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xfrm>
            <a:off x="507999" y="1938036"/>
            <a:ext cx="16459202" cy="1121803"/>
          </a:xfrm>
          <a:prstGeom prst="rect">
            <a:avLst/>
          </a:prstGeom>
        </p:spPr>
        <p:txBody>
          <a:bodyPr anchor="ctr">
            <a:noAutofit/>
          </a:bodyPr>
          <a:lstStyle>
            <a:lvl1pPr>
              <a:lnSpc>
                <a:spcPts val="9800"/>
              </a:lnSpc>
              <a:spcBef>
                <a:spcPts val="0"/>
              </a:spcBef>
              <a:defRPr sz="8000">
                <a:solidFill>
                  <a:srgbClr val="FFFFFF"/>
                </a:solidFill>
              </a:defRPr>
            </a:lvl1pPr>
          </a:lstStyle>
          <a:p>
            <a:r>
              <a:rPr sz="6600" dirty="0">
                <a:solidFill>
                  <a:schemeClr val="tx1"/>
                </a:solidFill>
              </a:rPr>
              <a:t>Here’s what </a:t>
            </a:r>
            <a:r>
              <a:rPr lang="en-US" sz="6600" dirty="0">
                <a:solidFill>
                  <a:schemeClr val="tx1"/>
                </a:solidFill>
              </a:rPr>
              <a:t>we’ll learn</a:t>
            </a:r>
            <a:r>
              <a:rPr sz="66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132" name="Shape 132"/>
          <p:cNvSpPr/>
          <p:nvPr/>
        </p:nvSpPr>
        <p:spPr>
          <a:xfrm>
            <a:off x="984738" y="3621498"/>
            <a:ext cx="16459202" cy="62237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27432" tIns="27432" rIns="27432" bIns="27432">
            <a:spAutoFit/>
          </a:bodyPr>
          <a:lstStyle/>
          <a:p>
            <a:pPr>
              <a:spcBef>
                <a:spcPts val="5100"/>
              </a:spcBef>
              <a:defRPr sz="5500" b="1">
                <a:solidFill>
                  <a:srgbClr val="2C2C2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4125" dirty="0"/>
              <a:t>You’ll understand the </a:t>
            </a:r>
            <a:r>
              <a:rPr lang="en-US" sz="4125" dirty="0"/>
              <a:t>basic </a:t>
            </a:r>
            <a:r>
              <a:rPr sz="4125" dirty="0"/>
              <a:t>foundations of Social Media Marketing &amp; Community Management.  We’ll be covering:</a:t>
            </a:r>
          </a:p>
          <a:p>
            <a:pPr marL="523875" indent="-523875">
              <a:spcBef>
                <a:spcPts val="4575"/>
              </a:spcBef>
              <a:buClr>
                <a:srgbClr val="79BE37"/>
              </a:buClr>
              <a:buSzPct val="100000"/>
              <a:buFont typeface="Arial"/>
              <a:buChar char="•"/>
              <a:defRPr sz="55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4125" dirty="0"/>
              <a:t>Best Practices &amp; </a:t>
            </a:r>
            <a:r>
              <a:rPr sz="4125" dirty="0"/>
              <a:t>Method</a:t>
            </a:r>
            <a:r>
              <a:rPr lang="en-US" sz="4125" dirty="0"/>
              <a:t>s</a:t>
            </a:r>
            <a:endParaRPr sz="4125" dirty="0"/>
          </a:p>
          <a:p>
            <a:pPr marL="523875" indent="-523875">
              <a:spcBef>
                <a:spcPts val="4575"/>
              </a:spcBef>
              <a:buClr>
                <a:srgbClr val="79BE37"/>
              </a:buClr>
              <a:buSzPct val="100000"/>
              <a:buFont typeface="Arial"/>
              <a:buChar char="•"/>
              <a:defRPr sz="5500" b="1">
                <a:latin typeface="Arial"/>
                <a:ea typeface="Arial"/>
                <a:cs typeface="Arial"/>
                <a:sym typeface="Arial"/>
              </a:defRPr>
            </a:pPr>
            <a:r>
              <a:rPr lang="en-US" sz="4125" dirty="0"/>
              <a:t>Terminology &amp; </a:t>
            </a:r>
            <a:r>
              <a:rPr sz="4125" dirty="0"/>
              <a:t>Lingo</a:t>
            </a:r>
          </a:p>
          <a:p>
            <a:pPr marL="523875" indent="-523875">
              <a:spcBef>
                <a:spcPts val="4575"/>
              </a:spcBef>
              <a:buClr>
                <a:srgbClr val="79BE37"/>
              </a:buClr>
              <a:buSzPct val="100000"/>
              <a:buFont typeface="Arial"/>
              <a:buChar char="•"/>
              <a:defRPr sz="5500" b="1">
                <a:latin typeface="Arial"/>
                <a:ea typeface="Arial"/>
                <a:cs typeface="Arial"/>
                <a:sym typeface="Arial"/>
              </a:defRPr>
            </a:pPr>
            <a:r>
              <a:rPr sz="4125" dirty="0"/>
              <a:t>Management Metrics</a:t>
            </a:r>
          </a:p>
          <a:p>
            <a:pPr marL="523875" indent="-523875">
              <a:spcBef>
                <a:spcPts val="4575"/>
              </a:spcBef>
              <a:buClr>
                <a:srgbClr val="79BE37"/>
              </a:buClr>
              <a:buSzPct val="100000"/>
              <a:buFont typeface="Arial"/>
              <a:buChar char="•"/>
              <a:defRPr sz="5500" b="1">
                <a:latin typeface="Arial"/>
                <a:ea typeface="Arial"/>
                <a:cs typeface="Arial"/>
                <a:sym typeface="Arial"/>
              </a:defRPr>
            </a:pPr>
            <a:r>
              <a:rPr sz="4125" dirty="0"/>
              <a:t>Management Roles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0" fill="hold"/>
                                        <p:tgtEl>
                                          <p:spTgt spid="1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13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8" fill="hold"/>
                                        <p:tgtEl>
                                          <p:spTgt spid="13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body" sz="quarter" idx="1"/>
          </p:nvPr>
        </p:nvSpPr>
        <p:spPr>
          <a:xfrm>
            <a:off x="1992455" y="7102113"/>
            <a:ext cx="13585002" cy="19439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  <a:defRPr sz="8100"/>
            </a:pPr>
            <a:r>
              <a:rPr sz="4500" dirty="0"/>
              <a:t>The Principles of Well-Executed </a:t>
            </a:r>
          </a:p>
          <a:p>
            <a:pPr marL="0" indent="0" algn="ctr">
              <a:lnSpc>
                <a:spcPct val="90000"/>
              </a:lnSpc>
              <a:buNone/>
              <a:defRPr sz="8100"/>
            </a:pPr>
            <a:r>
              <a:rPr sz="4500" dirty="0"/>
              <a:t>Social Media Marketing</a:t>
            </a:r>
          </a:p>
        </p:txBody>
      </p:sp>
      <p:sp>
        <p:nvSpPr>
          <p:cNvPr id="135" name="Shape 135"/>
          <p:cNvSpPr/>
          <p:nvPr/>
        </p:nvSpPr>
        <p:spPr>
          <a:xfrm>
            <a:off x="713025" y="5068526"/>
            <a:ext cx="16861950" cy="15453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9" tIns="91439" rIns="91439" bIns="91439">
            <a:normAutofit/>
          </a:bodyPr>
          <a:lstStyle>
            <a:lvl1pPr defTabSz="1219200">
              <a:lnSpc>
                <a:spcPct val="80000"/>
              </a:lnSpc>
              <a:spcBef>
                <a:spcPts val="4600"/>
              </a:spcBef>
              <a:defRPr sz="192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lang="en-US" sz="6000" dirty="0">
                <a:solidFill>
                  <a:schemeClr val="tx1"/>
                </a:solidFill>
              </a:rPr>
              <a:t>Best Practices &amp; Methods</a:t>
            </a:r>
            <a:endParaRPr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/>
          <p:nvPr/>
        </p:nvSpPr>
        <p:spPr>
          <a:xfrm>
            <a:off x="1261133" y="3404611"/>
            <a:ext cx="15506943" cy="617707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91439" tIns="91439" rIns="91439" bIns="91439">
            <a:spAutoFit/>
          </a:bodyPr>
          <a:lstStyle>
            <a:lvl1pPr defTabSz="1219200">
              <a:lnSpc>
                <a:spcPct val="110000"/>
              </a:lnSpc>
              <a:spcBef>
                <a:spcPts val="5800"/>
              </a:spcBef>
              <a:defRPr sz="11800" b="1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algn="ctr"/>
            <a:r>
              <a:rPr sz="8850" dirty="0">
                <a:solidFill>
                  <a:schemeClr val="tx1"/>
                </a:solidFill>
              </a:rPr>
              <a:t>THERE ARE FOUR ELEMENTS TO SUCCESSFUL SOCIAL MEDIA MARKETING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image6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914901" y="247943"/>
            <a:ext cx="9065075" cy="11575213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>
            <a:spLocks noGrp="1"/>
          </p:cNvSpPr>
          <p:nvPr>
            <p:ph type="body" idx="1"/>
          </p:nvPr>
        </p:nvSpPr>
        <p:spPr>
          <a:xfrm>
            <a:off x="0" y="2123980"/>
            <a:ext cx="18288000" cy="1121801"/>
          </a:xfrm>
          <a:prstGeom prst="rect">
            <a:avLst/>
          </a:prstGeom>
        </p:spPr>
        <p:txBody>
          <a:bodyPr anchor="ctr">
            <a:normAutofit fontScale="85000" lnSpcReduction="10000"/>
          </a:bodyPr>
          <a:lstStyle>
            <a:lvl1pPr defTabSz="890016">
              <a:lnSpc>
                <a:spcPts val="7200"/>
              </a:lnSpc>
              <a:spcBef>
                <a:spcPts val="0"/>
              </a:spcBef>
              <a:defRPr sz="6400">
                <a:solidFill>
                  <a:srgbClr val="FFFFFF"/>
                </a:solidFill>
              </a:defRPr>
            </a:lvl1pPr>
          </a:lstStyle>
          <a:p>
            <a:pPr algn="ctr"/>
            <a:r>
              <a:rPr dirty="0">
                <a:solidFill>
                  <a:schemeClr val="tx1"/>
                </a:solidFill>
              </a:rPr>
              <a:t>Not answering the social telephone is a huge #FAIL…</a:t>
            </a:r>
          </a:p>
        </p:txBody>
      </p:sp>
      <p:pic>
        <p:nvPicPr>
          <p:cNvPr id="147" name="image8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3243167" y="3574961"/>
            <a:ext cx="11301603" cy="795298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/>
          </p:cNvSpPr>
          <p:nvPr>
            <p:ph type="body" sz="half" idx="1"/>
          </p:nvPr>
        </p:nvSpPr>
        <p:spPr>
          <a:xfrm>
            <a:off x="1147726" y="618974"/>
            <a:ext cx="6973432" cy="5199117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defTabSz="560830">
              <a:spcBef>
                <a:spcPts val="2100"/>
              </a:spcBef>
              <a:defRPr sz="8800"/>
            </a:lvl1pPr>
          </a:lstStyle>
          <a:p>
            <a:r>
              <a:rPr dirty="0">
                <a:solidFill>
                  <a:schemeClr val="tx1"/>
                </a:solidFill>
              </a:rPr>
              <a:t>Your customers and your prospects are talking about you on the social web…</a:t>
            </a:r>
          </a:p>
        </p:txBody>
      </p:sp>
      <p:pic>
        <p:nvPicPr>
          <p:cNvPr id="152" name="image9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2572752" y="6105102"/>
            <a:ext cx="5136513" cy="521821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3" name="image10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849573" y="6105102"/>
            <a:ext cx="5326817" cy="5218218"/>
          </a:xfrm>
          <a:prstGeom prst="rect">
            <a:avLst/>
          </a:prstGeom>
          <a:ln w="12700">
            <a:miter lim="400000"/>
          </a:ln>
        </p:spPr>
      </p:pic>
      <p:pic>
        <p:nvPicPr>
          <p:cNvPr id="154" name="image11.jpe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8772706" y="2810029"/>
            <a:ext cx="6807368" cy="300806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/>
          </p:cNvSpPr>
          <p:nvPr>
            <p:ph type="body" sz="quarter" idx="1"/>
          </p:nvPr>
        </p:nvSpPr>
        <p:spPr>
          <a:xfrm>
            <a:off x="1327757" y="4303871"/>
            <a:ext cx="15632486" cy="5108258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0" indent="0" algn="ctr" defTabSz="1146047">
              <a:lnSpc>
                <a:spcPct val="80000"/>
              </a:lnSpc>
              <a:spcBef>
                <a:spcPts val="4300"/>
              </a:spcBef>
              <a:buSzTx/>
              <a:buNone/>
              <a:defRPr sz="16600" b="1"/>
            </a:lvl1pPr>
          </a:lstStyle>
          <a:p>
            <a:r>
              <a:rPr dirty="0">
                <a:solidFill>
                  <a:schemeClr val="tx1"/>
                </a:solidFill>
              </a:rPr>
              <a:t>SOCIAL LISTENING IS FOUNDATIONAL…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>
            <a:spLocks noGrp="1"/>
          </p:cNvSpPr>
          <p:nvPr>
            <p:ph type="body" sz="half" idx="1"/>
          </p:nvPr>
        </p:nvSpPr>
        <p:spPr>
          <a:xfrm>
            <a:off x="1541981" y="5006341"/>
            <a:ext cx="5774243" cy="3698536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>
              <a:defRPr sz="12100"/>
            </a:lvl1pPr>
          </a:lstStyle>
          <a:p>
            <a:r>
              <a:rPr dirty="0">
                <a:solidFill>
                  <a:schemeClr val="tx1"/>
                </a:solidFill>
              </a:rPr>
              <a:t>Social Listening informs…</a:t>
            </a:r>
          </a:p>
        </p:txBody>
      </p:sp>
      <p:sp>
        <p:nvSpPr>
          <p:cNvPr id="159" name="Shape 159"/>
          <p:cNvSpPr/>
          <p:nvPr/>
        </p:nvSpPr>
        <p:spPr>
          <a:xfrm>
            <a:off x="8829115" y="5160061"/>
            <a:ext cx="9230287" cy="354481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27432" tIns="27432" rIns="27432" bIns="27432">
            <a:spAutoFit/>
          </a:bodyPr>
          <a:lstStyle/>
          <a:p>
            <a:pPr marL="514350" indent="-514350">
              <a:spcBef>
                <a:spcPts val="5100"/>
              </a:spcBef>
              <a:buClr>
                <a:srgbClr val="99C534"/>
              </a:buClr>
              <a:buSzPct val="125000"/>
              <a:buFont typeface="Helvetica"/>
              <a:buChar char="•"/>
              <a:defRPr sz="6300" b="1">
                <a:solidFill>
                  <a:srgbClr val="2C2C2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4725" dirty="0"/>
              <a:t>Social Influencing</a:t>
            </a:r>
          </a:p>
          <a:p>
            <a:pPr marL="514350" indent="-514350">
              <a:spcBef>
                <a:spcPts val="5100"/>
              </a:spcBef>
              <a:buClr>
                <a:srgbClr val="99C534"/>
              </a:buClr>
              <a:buSzPct val="125000"/>
              <a:buFont typeface="Helvetica"/>
              <a:buChar char="•"/>
              <a:defRPr sz="6300" b="1">
                <a:solidFill>
                  <a:srgbClr val="2C2C2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4725" dirty="0"/>
              <a:t>Social Networking</a:t>
            </a:r>
          </a:p>
          <a:p>
            <a:pPr marL="514350" indent="-514350">
              <a:spcBef>
                <a:spcPts val="5100"/>
              </a:spcBef>
              <a:buClr>
                <a:srgbClr val="99C534"/>
              </a:buClr>
              <a:buSzPct val="125000"/>
              <a:buFont typeface="Helvetica"/>
              <a:buChar char="•"/>
              <a:defRPr sz="6300" b="1">
                <a:solidFill>
                  <a:srgbClr val="2C2C2C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  <a:r>
              <a:rPr sz="4725" dirty="0"/>
              <a:t>Social Selling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1" fill="hold"/>
                                        <p:tgtEl>
                                          <p:spTgt spid="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5" fill="hold"/>
                                        <p:tgtEl>
                                          <p:spTgt spid="1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9" grpId="1" build="p" bldLvl="5" animBg="1" advAuto="0"/>
    </p:bld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Helvetica Light"/>
            <a:ea typeface="Helvetica Light"/>
            <a:cs typeface="Helvetica Light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84</TotalTime>
  <Words>177</Words>
  <Application>Microsoft Office PowerPoint</Application>
  <PresentationFormat>Custom</PresentationFormat>
  <Paragraphs>35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Century Gothic</vt:lpstr>
      <vt:lpstr>Helvetica</vt:lpstr>
      <vt:lpstr>Helvetica Neue</vt:lpstr>
      <vt:lpstr>Wingdings 3</vt:lpstr>
      <vt:lpstr>Wisp</vt:lpstr>
      <vt:lpstr>Introduction to Social Media Management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 Tubergen</dc:creator>
  <cp:lastModifiedBy>Tom Tubergen</cp:lastModifiedBy>
  <cp:revision>10</cp:revision>
  <dcterms:modified xsi:type="dcterms:W3CDTF">2017-12-25T14:22:50Z</dcterms:modified>
</cp:coreProperties>
</file>