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9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9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7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8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9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8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2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4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88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cient.eu/Rome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Greco/Roman Culture </a:t>
            </a:r>
            <a:br>
              <a:rPr lang="en-US" dirty="0" smtClean="0"/>
            </a:br>
            <a:r>
              <a:rPr lang="en-US" dirty="0" smtClean="0"/>
              <a:t>500 B.C.-1000 A.D.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civilizations, various empires, yet in many ways a unified culture</a:t>
            </a:r>
          </a:p>
          <a:p>
            <a:r>
              <a:rPr lang="en-US" dirty="0" smtClean="0"/>
              <a:t>E.g.  </a:t>
            </a:r>
            <a:r>
              <a:rPr lang="en-US" dirty="0" err="1" smtClean="0"/>
              <a:t>Koine</a:t>
            </a:r>
            <a:r>
              <a:rPr lang="en-US" dirty="0" smtClean="0"/>
              <a:t> Greek (grammar), Greek religion/mythology/art;   Roman military rule/law/architecture;  combination in political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43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Leadership in Greek Polis-City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Leadership: king, or ruler, or general, or tyrant, selected from among the prominent class, sometimes for a specific length of time—or to met specific threat.</a:t>
            </a:r>
          </a:p>
          <a:p>
            <a:r>
              <a:rPr lang="en-US" dirty="0" smtClean="0"/>
              <a:t>Theoretically, every males over 20 with property could vote.  Foundations of democracy?</a:t>
            </a:r>
          </a:p>
        </p:txBody>
      </p:sp>
    </p:spTree>
    <p:extLst>
      <p:ext uri="{BB962C8B-B14F-4D97-AF65-F5344CB8AC3E}">
        <p14:creationId xmlns:p14="http://schemas.microsoft.com/office/powerpoint/2010/main" val="1430955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Among Equals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676400"/>
            <a:ext cx="8077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Not dynastic-generally</a:t>
            </a:r>
          </a:p>
          <a:p>
            <a:endParaRPr lang="en-US" sz="3200" dirty="0">
              <a:solidFill>
                <a:prstClr val="white"/>
              </a:solidFill>
            </a:endParaRPr>
          </a:p>
          <a:p>
            <a:r>
              <a:rPr lang="en-US" sz="3200" dirty="0">
                <a:solidFill>
                  <a:prstClr val="white"/>
                </a:solidFill>
              </a:rPr>
              <a:t>Not rule by divine right—nor embodiment of god</a:t>
            </a:r>
          </a:p>
          <a:p>
            <a:endParaRPr lang="en-US" sz="3200" dirty="0">
              <a:solidFill>
                <a:prstClr val="white"/>
              </a:solidFill>
            </a:endParaRPr>
          </a:p>
          <a:p>
            <a:r>
              <a:rPr lang="en-US" sz="3200" dirty="0">
                <a:solidFill>
                  <a:prstClr val="white"/>
                </a:solidFill>
              </a:rPr>
              <a:t>Not “worshipped”—First among Equals</a:t>
            </a:r>
          </a:p>
          <a:p>
            <a:endParaRPr lang="en-US" sz="3200" dirty="0">
              <a:solidFill>
                <a:prstClr val="white"/>
              </a:solidFill>
            </a:endParaRPr>
          </a:p>
          <a:p>
            <a:r>
              <a:rPr lang="en-US" sz="3200" dirty="0">
                <a:solidFill>
                  <a:prstClr val="white"/>
                </a:solidFill>
              </a:rPr>
              <a:t>Not like Eastern or Egyptian rulers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12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Greece 500 B.C.-350 B.C.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Persian Wars 490-480 B.C.—with Athens leader of city states; Sparta next</a:t>
            </a:r>
          </a:p>
          <a:p>
            <a:r>
              <a:rPr lang="en-US" dirty="0" smtClean="0"/>
              <a:t>Leagues of Cities</a:t>
            </a:r>
          </a:p>
          <a:p>
            <a:r>
              <a:rPr lang="en-US" dirty="0" smtClean="0"/>
              <a:t>Peloponnesian Wars. The first conflict (c. 460-445 BCE) ended in a stalemate: the second (431-404 BCE) between Sparta and Athens—Sparta destroys Athens, but soon falls too.</a:t>
            </a:r>
          </a:p>
          <a:p>
            <a:r>
              <a:rPr lang="en-US" dirty="0" smtClean="0"/>
              <a:t>Philip of Macedon: 380 B.C.; Son, Alexander</a:t>
            </a:r>
          </a:p>
        </p:txBody>
      </p:sp>
    </p:spTree>
    <p:extLst>
      <p:ext uri="{BB962C8B-B14F-4D97-AF65-F5344CB8AC3E}">
        <p14:creationId xmlns:p14="http://schemas.microsoft.com/office/powerpoint/2010/main" val="2670867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C:\Users\User\Desktop\hist. pics\100_04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12213" cy="6608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9142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User\Desktop\hist. pics\100_04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0600" cy="6457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4626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User\Desktop\hist. pics\100_04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99" y="0"/>
            <a:ext cx="8839657" cy="662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6754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User\Desktop\hist. pics\100B05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16000" y="-979488"/>
            <a:ext cx="10240963" cy="7680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9405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User\Desktop\hist. pics\100_04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3188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User\Pictures\100_13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-152763"/>
            <a:ext cx="5257800" cy="7010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210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User\Pictures\100_13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704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Greece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ASSIGNMENT  Article entitle Ancient Greece by Joshua Mark found at https://www.ancient.eu/greece/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92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User\Pictures\100_13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-1"/>
            <a:ext cx="8991600" cy="6743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8942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 the Great 336-323 B.C.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Conquers east (Persian and as far as the Indus valley) and south (crowned pharaoh in Egypt--Alexandria)</a:t>
            </a:r>
          </a:p>
          <a:p>
            <a:r>
              <a:rPr lang="en-US" dirty="0" smtClean="0"/>
              <a:t>Educated by Aristotle—one world- “cosmopolitan” : spreads Hellenistic culture wherever he goes; cities settled by veterans.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48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https://upload.wikimedia.org/wikipedia/commons/6/6a/Alexander-Empire_323bc.jpg</a:t>
            </a:r>
            <a:endParaRPr lang="en-US" dirty="0"/>
          </a:p>
        </p:txBody>
      </p:sp>
      <p:sp>
        <p:nvSpPr>
          <p:cNvPr id="335874" name="AutoShape 2" descr="Image result for map of alexander the gre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335876" name="Picture 4" descr="Image result for map of alexander the grea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1" y="0"/>
            <a:ext cx="8839199" cy="571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33600" y="58674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https://upload.wikimedia.org/wikipedia/commons/6/6a/Alexander-Empire_323bc.jpg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57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Claims to be descended from Zeus---in Egypt proclaimed to be Zeus-</a:t>
            </a:r>
            <a:r>
              <a:rPr lang="en-US" dirty="0" err="1" smtClean="0"/>
              <a:t>Ammon’s</a:t>
            </a:r>
            <a:r>
              <a:rPr lang="en-US" dirty="0" smtClean="0"/>
              <a:t> son.</a:t>
            </a:r>
          </a:p>
          <a:p>
            <a:r>
              <a:rPr lang="en-US" dirty="0" smtClean="0"/>
              <a:t>Hybrid of Eastern and Western leadership</a:t>
            </a:r>
          </a:p>
          <a:p>
            <a:r>
              <a:rPr lang="en-US" dirty="0" smtClean="0"/>
              <a:t>One culture, many nations…unified Greek empire and culture---Hellenistic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35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Hellenistic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Assignment:  Article entitled Hellenistic Period by </a:t>
            </a:r>
            <a:r>
              <a:rPr lang="en-US" dirty="0" err="1" smtClean="0"/>
              <a:t>Antonie</a:t>
            </a:r>
            <a:r>
              <a:rPr lang="en-US" dirty="0" smtClean="0"/>
              <a:t> </a:t>
            </a:r>
            <a:r>
              <a:rPr lang="en-US" dirty="0" err="1" smtClean="0"/>
              <a:t>Simonin</a:t>
            </a:r>
            <a:r>
              <a:rPr lang="en-US" dirty="0" smtClean="0"/>
              <a:t> found at https://www.ancient.eu/Hellenistic_Period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96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Hellenistic World 323-30 B.C.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Koine</a:t>
            </a:r>
            <a:r>
              <a:rPr lang="en-US" dirty="0" smtClean="0"/>
              <a:t> Greek/gym/bath/theater/</a:t>
            </a:r>
            <a:r>
              <a:rPr lang="en-US" dirty="0" err="1" smtClean="0"/>
              <a:t>stoa</a:t>
            </a:r>
            <a:r>
              <a:rPr lang="en-US" dirty="0" smtClean="0"/>
              <a:t>/gods</a:t>
            </a:r>
          </a:p>
          <a:p>
            <a:r>
              <a:rPr lang="en-US" dirty="0" smtClean="0"/>
              <a:t>Empire splits into four/three smaller kingdoms:</a:t>
            </a:r>
          </a:p>
          <a:p>
            <a:pPr lvl="1"/>
            <a:r>
              <a:rPr lang="en-US" dirty="0" err="1" smtClean="0"/>
              <a:t>Antigonid</a:t>
            </a:r>
            <a:r>
              <a:rPr lang="en-US" dirty="0" smtClean="0"/>
              <a:t> in Greece</a:t>
            </a:r>
          </a:p>
          <a:p>
            <a:pPr lvl="1"/>
            <a:r>
              <a:rPr lang="en-US" dirty="0" smtClean="0"/>
              <a:t>Ptolemaic in Egypt</a:t>
            </a:r>
          </a:p>
          <a:p>
            <a:pPr lvl="1"/>
            <a:r>
              <a:rPr lang="en-US" dirty="0" smtClean="0"/>
              <a:t>Seleucids in Middle East and India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43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2258" name="Picture 2" descr="Image result for map of hellenistic empi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6800" cy="620711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336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http://chapter9greeceperiod5.weebly.com/uploads/8/9/3/9/8939164/4775247_orig.gif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69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ASSIGNMENT  Articles entitled Ancient Rome by Joshua Mark, found at </a:t>
            </a:r>
            <a:r>
              <a:rPr lang="en-US" dirty="0" smtClean="0">
                <a:hlinkClick r:id="rId2"/>
              </a:rPr>
              <a:t>http://www.ancient.eu/Rome/</a:t>
            </a:r>
            <a:r>
              <a:rPr lang="en-US" dirty="0" smtClean="0"/>
              <a:t> and The Roman Empire found at http://www.ancient.eu/Roman_Empire/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598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750-509 B.C.;  on Tiber River; trading post;</a:t>
            </a:r>
          </a:p>
          <a:p>
            <a:pPr>
              <a:buNone/>
            </a:pPr>
            <a:r>
              <a:rPr lang="en-US" dirty="0" smtClean="0"/>
              <a:t>Etruscan culture to north, borrowed considerably…Greeks in south and east, borrowed considerably…</a:t>
            </a:r>
          </a:p>
          <a:p>
            <a:pPr>
              <a:buNone/>
            </a:pPr>
            <a:r>
              <a:rPr lang="en-US" dirty="0" smtClean="0"/>
              <a:t>Monarchy…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2925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4525963"/>
          </a:xfrm>
        </p:spPr>
        <p:txBody>
          <a:bodyPr>
            <a:normAutofit/>
          </a:bodyPr>
          <a:lstStyle/>
          <a:p>
            <a:r>
              <a:rPr lang="en-US" sz="1400" dirty="0" smtClean="0"/>
              <a:t>https://upload.wikimedia.org/wikipedia/commons/thumb/b/b5/Italy_400bC_en.svg/859px-Italy_400bC_en.svg.png</a:t>
            </a:r>
            <a:endParaRPr lang="en-US" sz="1400" dirty="0"/>
          </a:p>
        </p:txBody>
      </p:sp>
      <p:pic>
        <p:nvPicPr>
          <p:cNvPr id="1026" name="Picture 2" descr="Image result for map of early ancient rom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5029200" cy="5989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723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Little arable land: sea power</a:t>
            </a:r>
          </a:p>
          <a:p>
            <a:r>
              <a:rPr lang="en-US" dirty="0" smtClean="0"/>
              <a:t>Ionia in Asia Minor</a:t>
            </a:r>
          </a:p>
          <a:p>
            <a:r>
              <a:rPr lang="en-US" dirty="0" smtClean="0"/>
              <a:t>POLIS:   City States: Athens, Sparta, Corinth, Ephesus, Rhodes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1328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509-27 B.C.</a:t>
            </a:r>
          </a:p>
          <a:p>
            <a:r>
              <a:rPr lang="en-US" dirty="0" smtClean="0"/>
              <a:t>Expanded from Rome through warfare:  rest of Italian peninsula, Spain</a:t>
            </a:r>
          </a:p>
          <a:p>
            <a:r>
              <a:rPr lang="en-US" smtClean="0"/>
              <a:t>Carthage—Punic Wars– </a:t>
            </a:r>
            <a:r>
              <a:rPr lang="en-US" dirty="0" smtClean="0"/>
              <a:t>246-146 B.C….Rome eventual victor, assumed sea control of western Med.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7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71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https://upload.wikimedia.org/wikipedia/commons/6/62/Expansion_of_Rome,_2nd_century_BC.gif</a:t>
            </a:r>
            <a:endParaRPr lang="en-US" sz="1600" dirty="0"/>
          </a:p>
        </p:txBody>
      </p:sp>
      <p:pic>
        <p:nvPicPr>
          <p:cNvPr id="358402" name="Picture 2" descr="Image result for map of republic of  r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6972300" cy="5343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456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400800"/>
            <a:ext cx="8229600" cy="4525963"/>
          </a:xfrm>
        </p:spPr>
        <p:txBody>
          <a:bodyPr>
            <a:normAutofit/>
          </a:bodyPr>
          <a:lstStyle/>
          <a:p>
            <a:r>
              <a:rPr lang="en-US" sz="1200" dirty="0" smtClean="0"/>
              <a:t>https://upload.wikimedia.org/wikipedia/commons/5/5d/Map_of_Archaic_Greece_(English).jpg</a:t>
            </a:r>
            <a:endParaRPr lang="en-US" sz="1200" dirty="0"/>
          </a:p>
        </p:txBody>
      </p:sp>
      <p:pic>
        <p:nvPicPr>
          <p:cNvPr id="351234" name="Picture 2" descr="Image result for map of ancient gree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8001000" cy="6371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610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Divided society, Helots—slaves and free born military</a:t>
            </a:r>
          </a:p>
          <a:p>
            <a:r>
              <a:rPr lang="en-US" dirty="0" smtClean="0"/>
              <a:t>Free born boys raised communally age 7, to be warriors for Sparta</a:t>
            </a:r>
          </a:p>
          <a:p>
            <a:r>
              <a:rPr lang="en-US" dirty="0" smtClean="0"/>
              <a:t>Constant threat of slave rebellion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661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400800"/>
            <a:ext cx="8229600" cy="4525963"/>
          </a:xfrm>
        </p:spPr>
        <p:txBody>
          <a:bodyPr>
            <a:normAutofit/>
          </a:bodyPr>
          <a:lstStyle/>
          <a:p>
            <a:r>
              <a:rPr lang="en-US" sz="1200" dirty="0" smtClean="0"/>
              <a:t>https://upload.wikimedia.org/wikipedia/commons/5/5d/Map_of_Archaic_Greece_(English).jpg</a:t>
            </a:r>
            <a:endParaRPr lang="en-US" sz="1200" dirty="0"/>
          </a:p>
        </p:txBody>
      </p:sp>
      <p:pic>
        <p:nvPicPr>
          <p:cNvPr id="351234" name="Picture 2" descr="Image result for map of ancient gree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8001000" cy="6371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367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Magna Graecia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Greek colonies (600-185 B.C.) especially in Italy and islands, Sicily.</a:t>
            </a:r>
          </a:p>
          <a:p>
            <a:r>
              <a:rPr lang="en-US" dirty="0" smtClean="0"/>
              <a:t>Greek culture, religion, and politics west into Med.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88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248400"/>
            <a:ext cx="8229600" cy="4525963"/>
          </a:xfrm>
        </p:spPr>
        <p:txBody>
          <a:bodyPr>
            <a:normAutofit/>
          </a:bodyPr>
          <a:lstStyle/>
          <a:p>
            <a:r>
              <a:rPr lang="en-US" sz="1400" dirty="0" smtClean="0"/>
              <a:t>https://upload.wikimedia.org/wikipedia/commons/f/f7/Greek_Colonization_Archaic_Period.png</a:t>
            </a:r>
            <a:endParaRPr lang="en-US" sz="1400" dirty="0"/>
          </a:p>
        </p:txBody>
      </p:sp>
      <p:pic>
        <p:nvPicPr>
          <p:cNvPr id="352258" name="Picture 2" descr="Image result for map of ancient gree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34571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234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19800"/>
            <a:ext cx="8229600" cy="4525963"/>
          </a:xfrm>
        </p:spPr>
        <p:txBody>
          <a:bodyPr>
            <a:normAutofit/>
          </a:bodyPr>
          <a:lstStyle/>
          <a:p>
            <a:r>
              <a:rPr lang="en-US" sz="1400" dirty="0" smtClean="0"/>
              <a:t>http://tjbuggey.ancients.info/images/maggrecia1.jpg</a:t>
            </a:r>
            <a:endParaRPr lang="en-US" sz="1400" dirty="0"/>
          </a:p>
        </p:txBody>
      </p:sp>
      <p:pic>
        <p:nvPicPr>
          <p:cNvPr id="1026" name="Picture 2" descr="Image result for map of magna graec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1" y="0"/>
            <a:ext cx="6172200" cy="5976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8645516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Office PowerPoint</Application>
  <PresentationFormat>On-screen Show (4:3)</PresentationFormat>
  <Paragraphs>72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Black</vt:lpstr>
      <vt:lpstr>Greco/Roman Culture  500 B.C.-1000 A.D.</vt:lpstr>
      <vt:lpstr>Ancient Greece </vt:lpstr>
      <vt:lpstr>PowerPoint Presentation</vt:lpstr>
      <vt:lpstr>PowerPoint Presentation</vt:lpstr>
      <vt:lpstr>Sparta</vt:lpstr>
      <vt:lpstr>PowerPoint Presentation</vt:lpstr>
      <vt:lpstr>Magna Graecia</vt:lpstr>
      <vt:lpstr>PowerPoint Presentation</vt:lpstr>
      <vt:lpstr>PowerPoint Presentation</vt:lpstr>
      <vt:lpstr>Leadership in Greek Polis-City States</vt:lpstr>
      <vt:lpstr>First Among Equals</vt:lpstr>
      <vt:lpstr>Classical Greece 500 B.C.-350 B.C.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Alexander the Great 336-323 B.C.</vt:lpstr>
      <vt:lpstr>PowerPoint Presentation</vt:lpstr>
      <vt:lpstr>PowerPoint Presentation</vt:lpstr>
      <vt:lpstr>Hellenistic Culture</vt:lpstr>
      <vt:lpstr>Hellenistic World 323-30 B.C.</vt:lpstr>
      <vt:lpstr>PowerPoint Presentation</vt:lpstr>
      <vt:lpstr>Rome</vt:lpstr>
      <vt:lpstr>Early Rome</vt:lpstr>
      <vt:lpstr>PowerPoint Presentation</vt:lpstr>
      <vt:lpstr>Roman Republic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Greco/Roman Culture  500 B.C.-1000 A.D.</dc:title>
  <dc:creator>HP</dc:creator>
  <cp:lastModifiedBy>HP</cp:lastModifiedBy>
  <cp:revision>1</cp:revision>
  <dcterms:created xsi:type="dcterms:W3CDTF">2018-05-03T18:13:07Z</dcterms:created>
  <dcterms:modified xsi:type="dcterms:W3CDTF">2018-05-03T18:13:44Z</dcterms:modified>
</cp:coreProperties>
</file>