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9" r:id="rId4"/>
    <p:sldId id="284" r:id="rId5"/>
    <p:sldId id="285" r:id="rId6"/>
    <p:sldId id="280" r:id="rId7"/>
    <p:sldId id="281" r:id="rId8"/>
    <p:sldId id="282" r:id="rId9"/>
    <p:sldId id="283" r:id="rId10"/>
    <p:sldId id="278" r:id="rId11"/>
  </p:sldIdLst>
  <p:sldSz cx="9144000" cy="5143500" type="screen16x9"/>
  <p:notesSz cx="6858000" cy="9144000"/>
  <p:embeddedFontLst>
    <p:embeddedFont>
      <p:font typeface="Impact" pitchFamily="34" charset="0"/>
      <p:regular r:id="rId13"/>
    </p:embeddedFont>
    <p:embeddedFont>
      <p:font typeface="Roboto Slab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Nixie One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9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61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70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0" r:id="rId6"/>
    <p:sldLayoutId id="2147483661" r:id="rId7"/>
    <p:sldLayoutId id="214748366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photos/AcWC8WuCQ_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capítulo «E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l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significado de la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gracia» (p.7-30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) 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el libro “La Gracia de Dios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” de Charles </a:t>
            </a:r>
            <a:r>
              <a:rPr lang="es-MX" sz="2400" dirty="0" err="1" smtClean="0">
                <a:solidFill>
                  <a:schemeClr val="bg1"/>
                </a:solidFill>
                <a:latin typeface="Calibri" pitchFamily="34" charset="0"/>
              </a:rPr>
              <a:t>Ryrie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Calibri" pitchFamily="34" charset="0"/>
              </a:rPr>
              <a:t>(23 páginas</a:t>
            </a: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endParaRPr lang="es-MX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Prepararse con sus apuntes para el examen de unidad I</a:t>
            </a:r>
            <a:endParaRPr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Autenticidad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del Evangelismo: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la Salvación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I: Introducción al Evangelismo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3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11710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es-MX" sz="2400" dirty="0">
                <a:latin typeface="Calibri" pitchFamily="34" charset="0"/>
              </a:rPr>
              <a:t>P</a:t>
            </a:r>
            <a:r>
              <a:rPr lang="es-MX" sz="2400" dirty="0" smtClean="0">
                <a:latin typeface="Calibri" pitchFamily="34" charset="0"/>
              </a:rPr>
              <a:t>orque </a:t>
            </a:r>
            <a:r>
              <a:rPr lang="es-MX" sz="2400" dirty="0">
                <a:latin typeface="Calibri" pitchFamily="34" charset="0"/>
              </a:rPr>
              <a:t>todo aquel que invocare el nombre del </a:t>
            </a:r>
            <a:r>
              <a:rPr lang="es-MX" sz="2400" dirty="0" smtClean="0">
                <a:latin typeface="Calibri" pitchFamily="34" charset="0"/>
              </a:rPr>
              <a:t>Señor, será </a:t>
            </a:r>
            <a:r>
              <a:rPr lang="es-MX" sz="2400" dirty="0">
                <a:latin typeface="Calibri" pitchFamily="34" charset="0"/>
              </a:rPr>
              <a:t>salvo</a:t>
            </a:r>
            <a:r>
              <a:rPr lang="es-MX" sz="2400" dirty="0" smtClean="0">
                <a:latin typeface="Calibri" pitchFamily="34" charset="0"/>
              </a:rPr>
              <a:t>.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¿</a:t>
            </a:r>
            <a:r>
              <a:rPr lang="es-MX" sz="2400" dirty="0">
                <a:latin typeface="Calibri" pitchFamily="34" charset="0"/>
              </a:rPr>
              <a:t>Cómo, pues, invocarán a aquel en el cual no han creído? ¿Y cómo creerán en aquel de quien no han oído? ¿Y cómo oirán sin haber quien les predique</a:t>
            </a:r>
            <a:r>
              <a:rPr lang="es-MX" sz="2400" dirty="0" smtClean="0">
                <a:latin typeface="Calibri" pitchFamily="34" charset="0"/>
              </a:rPr>
              <a:t>? ¿</a:t>
            </a:r>
            <a:r>
              <a:rPr lang="es-MX" sz="2400" dirty="0">
                <a:latin typeface="Calibri" pitchFamily="34" charset="0"/>
              </a:rPr>
              <a:t>Y cómo predicarán si no fueren enviados? Como está escrito: </a:t>
            </a:r>
            <a:r>
              <a:rPr lang="es-MX" sz="2400" dirty="0" smtClean="0">
                <a:latin typeface="Calibri" pitchFamily="34" charset="0"/>
              </a:rPr>
              <a:t>!</a:t>
            </a:r>
            <a:r>
              <a:rPr lang="es-MX" sz="2400" dirty="0">
                <a:latin typeface="Calibri" pitchFamily="34" charset="0"/>
              </a:rPr>
              <a:t>Cuán hermosos son los pies de los que anuncian la paz, de los que anuncian buenas nuevas!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Romanos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10:13-15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827584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alibri" pitchFamily="34" charset="0"/>
              </a:rPr>
              <a:t>Buenas Noticias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¡Cuán </a:t>
            </a:r>
            <a:r>
              <a:rPr lang="es-MX" dirty="0">
                <a:latin typeface="Calibri" pitchFamily="34" charset="0"/>
              </a:rPr>
              <a:t>hermosos son sobre los montes los pies del que trae alegres </a:t>
            </a:r>
            <a:r>
              <a:rPr lang="es-MX" dirty="0" smtClean="0">
                <a:latin typeface="Calibri" pitchFamily="34" charset="0"/>
              </a:rPr>
              <a:t>nuevas! </a:t>
            </a:r>
            <a:r>
              <a:rPr lang="es-MX" dirty="0">
                <a:latin typeface="Calibri" pitchFamily="34" charset="0"/>
              </a:rPr>
              <a:t>del que anuncia la paz, del que trae nuevas del bien, del que publica salvación, del que dice a Sion: ¡</a:t>
            </a:r>
            <a:r>
              <a:rPr lang="es-MX" dirty="0" smtClean="0">
                <a:latin typeface="Calibri" pitchFamily="34" charset="0"/>
              </a:rPr>
              <a:t>Tu </a:t>
            </a:r>
            <a:r>
              <a:rPr lang="es-MX" dirty="0">
                <a:latin typeface="Calibri" pitchFamily="34" charset="0"/>
              </a:rPr>
              <a:t>Dios reina! </a:t>
            </a:r>
            <a:endParaRPr lang="es-MX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	</a:t>
            </a:r>
            <a:r>
              <a:rPr lang="es-MX" dirty="0" smtClean="0">
                <a:latin typeface="Calibri" pitchFamily="34" charset="0"/>
              </a:rPr>
              <a:t>	           </a:t>
            </a:r>
            <a:r>
              <a:rPr lang="es-MX" dirty="0" err="1" smtClean="0">
                <a:latin typeface="Calibri" pitchFamily="34" charset="0"/>
              </a:rPr>
              <a:t>Is</a:t>
            </a:r>
            <a:r>
              <a:rPr lang="es-MX" dirty="0" smtClean="0">
                <a:latin typeface="Calibri" pitchFamily="34" charset="0"/>
              </a:rPr>
              <a:t>. 42:7</a:t>
            </a:r>
            <a:endParaRPr dirty="0"/>
          </a:p>
        </p:txBody>
      </p:sp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Evangelio</a:t>
            </a:r>
            <a:endParaRPr dirty="0">
              <a:latin typeface="Calibri" pitchFamily="34" charset="0"/>
            </a:endParaRPr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b="1" dirty="0" smtClean="0">
                <a:latin typeface="Calibri" pitchFamily="34" charset="0"/>
              </a:rPr>
              <a:t>Buenas Noticias</a:t>
            </a:r>
            <a:endParaRPr b="1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Porque todo aquel que invocare el nombre del Señor, será </a:t>
            </a:r>
            <a:r>
              <a:rPr lang="es-MX" dirty="0" smtClean="0">
                <a:latin typeface="Calibri" pitchFamily="34" charset="0"/>
              </a:rPr>
              <a:t>salvo...</a:t>
            </a:r>
            <a:r>
              <a:rPr lang="es-MX" dirty="0">
                <a:latin typeface="Calibri" pitchFamily="34" charset="0"/>
              </a:rPr>
              <a:t/>
            </a:r>
            <a:br>
              <a:rPr lang="es-MX" dirty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Como </a:t>
            </a:r>
            <a:r>
              <a:rPr lang="es-MX" dirty="0">
                <a:latin typeface="Calibri" pitchFamily="34" charset="0"/>
              </a:rPr>
              <a:t>está escrito: !Cuán hermosos son los pies de los que anuncian la paz, de los que anuncian buenas nuevas</a:t>
            </a:r>
            <a:r>
              <a:rPr lang="es-MX" dirty="0" smtClean="0">
                <a:latin typeface="Calibri" pitchFamily="34" charset="0"/>
              </a:rPr>
              <a:t>!</a:t>
            </a: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	                 </a:t>
            </a:r>
            <a:r>
              <a:rPr lang="es-MX" dirty="0" err="1" smtClean="0">
                <a:latin typeface="Calibri" pitchFamily="34" charset="0"/>
              </a:rPr>
              <a:t>Rom</a:t>
            </a:r>
            <a:r>
              <a:rPr lang="es-MX" dirty="0" smtClean="0">
                <a:latin typeface="Calibri" pitchFamily="34" charset="0"/>
              </a:rPr>
              <a:t>. 10:13,15 </a:t>
            </a:r>
            <a:endParaRPr lang="es-MX" dirty="0">
              <a:latin typeface="Calibri" pitchFamily="34" charset="0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92" name="Google Shape;192;p2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5652120" y="7200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Buenas Nuevas</a:t>
            </a:r>
            <a:endParaRPr b="0" dirty="0">
              <a:latin typeface="Calibri" pitchFamily="34" charset="0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1222225" y="2118500"/>
            <a:ext cx="2541300" cy="2541300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Consolación</a:t>
            </a:r>
            <a:endParaRPr b="1" dirty="0">
              <a:solidFill>
                <a:schemeClr val="accent5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564054" y="2118500"/>
            <a:ext cx="2541300" cy="25413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Reino de Dios</a:t>
            </a:r>
            <a:endParaRPr b="1" dirty="0">
              <a:solidFill>
                <a:schemeClr val="accent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grpSp>
        <p:nvGrpSpPr>
          <p:cNvPr id="249" name="Google Shape;249;p24"/>
          <p:cNvGrpSpPr/>
          <p:nvPr/>
        </p:nvGrpSpPr>
        <p:grpSpPr>
          <a:xfrm>
            <a:off x="377059" y="931160"/>
            <a:ext cx="313910" cy="227820"/>
            <a:chOff x="3932350" y="3714775"/>
            <a:chExt cx="439650" cy="319075"/>
          </a:xfrm>
        </p:grpSpPr>
        <p:sp>
          <p:nvSpPr>
            <p:cNvPr id="250" name="Google Shape;250;p24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4"/>
          <p:cNvSpPr/>
          <p:nvPr/>
        </p:nvSpPr>
        <p:spPr>
          <a:xfrm>
            <a:off x="3393139" y="2118500"/>
            <a:ext cx="2541300" cy="2541300"/>
          </a:xfrm>
          <a:prstGeom prst="ellipse">
            <a:avLst/>
          </a:prstGeom>
          <a:solidFill>
            <a:srgbClr val="0E3142">
              <a:alpha val="2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114454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Jesucristo</a:t>
            </a:r>
            <a:endParaRPr b="1" dirty="0">
              <a:solidFill>
                <a:srgbClr val="114454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Evangelio:  1° Corintios 15:3-4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789314"/>
            <a:ext cx="819239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s-MX" dirty="0" smtClean="0">
                <a:latin typeface="Calibri" pitchFamily="34" charset="0"/>
              </a:rPr>
              <a:t>Cristo murió por nuestros pecado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s-MX" dirty="0" smtClean="0">
                <a:latin typeface="Calibri" pitchFamily="34" charset="0"/>
              </a:rPr>
              <a:t>Cristo fue sepultado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r>
              <a:rPr lang="es-MX" dirty="0" smtClean="0">
                <a:latin typeface="Calibri" pitchFamily="34" charset="0"/>
              </a:rPr>
              <a:t>Cristo resucitó al tercer día</a:t>
            </a:r>
            <a:endParaRPr lang="en" dirty="0" smtClean="0">
              <a:latin typeface="Calibri" pitchFamily="34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dirty="0">
              <a:latin typeface="Calibri" pitchFamily="3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¡Cristo perdonó nuestro pecado, nos ha salvado y nos ha dado promesa de resurección!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685800" y="1179940"/>
            <a:ext cx="4153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El concepto de Salvación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685800" y="2724190"/>
            <a:ext cx="4153200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Pasar por alto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Redimir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Perdonar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sz="2400" dirty="0" smtClean="0">
                <a:latin typeface="Calibri" pitchFamily="34" charset="0"/>
              </a:rPr>
              <a:t>Liberar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Pagar</a:t>
            </a:r>
            <a:r>
              <a:rPr lang="en" sz="2400" dirty="0" smtClean="0">
                <a:latin typeface="Calibri" pitchFamily="34" charset="0"/>
              </a:rPr>
              <a:t> las consecuencias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AutoShape 2" descr="Icono De Cruz, Religión Ilustración Diseño Ilustración del Vector -  Ilustración de voluntad, medio: 168585131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55526"/>
            <a:ext cx="3168353" cy="416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1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autenticidad del evangelio</a:t>
            </a:r>
            <a:endParaRPr dirty="0"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919202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alibri" pitchFamily="34" charset="0"/>
              </a:rPr>
              <a:t>¿Quién puede evangelizar?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MX" sz="2400" dirty="0" smtClean="0">
                <a:latin typeface="Calibri" pitchFamily="34" charset="0"/>
              </a:rPr>
              <a:t>Los</a:t>
            </a:r>
            <a:r>
              <a:rPr lang="en" sz="2400" dirty="0" smtClean="0">
                <a:latin typeface="Calibri" pitchFamily="34" charset="0"/>
              </a:rPr>
              <a:t> que se han arrepentido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" sz="2400" dirty="0" smtClean="0">
                <a:latin typeface="Calibri" pitchFamily="34" charset="0"/>
              </a:rPr>
              <a:t>Los que han creído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" sz="2400" dirty="0" smtClean="0">
                <a:latin typeface="Calibri" pitchFamily="34" charset="0"/>
              </a:rPr>
              <a:t>Los que han aceptado el evangelio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" sz="24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" sz="2400" dirty="0" smtClean="0">
                <a:latin typeface="Calibri" pitchFamily="34" charset="0"/>
              </a:rPr>
              <a:t>¿Cómo evangelizar?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" sz="2400" dirty="0" smtClean="0">
                <a:latin typeface="Calibri" pitchFamily="34" charset="0"/>
              </a:rPr>
              <a:t>Alegres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" sz="2400" dirty="0" smtClean="0">
                <a:latin typeface="Calibri" pitchFamily="34" charset="0"/>
              </a:rPr>
              <a:t>Compartiendo la salvación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" y="1491631"/>
            <a:ext cx="4331576" cy="3669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5092030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Naassom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Azevedo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hlinkClick r:id="rId4"/>
              </a:rPr>
              <a:t>https://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  <a:hlinkClick r:id="rId4"/>
              </a:rPr>
              <a:t>unsplash.com/photos/AcWC8WuCQ_k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Reflexione …</a:t>
            </a:r>
            <a:endParaRPr dirty="0">
              <a:latin typeface="Calibri" pitchFamily="34" charset="0"/>
            </a:endParaRPr>
          </a:p>
        </p:txBody>
      </p:sp>
      <p:sp>
        <p:nvSpPr>
          <p:cNvPr id="411" name="Google Shape;411;p36"/>
          <p:cNvSpPr txBox="1">
            <a:spLocks noGrp="1"/>
          </p:cNvSpPr>
          <p:nvPr>
            <p:ph type="body" idx="1"/>
          </p:nvPr>
        </p:nvSpPr>
        <p:spPr>
          <a:xfrm>
            <a:off x="430173" y="1923678"/>
            <a:ext cx="8462307" cy="2930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¿Se siente usted preparado para compartir el evangelio?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¿El cambio que usted ha experimentado gracias al evangelio lo ha llevado a compartirle a otros de Jesucristo y la salvación?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>
              <a:latin typeface="Calibri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2400" dirty="0" smtClean="0">
                <a:latin typeface="Calibri" pitchFamily="34" charset="0"/>
              </a:rPr>
              <a:t>¿Cómo puede compartir el evangelio con autenticidad?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301</Words>
  <Application>Microsoft Office PowerPoint</Application>
  <PresentationFormat>Presentación en pantalla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La Autenticidad del Evangelismo:  la Salvación</vt:lpstr>
      <vt:lpstr>Presentación de PowerPoint</vt:lpstr>
      <vt:lpstr>El Evangelio</vt:lpstr>
      <vt:lpstr>Buenas Nuevas</vt:lpstr>
      <vt:lpstr>El Evangelio:  1° Corintios 15:3-4</vt:lpstr>
      <vt:lpstr>El concepto de Salvación</vt:lpstr>
      <vt:lpstr>La autenticidad del evangelio</vt:lpstr>
      <vt:lpstr>Reflexione 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27</cp:revision>
  <dcterms:modified xsi:type="dcterms:W3CDTF">2021-09-28T12:27:08Z</dcterms:modified>
</cp:coreProperties>
</file>