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9" r:id="rId3"/>
    <p:sldId id="305" r:id="rId4"/>
    <p:sldId id="297" r:id="rId5"/>
    <p:sldId id="279" r:id="rId6"/>
    <p:sldId id="304" r:id="rId7"/>
    <p:sldId id="306" r:id="rId8"/>
    <p:sldId id="302" r:id="rId9"/>
    <p:sldId id="307" r:id="rId10"/>
    <p:sldId id="303" r:id="rId11"/>
    <p:sldId id="292" r:id="rId12"/>
    <p:sldId id="282" r:id="rId13"/>
    <p:sldId id="299" r:id="rId14"/>
  </p:sldIdLst>
  <p:sldSz cx="9144000" cy="5143500" type="screen16x9"/>
  <p:notesSz cx="6858000" cy="9144000"/>
  <p:embeddedFontLst>
    <p:embeddedFont>
      <p:font typeface="Roboto Slab" charset="0"/>
      <p:regular r:id="rId16"/>
      <p:bold r:id="rId17"/>
    </p:embeddedFont>
    <p:embeddedFont>
      <p:font typeface="Impact" pitchFamily="34" charset="0"/>
      <p:regular r:id="rId18"/>
    </p:embeddedFont>
    <p:embeddedFont>
      <p:font typeface="Nixie One" charset="0"/>
      <p:regular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8CEBAF2-A0B9-41F5-855D-340B4F70AB4A}">
  <a:tblStyle styleId="{98CEBAF2-A0B9-41F5-855D-340B4F70AB4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D7BB8-C791-43B9-B544-FB8657F4FD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89" autoAdjust="0"/>
  </p:normalViewPr>
  <p:slideViewPr>
    <p:cSldViewPr showGuides="1">
      <p:cViewPr>
        <p:scale>
          <a:sx n="60" d="100"/>
          <a:sy n="60" d="100"/>
        </p:scale>
        <p:origin x="-786" y="-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37329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4113600" y="2878750"/>
            <a:ext cx="4505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113600" y="3983050"/>
            <a:ext cx="4505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 b="1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b="1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/>
          <p:nvPr/>
        </p:nvSpPr>
        <p:spPr>
          <a:xfrm>
            <a:off x="0" y="4288499"/>
            <a:ext cx="3474300" cy="24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0" y="0"/>
            <a:ext cx="34743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0" y="500626"/>
            <a:ext cx="3474300" cy="3824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4493604"/>
            <a:ext cx="34743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4584075"/>
            <a:ext cx="34743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4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3398538" y="1599538"/>
            <a:ext cx="2346925" cy="19444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0E3142">
                    <a:alpha val="26820"/>
                  </a:srgbClr>
                </a:solidFill>
                <a:latin typeface="Impact"/>
              </a:rPr>
              <a:t>“</a:t>
            </a:r>
          </a:p>
        </p:txBody>
      </p:sp>
      <p:sp>
        <p:nvSpPr>
          <p:cNvPr id="26" name="Google Shape;26;p4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500625"/>
            <a:ext cx="9144000" cy="7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3962800"/>
            <a:ext cx="9144000" cy="370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4333125"/>
            <a:ext cx="9144000" cy="810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556175" y="2300275"/>
            <a:ext cx="6031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▪"/>
              <a:defRPr sz="2000">
                <a:solidFill>
                  <a:schemeClr val="lt1"/>
                </a:solidFill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▫"/>
              <a:defRPr sz="2000">
                <a:solidFill>
                  <a:schemeClr val="lt1"/>
                </a:solidFill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marL="4114800" lvl="8" indent="-355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34" name="Google Shape;34;p5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5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5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06400">
              <a:spcBef>
                <a:spcPts val="600"/>
              </a:spcBef>
              <a:spcAft>
                <a:spcPts val="0"/>
              </a:spcAft>
              <a:buSzPts val="2800"/>
              <a:buChar char="▪"/>
              <a:defRPr sz="2800"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▫"/>
              <a:defRPr sz="2800"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8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67" name="Google Shape;67;p8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8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8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1" name="Google Shape;71;p8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542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 style B">
    <p:bg>
      <p:bgPr>
        <a:solidFill>
          <a:schemeClr val="accent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98" name="Google Shape;98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38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Slab"/>
              <a:buNone/>
              <a:defRPr sz="18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64" r:id="rId5"/>
    <p:sldLayoutId id="2147483665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ctrTitle"/>
          </p:nvPr>
        </p:nvSpPr>
        <p:spPr>
          <a:xfrm>
            <a:off x="1189856" y="2211710"/>
            <a:ext cx="676652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Evangelismo: Presentando la Gracia</a:t>
            </a:r>
            <a:endParaRPr dirty="0">
              <a:latin typeface="Calibri" pitchFamily="34" charset="0"/>
            </a:endParaRPr>
          </a:p>
        </p:txBody>
      </p:sp>
      <p:grpSp>
        <p:nvGrpSpPr>
          <p:cNvPr id="106" name="Google Shape;106;p13"/>
          <p:cNvGrpSpPr/>
          <p:nvPr/>
        </p:nvGrpSpPr>
        <p:grpSpPr>
          <a:xfrm>
            <a:off x="753267" y="1029785"/>
            <a:ext cx="964541" cy="1011307"/>
            <a:chOff x="5961125" y="1623900"/>
            <a:chExt cx="427450" cy="448175"/>
          </a:xfrm>
        </p:grpSpPr>
        <p:sp>
          <p:nvSpPr>
            <p:cNvPr id="107" name="Google Shape;107;p13"/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19050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Google Shape;135;p15"/>
          <p:cNvSpPr txBox="1">
            <a:spLocks/>
          </p:cNvSpPr>
          <p:nvPr/>
        </p:nvSpPr>
        <p:spPr>
          <a:xfrm>
            <a:off x="0" y="123478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Font typeface="Nixie One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rgbClr val="FFFFFF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11211" y="1995685"/>
            <a:ext cx="2441739" cy="2536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Cuarto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endCxn id="31" idx="1"/>
          </p:cNvCxnSpPr>
          <p:nvPr/>
        </p:nvCxnSpPr>
        <p:spPr>
          <a:xfrm flipV="1">
            <a:off x="3052950" y="1635685"/>
            <a:ext cx="2095115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3" idx="1"/>
          </p:cNvCxnSpPr>
          <p:nvPr/>
        </p:nvCxnSpPr>
        <p:spPr>
          <a:xfrm>
            <a:off x="3052950" y="3255686"/>
            <a:ext cx="2095117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34" idx="1"/>
          </p:cNvCxnSpPr>
          <p:nvPr/>
        </p:nvCxnSpPr>
        <p:spPr>
          <a:xfrm flipV="1">
            <a:off x="3052950" y="3253684"/>
            <a:ext cx="2095114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2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Él es el Señor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3035736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Él es el Hijo de Dios</a:t>
            </a:r>
          </a:p>
        </p:txBody>
      </p:sp>
      <p:sp>
        <p:nvSpPr>
          <p:cNvPr id="45" name="44 Rectángulo"/>
          <p:cNvSpPr/>
          <p:nvPr/>
        </p:nvSpPr>
        <p:spPr>
          <a:xfrm>
            <a:off x="5292083" y="4227934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Él es la luz, es salvador, es restaurador</a:t>
            </a:r>
            <a:endParaRPr lang="es-MX" dirty="0"/>
          </a:p>
        </p:txBody>
      </p:sp>
      <p:sp>
        <p:nvSpPr>
          <p:cNvPr id="25" name="24 Rectángulo"/>
          <p:cNvSpPr/>
          <p:nvPr/>
        </p:nvSpPr>
        <p:spPr>
          <a:xfrm>
            <a:off x="467547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Jesús como </a:t>
            </a:r>
            <a:b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Hijo de Dios</a:t>
            </a:r>
          </a:p>
        </p:txBody>
      </p:sp>
    </p:spTree>
    <p:extLst>
      <p:ext uri="{BB962C8B-B14F-4D97-AF65-F5344CB8AC3E}">
        <p14:creationId xmlns:p14="http://schemas.microsoft.com/office/powerpoint/2010/main" val="283942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9"/>
          <p:cNvSpPr txBox="1">
            <a:spLocks noGrp="1"/>
          </p:cNvSpPr>
          <p:nvPr>
            <p:ph type="title"/>
          </p:nvPr>
        </p:nvSpPr>
        <p:spPr>
          <a:xfrm>
            <a:off x="1043608" y="530725"/>
            <a:ext cx="3425975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El resultado</a:t>
            </a:r>
            <a:endParaRPr dirty="0">
              <a:latin typeface="Calibri" pitchFamily="34" charset="0"/>
            </a:endParaRPr>
          </a:p>
        </p:txBody>
      </p:sp>
      <p:sp>
        <p:nvSpPr>
          <p:cNvPr id="320" name="Google Shape;320;p2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1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26" name="Google Shape;158;p18"/>
          <p:cNvGrpSpPr/>
          <p:nvPr/>
        </p:nvGrpSpPr>
        <p:grpSpPr>
          <a:xfrm>
            <a:off x="389118" y="861852"/>
            <a:ext cx="366458" cy="366437"/>
            <a:chOff x="1923675" y="1633650"/>
            <a:chExt cx="436000" cy="435975"/>
          </a:xfrm>
        </p:grpSpPr>
        <p:sp>
          <p:nvSpPr>
            <p:cNvPr id="27" name="Google Shape;159;p18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60;p18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61;p18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62;p18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63;p18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64;p18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188;p20"/>
          <p:cNvSpPr txBox="1">
            <a:spLocks noGrp="1"/>
          </p:cNvSpPr>
          <p:nvPr/>
        </p:nvSpPr>
        <p:spPr>
          <a:xfrm>
            <a:off x="323528" y="1645298"/>
            <a:ext cx="4392488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▪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▫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●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○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ixie One"/>
              <a:buChar char="■"/>
              <a:defRPr sz="2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Seguridad en Jesús (obedeció)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Seguridad ante la gente (Yo soy)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Seguridad ante los fariseos (Ustedes no saben…)</a:t>
            </a: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endParaRPr lang="es-MX" sz="1800" dirty="0">
              <a:solidFill>
                <a:srgbClr val="080808"/>
              </a:solidFill>
              <a:latin typeface="Calibri" pitchFamily="34" charset="0"/>
            </a:endParaRPr>
          </a:p>
          <a:p>
            <a:pPr marL="342900" lvl="0" indent="-342900" rtl="0">
              <a:spcBef>
                <a:spcPts val="600"/>
              </a:spcBef>
              <a:spcAft>
                <a:spcPts val="0"/>
              </a:spcAft>
              <a:buAutoNum type="arabicPeriod"/>
            </a:pPr>
            <a:r>
              <a:rPr lang="es-MX" sz="1800" dirty="0" smtClean="0">
                <a:solidFill>
                  <a:srgbClr val="080808"/>
                </a:solidFill>
                <a:latin typeface="Calibri" pitchFamily="34" charset="0"/>
              </a:rPr>
              <a:t>Seguridad ante la situación (expulsado)</a:t>
            </a:r>
            <a:endParaRPr sz="1800" dirty="0">
              <a:solidFill>
                <a:srgbClr val="080808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5148064" y="1347614"/>
            <a:ext cx="3240000" cy="26102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13 Rectángulo"/>
          <p:cNvSpPr/>
          <p:nvPr/>
        </p:nvSpPr>
        <p:spPr>
          <a:xfrm>
            <a:off x="2718487" y="4871521"/>
            <a:ext cx="64620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>
                <a:latin typeface="Calibri" pitchFamily="34" charset="0"/>
              </a:rPr>
              <a:t>Imagen </a:t>
            </a:r>
            <a:r>
              <a:rPr lang="es-MX" sz="1000" dirty="0" err="1" smtClean="0">
                <a:latin typeface="Calibri" pitchFamily="34" charset="0"/>
              </a:rPr>
              <a:t>retrieved</a:t>
            </a:r>
            <a:r>
              <a:rPr lang="es-MX" sz="1000" dirty="0" smtClean="0">
                <a:latin typeface="Calibri" pitchFamily="34" charset="0"/>
              </a:rPr>
              <a:t> </a:t>
            </a:r>
            <a:r>
              <a:rPr lang="es-MX" sz="1000" dirty="0" err="1" smtClean="0">
                <a:latin typeface="Calibri" pitchFamily="34" charset="0"/>
              </a:rPr>
              <a:t>from</a:t>
            </a:r>
            <a:r>
              <a:rPr lang="es-MX" sz="1000" dirty="0">
                <a:latin typeface="Calibri" pitchFamily="34" charset="0"/>
              </a:rPr>
              <a:t> </a:t>
            </a:r>
            <a:r>
              <a:rPr lang="es-MX" sz="1000" dirty="0">
                <a:latin typeface="Calibri" pitchFamily="34" charset="0"/>
              </a:rPr>
              <a:t>https://assetsnffrgf-a.akamaihd.net/assets/m/1102014791/univ/art/1102014791_univ_lsr_xl.jpg</a:t>
            </a:r>
            <a:endParaRPr lang="es-MX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4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2"/>
          <p:cNvSpPr txBox="1">
            <a:spLocks noGrp="1"/>
          </p:cNvSpPr>
          <p:nvPr>
            <p:ph type="title"/>
          </p:nvPr>
        </p:nvSpPr>
        <p:spPr>
          <a:xfrm>
            <a:off x="1146024" y="530725"/>
            <a:ext cx="3425289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Calibri" pitchFamily="34" charset="0"/>
              </a:rPr>
              <a:t>¿Y el evangelismo?</a:t>
            </a:r>
            <a:endParaRPr dirty="0">
              <a:latin typeface="Calibri" pitchFamily="34" charset="0"/>
            </a:endParaRPr>
          </a:p>
        </p:txBody>
      </p:sp>
      <p:sp>
        <p:nvSpPr>
          <p:cNvPr id="220" name="Google Shape;220;p22"/>
          <p:cNvSpPr txBox="1">
            <a:spLocks noGrp="1"/>
          </p:cNvSpPr>
          <p:nvPr>
            <p:ph type="body" idx="1"/>
          </p:nvPr>
        </p:nvSpPr>
        <p:spPr>
          <a:xfrm>
            <a:off x="4572000" y="411510"/>
            <a:ext cx="4608512" cy="30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s-MX" sz="2400" dirty="0" smtClean="0">
              <a:latin typeface="Calibri" pitchFamily="34" charset="0"/>
            </a:endParaRPr>
          </a:p>
          <a:p>
            <a:pPr marL="800100" lvl="1" indent="-342900"/>
            <a:endParaRPr lang="es-MX" sz="2400" dirty="0">
              <a:latin typeface="Calibri" pitchFamily="34" charset="0"/>
            </a:endParaRPr>
          </a:p>
          <a:p>
            <a:pPr marL="0" indent="0" algn="ctr">
              <a:buNone/>
            </a:pPr>
            <a:endParaRPr lang="es-MX" sz="2400" dirty="0">
              <a:latin typeface="Calibri" pitchFamily="34" charset="0"/>
            </a:endParaRPr>
          </a:p>
        </p:txBody>
      </p:sp>
      <p:pic>
        <p:nvPicPr>
          <p:cNvPr id="221" name="Google Shape;221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63638"/>
            <a:ext cx="4320479" cy="3579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2" name="Google Shape;222;p22"/>
          <p:cNvGrpSpPr/>
          <p:nvPr/>
        </p:nvGrpSpPr>
        <p:grpSpPr>
          <a:xfrm>
            <a:off x="371633" y="913341"/>
            <a:ext cx="316516" cy="263466"/>
            <a:chOff x="1247825" y="322750"/>
            <a:chExt cx="443300" cy="369000"/>
          </a:xfrm>
        </p:grpSpPr>
        <p:sp>
          <p:nvSpPr>
            <p:cNvPr id="223" name="Google Shape;223;p22"/>
            <p:cNvSpPr/>
            <p:nvPr/>
          </p:nvSpPr>
          <p:spPr>
            <a:xfrm>
              <a:off x="1247825" y="322750"/>
              <a:ext cx="443300" cy="369000"/>
            </a:xfrm>
            <a:custGeom>
              <a:avLst/>
              <a:gdLst/>
              <a:ahLst/>
              <a:cxnLst/>
              <a:rect l="l" t="t" r="r" b="b"/>
              <a:pathLst>
                <a:path w="17732" h="14760" fill="none" extrusionOk="0">
                  <a:moveTo>
                    <a:pt x="16952" y="2558"/>
                  </a:moveTo>
                  <a:lnTo>
                    <a:pt x="13664" y="2558"/>
                  </a:lnTo>
                  <a:lnTo>
                    <a:pt x="13226" y="755"/>
                  </a:lnTo>
                  <a:lnTo>
                    <a:pt x="13226" y="755"/>
                  </a:lnTo>
                  <a:lnTo>
                    <a:pt x="13177" y="609"/>
                  </a:lnTo>
                  <a:lnTo>
                    <a:pt x="13104" y="463"/>
                  </a:lnTo>
                  <a:lnTo>
                    <a:pt x="13006" y="317"/>
                  </a:lnTo>
                  <a:lnTo>
                    <a:pt x="12885" y="220"/>
                  </a:lnTo>
                  <a:lnTo>
                    <a:pt x="12739" y="122"/>
                  </a:lnTo>
                  <a:lnTo>
                    <a:pt x="12592" y="49"/>
                  </a:lnTo>
                  <a:lnTo>
                    <a:pt x="12446" y="0"/>
                  </a:lnTo>
                  <a:lnTo>
                    <a:pt x="12276" y="0"/>
                  </a:lnTo>
                  <a:lnTo>
                    <a:pt x="5456" y="0"/>
                  </a:lnTo>
                  <a:lnTo>
                    <a:pt x="5456" y="0"/>
                  </a:lnTo>
                  <a:lnTo>
                    <a:pt x="5286" y="0"/>
                  </a:lnTo>
                  <a:lnTo>
                    <a:pt x="5140" y="49"/>
                  </a:lnTo>
                  <a:lnTo>
                    <a:pt x="4994" y="122"/>
                  </a:lnTo>
                  <a:lnTo>
                    <a:pt x="4848" y="220"/>
                  </a:lnTo>
                  <a:lnTo>
                    <a:pt x="4726" y="317"/>
                  </a:lnTo>
                  <a:lnTo>
                    <a:pt x="4628" y="463"/>
                  </a:lnTo>
                  <a:lnTo>
                    <a:pt x="4555" y="609"/>
                  </a:lnTo>
                  <a:lnTo>
                    <a:pt x="4507" y="755"/>
                  </a:lnTo>
                  <a:lnTo>
                    <a:pt x="4068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558"/>
                  </a:lnTo>
                  <a:lnTo>
                    <a:pt x="3240" y="2460"/>
                  </a:lnTo>
                  <a:lnTo>
                    <a:pt x="3216" y="2363"/>
                  </a:lnTo>
                  <a:lnTo>
                    <a:pt x="3167" y="2290"/>
                  </a:lnTo>
                  <a:lnTo>
                    <a:pt x="3094" y="2217"/>
                  </a:lnTo>
                  <a:lnTo>
                    <a:pt x="3045" y="2144"/>
                  </a:lnTo>
                  <a:lnTo>
                    <a:pt x="2948" y="2119"/>
                  </a:lnTo>
                  <a:lnTo>
                    <a:pt x="2850" y="2071"/>
                  </a:lnTo>
                  <a:lnTo>
                    <a:pt x="2753" y="2071"/>
                  </a:lnTo>
                  <a:lnTo>
                    <a:pt x="2047" y="2071"/>
                  </a:lnTo>
                  <a:lnTo>
                    <a:pt x="2047" y="2071"/>
                  </a:lnTo>
                  <a:lnTo>
                    <a:pt x="1949" y="2071"/>
                  </a:lnTo>
                  <a:lnTo>
                    <a:pt x="1852" y="2119"/>
                  </a:lnTo>
                  <a:lnTo>
                    <a:pt x="1779" y="2144"/>
                  </a:lnTo>
                  <a:lnTo>
                    <a:pt x="1706" y="2217"/>
                  </a:lnTo>
                  <a:lnTo>
                    <a:pt x="1633" y="2290"/>
                  </a:lnTo>
                  <a:lnTo>
                    <a:pt x="1608" y="2363"/>
                  </a:lnTo>
                  <a:lnTo>
                    <a:pt x="1560" y="2460"/>
                  </a:lnTo>
                  <a:lnTo>
                    <a:pt x="1560" y="2558"/>
                  </a:lnTo>
                  <a:lnTo>
                    <a:pt x="1560" y="2558"/>
                  </a:lnTo>
                  <a:lnTo>
                    <a:pt x="780" y="2558"/>
                  </a:lnTo>
                  <a:lnTo>
                    <a:pt x="780" y="2558"/>
                  </a:lnTo>
                  <a:lnTo>
                    <a:pt x="634" y="2582"/>
                  </a:lnTo>
                  <a:lnTo>
                    <a:pt x="488" y="2631"/>
                  </a:lnTo>
                  <a:lnTo>
                    <a:pt x="342" y="2679"/>
                  </a:lnTo>
                  <a:lnTo>
                    <a:pt x="220" y="2777"/>
                  </a:lnTo>
                  <a:lnTo>
                    <a:pt x="123" y="2899"/>
                  </a:lnTo>
                  <a:lnTo>
                    <a:pt x="74" y="3045"/>
                  </a:lnTo>
                  <a:lnTo>
                    <a:pt x="25" y="3191"/>
                  </a:lnTo>
                  <a:lnTo>
                    <a:pt x="1" y="3337"/>
                  </a:lnTo>
                  <a:lnTo>
                    <a:pt x="1" y="13980"/>
                  </a:lnTo>
                  <a:lnTo>
                    <a:pt x="1" y="13980"/>
                  </a:lnTo>
                  <a:lnTo>
                    <a:pt x="25" y="14151"/>
                  </a:lnTo>
                  <a:lnTo>
                    <a:pt x="74" y="14297"/>
                  </a:lnTo>
                  <a:lnTo>
                    <a:pt x="123" y="14418"/>
                  </a:lnTo>
                  <a:lnTo>
                    <a:pt x="220" y="14540"/>
                  </a:lnTo>
                  <a:lnTo>
                    <a:pt x="342" y="14638"/>
                  </a:lnTo>
                  <a:lnTo>
                    <a:pt x="488" y="14711"/>
                  </a:lnTo>
                  <a:lnTo>
                    <a:pt x="634" y="14759"/>
                  </a:lnTo>
                  <a:lnTo>
                    <a:pt x="780" y="14759"/>
                  </a:lnTo>
                  <a:lnTo>
                    <a:pt x="16952" y="14759"/>
                  </a:lnTo>
                  <a:lnTo>
                    <a:pt x="16952" y="14759"/>
                  </a:lnTo>
                  <a:lnTo>
                    <a:pt x="17098" y="14759"/>
                  </a:lnTo>
                  <a:lnTo>
                    <a:pt x="17244" y="14711"/>
                  </a:lnTo>
                  <a:lnTo>
                    <a:pt x="17390" y="14638"/>
                  </a:lnTo>
                  <a:lnTo>
                    <a:pt x="17512" y="14540"/>
                  </a:lnTo>
                  <a:lnTo>
                    <a:pt x="17610" y="14418"/>
                  </a:lnTo>
                  <a:lnTo>
                    <a:pt x="17658" y="14297"/>
                  </a:lnTo>
                  <a:lnTo>
                    <a:pt x="17707" y="14151"/>
                  </a:lnTo>
                  <a:lnTo>
                    <a:pt x="17731" y="13980"/>
                  </a:lnTo>
                  <a:lnTo>
                    <a:pt x="17731" y="3337"/>
                  </a:lnTo>
                  <a:lnTo>
                    <a:pt x="17731" y="3337"/>
                  </a:lnTo>
                  <a:lnTo>
                    <a:pt x="17707" y="3191"/>
                  </a:lnTo>
                  <a:lnTo>
                    <a:pt x="17658" y="3045"/>
                  </a:lnTo>
                  <a:lnTo>
                    <a:pt x="17610" y="2899"/>
                  </a:lnTo>
                  <a:lnTo>
                    <a:pt x="17512" y="2777"/>
                  </a:lnTo>
                  <a:lnTo>
                    <a:pt x="17390" y="2679"/>
                  </a:lnTo>
                  <a:lnTo>
                    <a:pt x="17244" y="2631"/>
                  </a:lnTo>
                  <a:lnTo>
                    <a:pt x="17098" y="2582"/>
                  </a:lnTo>
                  <a:lnTo>
                    <a:pt x="16952" y="2558"/>
                  </a:lnTo>
                  <a:lnTo>
                    <a:pt x="16952" y="2558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2"/>
            <p:cNvSpPr/>
            <p:nvPr/>
          </p:nvSpPr>
          <p:spPr>
            <a:xfrm>
              <a:off x="1398225" y="386675"/>
              <a:ext cx="142500" cy="25"/>
            </a:xfrm>
            <a:custGeom>
              <a:avLst/>
              <a:gdLst/>
              <a:ahLst/>
              <a:cxnLst/>
              <a:rect l="l" t="t" r="r" b="b"/>
              <a:pathLst>
                <a:path w="5700" h="1" fill="none" extrusionOk="0">
                  <a:moveTo>
                    <a:pt x="5700" y="1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2"/>
            <p:cNvSpPr/>
            <p:nvPr/>
          </p:nvSpPr>
          <p:spPr>
            <a:xfrm>
              <a:off x="1370225" y="450000"/>
              <a:ext cx="198500" cy="197900"/>
            </a:xfrm>
            <a:custGeom>
              <a:avLst/>
              <a:gdLst/>
              <a:ahLst/>
              <a:cxnLst/>
              <a:rect l="l" t="t" r="r" b="b"/>
              <a:pathLst>
                <a:path w="7940" h="7916" fill="none" extrusionOk="0">
                  <a:moveTo>
                    <a:pt x="3970" y="7916"/>
                  </a:moveTo>
                  <a:lnTo>
                    <a:pt x="3970" y="7916"/>
                  </a:lnTo>
                  <a:lnTo>
                    <a:pt x="3556" y="7892"/>
                  </a:lnTo>
                  <a:lnTo>
                    <a:pt x="3166" y="7843"/>
                  </a:lnTo>
                  <a:lnTo>
                    <a:pt x="2801" y="7745"/>
                  </a:lnTo>
                  <a:lnTo>
                    <a:pt x="2436" y="7624"/>
                  </a:lnTo>
                  <a:lnTo>
                    <a:pt x="2070" y="7453"/>
                  </a:lnTo>
                  <a:lnTo>
                    <a:pt x="1754" y="7258"/>
                  </a:lnTo>
                  <a:lnTo>
                    <a:pt x="1462" y="7015"/>
                  </a:lnTo>
                  <a:lnTo>
                    <a:pt x="1169" y="6771"/>
                  </a:lnTo>
                  <a:lnTo>
                    <a:pt x="901" y="6479"/>
                  </a:lnTo>
                  <a:lnTo>
                    <a:pt x="682" y="6187"/>
                  </a:lnTo>
                  <a:lnTo>
                    <a:pt x="487" y="5846"/>
                  </a:lnTo>
                  <a:lnTo>
                    <a:pt x="317" y="5505"/>
                  </a:lnTo>
                  <a:lnTo>
                    <a:pt x="195" y="5139"/>
                  </a:lnTo>
                  <a:lnTo>
                    <a:pt x="98" y="4750"/>
                  </a:lnTo>
                  <a:lnTo>
                    <a:pt x="25" y="4360"/>
                  </a:lnTo>
                  <a:lnTo>
                    <a:pt x="0" y="3970"/>
                  </a:lnTo>
                  <a:lnTo>
                    <a:pt x="0" y="3970"/>
                  </a:lnTo>
                  <a:lnTo>
                    <a:pt x="25" y="3556"/>
                  </a:lnTo>
                  <a:lnTo>
                    <a:pt x="98" y="3167"/>
                  </a:lnTo>
                  <a:lnTo>
                    <a:pt x="195" y="2777"/>
                  </a:lnTo>
                  <a:lnTo>
                    <a:pt x="317" y="2412"/>
                  </a:lnTo>
                  <a:lnTo>
                    <a:pt x="487" y="2071"/>
                  </a:lnTo>
                  <a:lnTo>
                    <a:pt x="682" y="1754"/>
                  </a:lnTo>
                  <a:lnTo>
                    <a:pt x="901" y="1437"/>
                  </a:lnTo>
                  <a:lnTo>
                    <a:pt x="1169" y="1170"/>
                  </a:lnTo>
                  <a:lnTo>
                    <a:pt x="1462" y="902"/>
                  </a:lnTo>
                  <a:lnTo>
                    <a:pt x="1754" y="682"/>
                  </a:lnTo>
                  <a:lnTo>
                    <a:pt x="2070" y="488"/>
                  </a:lnTo>
                  <a:lnTo>
                    <a:pt x="2436" y="317"/>
                  </a:lnTo>
                  <a:lnTo>
                    <a:pt x="2801" y="171"/>
                  </a:lnTo>
                  <a:lnTo>
                    <a:pt x="3166" y="74"/>
                  </a:lnTo>
                  <a:lnTo>
                    <a:pt x="3556" y="25"/>
                  </a:lnTo>
                  <a:lnTo>
                    <a:pt x="3970" y="1"/>
                  </a:lnTo>
                  <a:lnTo>
                    <a:pt x="3970" y="1"/>
                  </a:lnTo>
                  <a:lnTo>
                    <a:pt x="4384" y="25"/>
                  </a:lnTo>
                  <a:lnTo>
                    <a:pt x="4774" y="74"/>
                  </a:lnTo>
                  <a:lnTo>
                    <a:pt x="5139" y="171"/>
                  </a:lnTo>
                  <a:lnTo>
                    <a:pt x="5505" y="317"/>
                  </a:lnTo>
                  <a:lnTo>
                    <a:pt x="5870" y="488"/>
                  </a:lnTo>
                  <a:lnTo>
                    <a:pt x="6186" y="682"/>
                  </a:lnTo>
                  <a:lnTo>
                    <a:pt x="6479" y="902"/>
                  </a:lnTo>
                  <a:lnTo>
                    <a:pt x="6771" y="1170"/>
                  </a:lnTo>
                  <a:lnTo>
                    <a:pt x="7039" y="1437"/>
                  </a:lnTo>
                  <a:lnTo>
                    <a:pt x="7258" y="1754"/>
                  </a:lnTo>
                  <a:lnTo>
                    <a:pt x="7453" y="2071"/>
                  </a:lnTo>
                  <a:lnTo>
                    <a:pt x="7623" y="2412"/>
                  </a:lnTo>
                  <a:lnTo>
                    <a:pt x="7745" y="2777"/>
                  </a:lnTo>
                  <a:lnTo>
                    <a:pt x="7843" y="3167"/>
                  </a:lnTo>
                  <a:lnTo>
                    <a:pt x="7916" y="3556"/>
                  </a:lnTo>
                  <a:lnTo>
                    <a:pt x="7940" y="3970"/>
                  </a:lnTo>
                  <a:lnTo>
                    <a:pt x="7940" y="3970"/>
                  </a:lnTo>
                  <a:lnTo>
                    <a:pt x="7916" y="4360"/>
                  </a:lnTo>
                  <a:lnTo>
                    <a:pt x="7843" y="4750"/>
                  </a:lnTo>
                  <a:lnTo>
                    <a:pt x="7745" y="5139"/>
                  </a:lnTo>
                  <a:lnTo>
                    <a:pt x="7623" y="5505"/>
                  </a:lnTo>
                  <a:lnTo>
                    <a:pt x="7453" y="5846"/>
                  </a:lnTo>
                  <a:lnTo>
                    <a:pt x="7258" y="6187"/>
                  </a:lnTo>
                  <a:lnTo>
                    <a:pt x="7039" y="6479"/>
                  </a:lnTo>
                  <a:lnTo>
                    <a:pt x="6771" y="6771"/>
                  </a:lnTo>
                  <a:lnTo>
                    <a:pt x="6479" y="7015"/>
                  </a:lnTo>
                  <a:lnTo>
                    <a:pt x="6186" y="7258"/>
                  </a:lnTo>
                  <a:lnTo>
                    <a:pt x="5870" y="7453"/>
                  </a:lnTo>
                  <a:lnTo>
                    <a:pt x="5505" y="7624"/>
                  </a:lnTo>
                  <a:lnTo>
                    <a:pt x="5139" y="7745"/>
                  </a:lnTo>
                  <a:lnTo>
                    <a:pt x="4774" y="7843"/>
                  </a:lnTo>
                  <a:lnTo>
                    <a:pt x="4384" y="7892"/>
                  </a:lnTo>
                  <a:lnTo>
                    <a:pt x="3970" y="7916"/>
                  </a:lnTo>
                  <a:lnTo>
                    <a:pt x="3970" y="791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2"/>
            <p:cNvSpPr/>
            <p:nvPr/>
          </p:nvSpPr>
          <p:spPr>
            <a:xfrm>
              <a:off x="1403100" y="482875"/>
              <a:ext cx="132750" cy="132150"/>
            </a:xfrm>
            <a:custGeom>
              <a:avLst/>
              <a:gdLst/>
              <a:ahLst/>
              <a:cxnLst/>
              <a:rect l="l" t="t" r="r" b="b"/>
              <a:pathLst>
                <a:path w="5310" h="5286" fill="none" extrusionOk="0">
                  <a:moveTo>
                    <a:pt x="2655" y="5286"/>
                  </a:moveTo>
                  <a:lnTo>
                    <a:pt x="2655" y="5286"/>
                  </a:lnTo>
                  <a:lnTo>
                    <a:pt x="2387" y="5286"/>
                  </a:lnTo>
                  <a:lnTo>
                    <a:pt x="2119" y="5237"/>
                  </a:lnTo>
                  <a:lnTo>
                    <a:pt x="1876" y="5164"/>
                  </a:lnTo>
                  <a:lnTo>
                    <a:pt x="1632" y="5091"/>
                  </a:lnTo>
                  <a:lnTo>
                    <a:pt x="1389" y="4969"/>
                  </a:lnTo>
                  <a:lnTo>
                    <a:pt x="1169" y="4847"/>
                  </a:lnTo>
                  <a:lnTo>
                    <a:pt x="975" y="4677"/>
                  </a:lnTo>
                  <a:lnTo>
                    <a:pt x="780" y="4506"/>
                  </a:lnTo>
                  <a:lnTo>
                    <a:pt x="609" y="4336"/>
                  </a:lnTo>
                  <a:lnTo>
                    <a:pt x="463" y="4117"/>
                  </a:lnTo>
                  <a:lnTo>
                    <a:pt x="317" y="3897"/>
                  </a:lnTo>
                  <a:lnTo>
                    <a:pt x="220" y="3678"/>
                  </a:lnTo>
                  <a:lnTo>
                    <a:pt x="122" y="3435"/>
                  </a:lnTo>
                  <a:lnTo>
                    <a:pt x="74" y="3191"/>
                  </a:lnTo>
                  <a:lnTo>
                    <a:pt x="25" y="2923"/>
                  </a:lnTo>
                  <a:lnTo>
                    <a:pt x="0" y="2655"/>
                  </a:lnTo>
                  <a:lnTo>
                    <a:pt x="0" y="2655"/>
                  </a:lnTo>
                  <a:lnTo>
                    <a:pt x="25" y="2387"/>
                  </a:lnTo>
                  <a:lnTo>
                    <a:pt x="74" y="2120"/>
                  </a:lnTo>
                  <a:lnTo>
                    <a:pt x="122" y="1852"/>
                  </a:lnTo>
                  <a:lnTo>
                    <a:pt x="220" y="1608"/>
                  </a:lnTo>
                  <a:lnTo>
                    <a:pt x="317" y="1389"/>
                  </a:lnTo>
                  <a:lnTo>
                    <a:pt x="463" y="1170"/>
                  </a:lnTo>
                  <a:lnTo>
                    <a:pt x="609" y="975"/>
                  </a:lnTo>
                  <a:lnTo>
                    <a:pt x="780" y="780"/>
                  </a:lnTo>
                  <a:lnTo>
                    <a:pt x="975" y="610"/>
                  </a:lnTo>
                  <a:lnTo>
                    <a:pt x="1169" y="463"/>
                  </a:lnTo>
                  <a:lnTo>
                    <a:pt x="1389" y="317"/>
                  </a:lnTo>
                  <a:lnTo>
                    <a:pt x="1632" y="220"/>
                  </a:lnTo>
                  <a:lnTo>
                    <a:pt x="1876" y="122"/>
                  </a:lnTo>
                  <a:lnTo>
                    <a:pt x="2119" y="49"/>
                  </a:lnTo>
                  <a:lnTo>
                    <a:pt x="2387" y="25"/>
                  </a:lnTo>
                  <a:lnTo>
                    <a:pt x="2655" y="1"/>
                  </a:lnTo>
                  <a:lnTo>
                    <a:pt x="2655" y="1"/>
                  </a:lnTo>
                  <a:lnTo>
                    <a:pt x="2923" y="25"/>
                  </a:lnTo>
                  <a:lnTo>
                    <a:pt x="3191" y="49"/>
                  </a:lnTo>
                  <a:lnTo>
                    <a:pt x="3435" y="122"/>
                  </a:lnTo>
                  <a:lnTo>
                    <a:pt x="3678" y="220"/>
                  </a:lnTo>
                  <a:lnTo>
                    <a:pt x="3922" y="317"/>
                  </a:lnTo>
                  <a:lnTo>
                    <a:pt x="4141" y="463"/>
                  </a:lnTo>
                  <a:lnTo>
                    <a:pt x="4336" y="610"/>
                  </a:lnTo>
                  <a:lnTo>
                    <a:pt x="4530" y="780"/>
                  </a:lnTo>
                  <a:lnTo>
                    <a:pt x="4701" y="975"/>
                  </a:lnTo>
                  <a:lnTo>
                    <a:pt x="4847" y="1170"/>
                  </a:lnTo>
                  <a:lnTo>
                    <a:pt x="4993" y="1389"/>
                  </a:lnTo>
                  <a:lnTo>
                    <a:pt x="5091" y="1608"/>
                  </a:lnTo>
                  <a:lnTo>
                    <a:pt x="5188" y="1852"/>
                  </a:lnTo>
                  <a:lnTo>
                    <a:pt x="5237" y="2120"/>
                  </a:lnTo>
                  <a:lnTo>
                    <a:pt x="5285" y="2387"/>
                  </a:lnTo>
                  <a:lnTo>
                    <a:pt x="5310" y="2655"/>
                  </a:lnTo>
                  <a:lnTo>
                    <a:pt x="5310" y="2655"/>
                  </a:lnTo>
                  <a:lnTo>
                    <a:pt x="5285" y="2923"/>
                  </a:lnTo>
                  <a:lnTo>
                    <a:pt x="5237" y="3191"/>
                  </a:lnTo>
                  <a:lnTo>
                    <a:pt x="5188" y="3435"/>
                  </a:lnTo>
                  <a:lnTo>
                    <a:pt x="5091" y="3678"/>
                  </a:lnTo>
                  <a:lnTo>
                    <a:pt x="4993" y="3897"/>
                  </a:lnTo>
                  <a:lnTo>
                    <a:pt x="4847" y="4117"/>
                  </a:lnTo>
                  <a:lnTo>
                    <a:pt x="4701" y="4336"/>
                  </a:lnTo>
                  <a:lnTo>
                    <a:pt x="4530" y="4506"/>
                  </a:lnTo>
                  <a:lnTo>
                    <a:pt x="4336" y="4677"/>
                  </a:lnTo>
                  <a:lnTo>
                    <a:pt x="4141" y="4847"/>
                  </a:lnTo>
                  <a:lnTo>
                    <a:pt x="3922" y="4969"/>
                  </a:lnTo>
                  <a:lnTo>
                    <a:pt x="3678" y="5091"/>
                  </a:lnTo>
                  <a:lnTo>
                    <a:pt x="3435" y="5164"/>
                  </a:lnTo>
                  <a:lnTo>
                    <a:pt x="3191" y="5237"/>
                  </a:lnTo>
                  <a:lnTo>
                    <a:pt x="2923" y="5286"/>
                  </a:lnTo>
                  <a:lnTo>
                    <a:pt x="2655" y="5286"/>
                  </a:lnTo>
                  <a:lnTo>
                    <a:pt x="2655" y="528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2"/>
            <p:cNvSpPr/>
            <p:nvPr/>
          </p:nvSpPr>
          <p:spPr>
            <a:xfrm>
              <a:off x="1588800" y="435400"/>
              <a:ext cx="66400" cy="43850"/>
            </a:xfrm>
            <a:custGeom>
              <a:avLst/>
              <a:gdLst/>
              <a:ahLst/>
              <a:cxnLst/>
              <a:rect l="l" t="t" r="r" b="b"/>
              <a:pathLst>
                <a:path w="2656" h="1754" fill="none" extrusionOk="0">
                  <a:moveTo>
                    <a:pt x="2655" y="1266"/>
                  </a:moveTo>
                  <a:lnTo>
                    <a:pt x="2655" y="1266"/>
                  </a:lnTo>
                  <a:lnTo>
                    <a:pt x="2655" y="1364"/>
                  </a:lnTo>
                  <a:lnTo>
                    <a:pt x="2631" y="1461"/>
                  </a:lnTo>
                  <a:lnTo>
                    <a:pt x="2582" y="1534"/>
                  </a:lnTo>
                  <a:lnTo>
                    <a:pt x="2509" y="1607"/>
                  </a:lnTo>
                  <a:lnTo>
                    <a:pt x="2461" y="1680"/>
                  </a:lnTo>
                  <a:lnTo>
                    <a:pt x="2363" y="1705"/>
                  </a:lnTo>
                  <a:lnTo>
                    <a:pt x="2266" y="1754"/>
                  </a:lnTo>
                  <a:lnTo>
                    <a:pt x="2168" y="1754"/>
                  </a:lnTo>
                  <a:lnTo>
                    <a:pt x="488" y="1754"/>
                  </a:lnTo>
                  <a:lnTo>
                    <a:pt x="488" y="1754"/>
                  </a:lnTo>
                  <a:lnTo>
                    <a:pt x="390" y="1754"/>
                  </a:lnTo>
                  <a:lnTo>
                    <a:pt x="293" y="1705"/>
                  </a:lnTo>
                  <a:lnTo>
                    <a:pt x="220" y="1680"/>
                  </a:lnTo>
                  <a:lnTo>
                    <a:pt x="147" y="1607"/>
                  </a:lnTo>
                  <a:lnTo>
                    <a:pt x="74" y="1534"/>
                  </a:lnTo>
                  <a:lnTo>
                    <a:pt x="49" y="1461"/>
                  </a:lnTo>
                  <a:lnTo>
                    <a:pt x="1" y="1364"/>
                  </a:lnTo>
                  <a:lnTo>
                    <a:pt x="1" y="1266"/>
                  </a:lnTo>
                  <a:lnTo>
                    <a:pt x="1" y="487"/>
                  </a:lnTo>
                  <a:lnTo>
                    <a:pt x="1" y="487"/>
                  </a:lnTo>
                  <a:lnTo>
                    <a:pt x="1" y="390"/>
                  </a:lnTo>
                  <a:lnTo>
                    <a:pt x="49" y="292"/>
                  </a:lnTo>
                  <a:lnTo>
                    <a:pt x="74" y="219"/>
                  </a:lnTo>
                  <a:lnTo>
                    <a:pt x="147" y="146"/>
                  </a:lnTo>
                  <a:lnTo>
                    <a:pt x="220" y="73"/>
                  </a:lnTo>
                  <a:lnTo>
                    <a:pt x="293" y="49"/>
                  </a:lnTo>
                  <a:lnTo>
                    <a:pt x="390" y="0"/>
                  </a:lnTo>
                  <a:lnTo>
                    <a:pt x="488" y="0"/>
                  </a:lnTo>
                  <a:lnTo>
                    <a:pt x="2168" y="0"/>
                  </a:lnTo>
                  <a:lnTo>
                    <a:pt x="2168" y="0"/>
                  </a:lnTo>
                  <a:lnTo>
                    <a:pt x="2266" y="0"/>
                  </a:lnTo>
                  <a:lnTo>
                    <a:pt x="2363" y="49"/>
                  </a:lnTo>
                  <a:lnTo>
                    <a:pt x="2461" y="73"/>
                  </a:lnTo>
                  <a:lnTo>
                    <a:pt x="2509" y="146"/>
                  </a:lnTo>
                  <a:lnTo>
                    <a:pt x="2582" y="219"/>
                  </a:lnTo>
                  <a:lnTo>
                    <a:pt x="2631" y="292"/>
                  </a:lnTo>
                  <a:lnTo>
                    <a:pt x="2655" y="390"/>
                  </a:lnTo>
                  <a:lnTo>
                    <a:pt x="2655" y="487"/>
                  </a:lnTo>
                  <a:lnTo>
                    <a:pt x="2655" y="1266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" name="Google Shape;228;p2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2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13" name="Google Shape;220;p22"/>
          <p:cNvSpPr txBox="1">
            <a:spLocks/>
          </p:cNvSpPr>
          <p:nvPr/>
        </p:nvSpPr>
        <p:spPr>
          <a:xfrm>
            <a:off x="4731656" y="1269227"/>
            <a:ext cx="4160823" cy="30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▪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▫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●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○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ixie One"/>
              <a:buChar char="■"/>
              <a:defRPr sz="2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50800" indent="0" algn="ctr">
              <a:buNone/>
            </a:pPr>
            <a:r>
              <a:rPr lang="es-MX" sz="2200" baseline="30000" dirty="0" smtClean="0">
                <a:latin typeface="Calibri" pitchFamily="34" charset="0"/>
              </a:rPr>
              <a:t> </a:t>
            </a:r>
            <a:r>
              <a:rPr lang="es-MX" sz="2400" dirty="0" smtClean="0">
                <a:latin typeface="Calibri" pitchFamily="34" charset="0"/>
              </a:rPr>
              <a:t>La seguridad del ciego fue afirmada ante su propio testimonio y su acercamiento </a:t>
            </a:r>
            <a:br>
              <a:rPr lang="es-MX" sz="2400" dirty="0" smtClean="0">
                <a:latin typeface="Calibri" pitchFamily="34" charset="0"/>
              </a:rPr>
            </a:br>
            <a:r>
              <a:rPr lang="es-MX" sz="2400" dirty="0" smtClean="0">
                <a:latin typeface="Calibri" pitchFamily="34" charset="0"/>
              </a:rPr>
              <a:t>a Jesucristo.</a:t>
            </a:r>
          </a:p>
          <a:p>
            <a:pPr marL="50800" indent="0" algn="ctr">
              <a:buNone/>
            </a:pPr>
            <a:endParaRPr lang="es-MX" sz="2400" dirty="0">
              <a:latin typeface="Calibri" pitchFamily="34" charset="0"/>
            </a:endParaRPr>
          </a:p>
          <a:p>
            <a:pPr marL="50800" indent="0" algn="ctr">
              <a:buNone/>
            </a:pPr>
            <a:r>
              <a:rPr lang="es-MX" sz="2400" dirty="0" smtClean="0">
                <a:latin typeface="Calibri" pitchFamily="34" charset="0"/>
              </a:rPr>
              <a:t>¿Cómo puede este pasaje ayudarle a encontrar seguridad?</a:t>
            </a:r>
          </a:p>
        </p:txBody>
      </p:sp>
      <p:sp>
        <p:nvSpPr>
          <p:cNvPr id="14" name="Google Shape;135;p15"/>
          <p:cNvSpPr txBox="1">
            <a:spLocks/>
          </p:cNvSpPr>
          <p:nvPr/>
        </p:nvSpPr>
        <p:spPr>
          <a:xfrm>
            <a:off x="4644008" y="4876006"/>
            <a:ext cx="4608512" cy="138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>
              <a:buNone/>
            </a:pP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Photo by </a:t>
            </a:r>
            <a:r>
              <a:rPr lang="en-US" sz="1000" dirty="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Melanie </a:t>
            </a:r>
            <a:r>
              <a:rPr lang="en-US" sz="1000" dirty="0" err="1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Wasser</a:t>
            </a:r>
            <a:r>
              <a:rPr lang="en-US" sz="1000" smtClean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 on </a:t>
            </a:r>
            <a:r>
              <a:rPr lang="en-US" sz="1000" dirty="0">
                <a:solidFill>
                  <a:schemeClr val="tx2">
                    <a:lumMod val="25000"/>
                  </a:schemeClr>
                </a:solidFill>
                <a:latin typeface="Calibri" pitchFamily="34" charset="0"/>
              </a:rPr>
              <a:t>https://unsplash.com/photos/j8a-TEakg78</a:t>
            </a:r>
            <a:endParaRPr lang="en-US" sz="1000" dirty="0" smtClean="0">
              <a:solidFill>
                <a:schemeClr val="tx2">
                  <a:lumMod val="2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5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MX" sz="3600" b="1" dirty="0" smtClean="0">
                <a:solidFill>
                  <a:srgbClr val="FFFFFF"/>
                </a:solidFill>
                <a:latin typeface="Calibri" pitchFamily="34" charset="0"/>
              </a:rPr>
              <a:t>Asignación de la Unidad XI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s-MX" sz="3600" b="1" dirty="0" smtClean="0">
              <a:solidFill>
                <a:srgbClr val="FFFFFF"/>
              </a:solidFill>
              <a:latin typeface="Calibri" pitchFamily="34" charset="0"/>
            </a:endParaRPr>
          </a:p>
          <a:p>
            <a:pPr marL="342900" lvl="0" indent="-342900">
              <a:spcBef>
                <a:spcPts val="0"/>
              </a:spcBef>
              <a:buClr>
                <a:schemeClr val="dk1"/>
              </a:buClr>
              <a:buSzPts val="1100"/>
              <a:buFontTx/>
              <a:buChar char="-"/>
            </a:pP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Leer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el capítulo «La Teología de dormir: La evangelización según </a:t>
            </a:r>
            <a:r>
              <a:rPr lang="es-MX" sz="2400" dirty="0" smtClean="0">
                <a:solidFill>
                  <a:srgbClr val="FFFFFF"/>
                </a:solidFill>
                <a:latin typeface="Calibri" pitchFamily="34" charset="0"/>
              </a:rPr>
              <a:t>Jesucristo» </a:t>
            </a:r>
            <a:r>
              <a:rPr lang="es-MX" sz="2400" dirty="0">
                <a:solidFill>
                  <a:srgbClr val="FFFFFF"/>
                </a:solidFill>
                <a:latin typeface="Calibri" pitchFamily="34" charset="0"/>
              </a:rPr>
              <a:t>(1-20) en el libro “La Evangelización” (20 págs.)</a:t>
            </a:r>
          </a:p>
        </p:txBody>
      </p:sp>
      <p:sp>
        <p:nvSpPr>
          <p:cNvPr id="405" name="Google Shape;405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ctrTitle"/>
          </p:nvPr>
        </p:nvSpPr>
        <p:spPr>
          <a:xfrm>
            <a:off x="3718064" y="2571750"/>
            <a:ext cx="5317416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La Evangelización </a:t>
            </a:r>
            <a:br>
              <a:rPr lang="es-MX" dirty="0" smtClean="0">
                <a:latin typeface="Calibri" pitchFamily="34" charset="0"/>
              </a:rPr>
            </a:br>
            <a:r>
              <a:rPr lang="es-MX" dirty="0" smtClean="0">
                <a:latin typeface="Calibri" pitchFamily="34" charset="0"/>
              </a:rPr>
              <a:t>y la seguridad: El ciego sanado</a:t>
            </a:r>
            <a:endParaRPr dirty="0">
              <a:latin typeface="Calibri" pitchFamily="34" charset="0"/>
            </a:endParaRPr>
          </a:p>
        </p:txBody>
      </p:sp>
      <p:sp>
        <p:nvSpPr>
          <p:cNvPr id="143" name="Google Shape;143;p16"/>
          <p:cNvSpPr txBox="1">
            <a:spLocks noGrp="1"/>
          </p:cNvSpPr>
          <p:nvPr>
            <p:ph type="subTitle" idx="1"/>
          </p:nvPr>
        </p:nvSpPr>
        <p:spPr>
          <a:xfrm>
            <a:off x="3738708" y="3738838"/>
            <a:ext cx="4793732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</a:rPr>
              <a:t>Unidad XI: Superación de obstáculos</a:t>
            </a:r>
            <a:endParaRPr dirty="0">
              <a:solidFill>
                <a:schemeClr val="accent6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0" y="841282"/>
            <a:ext cx="3471300" cy="3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0" dirty="0" smtClean="0">
                <a:solidFill>
                  <a:schemeClr val="accent2"/>
                </a:solidFill>
                <a:latin typeface="Calibri" pitchFamily="34" charset="0"/>
                <a:ea typeface="Roboto Slab"/>
                <a:cs typeface="Roboto Slab"/>
                <a:sym typeface="Roboto Slab"/>
              </a:rPr>
              <a:t>33</a:t>
            </a:r>
            <a:endParaRPr sz="20000" dirty="0">
              <a:solidFill>
                <a:schemeClr val="accent2"/>
              </a:solidFill>
              <a:latin typeface="Calibri" pitchFamily="34" charset="0"/>
              <a:ea typeface="Roboto Slab"/>
              <a:cs typeface="Roboto Slab"/>
              <a:sym typeface="Roboto Slab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6" name="Google Shape;105;p13"/>
          <p:cNvSpPr txBox="1">
            <a:spLocks/>
          </p:cNvSpPr>
          <p:nvPr/>
        </p:nvSpPr>
        <p:spPr>
          <a:xfrm>
            <a:off x="685800" y="259822"/>
            <a:ext cx="2374032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Roboto Slab"/>
              <a:buNone/>
              <a:defRPr sz="4800" b="1" i="0" u="none" strike="noStrike" cap="none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s-MX" dirty="0" smtClean="0">
                <a:solidFill>
                  <a:schemeClr val="bg1"/>
                </a:solidFill>
                <a:latin typeface="Calibri" pitchFamily="34" charset="0"/>
              </a:rPr>
              <a:t>Sesión</a:t>
            </a:r>
            <a:endParaRPr lang="es-MX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7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79512" y="2254682"/>
            <a:ext cx="880214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Al </a:t>
            </a:r>
            <a:r>
              <a:rPr lang="es-MX" dirty="0">
                <a:latin typeface="Calibri" pitchFamily="34" charset="0"/>
              </a:rPr>
              <a:t>pasar Jesús, vio a un hombre </a:t>
            </a:r>
            <a:r>
              <a:rPr lang="es-MX" b="1" dirty="0">
                <a:latin typeface="Calibri" pitchFamily="34" charset="0"/>
              </a:rPr>
              <a:t>ciego de </a:t>
            </a:r>
            <a:r>
              <a:rPr lang="es-MX" b="1" dirty="0" smtClean="0">
                <a:latin typeface="Calibri" pitchFamily="34" charset="0"/>
              </a:rPr>
              <a:t>nacimiento</a:t>
            </a:r>
            <a:r>
              <a:rPr lang="es-MX" dirty="0" smtClean="0">
                <a:latin typeface="Calibri" pitchFamily="34" charset="0"/>
              </a:rPr>
              <a:t>. Y </a:t>
            </a:r>
            <a:r>
              <a:rPr lang="es-MX" dirty="0">
                <a:latin typeface="Calibri" pitchFamily="34" charset="0"/>
              </a:rPr>
              <a:t>le preguntaron sus discípulos, diciendo: Rabí, ¿</a:t>
            </a:r>
            <a:r>
              <a:rPr lang="es-MX" b="1" dirty="0">
                <a:latin typeface="Calibri" pitchFamily="34" charset="0"/>
              </a:rPr>
              <a:t>quién pecó</a:t>
            </a:r>
            <a:r>
              <a:rPr lang="es-MX" dirty="0">
                <a:latin typeface="Calibri" pitchFamily="34" charset="0"/>
              </a:rPr>
              <a:t>, éste o sus padres, para que haya nacido </a:t>
            </a:r>
            <a:r>
              <a:rPr lang="es-MX" dirty="0" smtClean="0">
                <a:latin typeface="Calibri" pitchFamily="34" charset="0"/>
              </a:rPr>
              <a:t>ciego? Respondió </a:t>
            </a:r>
            <a:r>
              <a:rPr lang="es-MX" dirty="0">
                <a:latin typeface="Calibri" pitchFamily="34" charset="0"/>
              </a:rPr>
              <a:t>Jesús: No es que pecó éste, ni sus padres, sino para que </a:t>
            </a:r>
            <a:r>
              <a:rPr lang="es-MX" b="1" dirty="0">
                <a:latin typeface="Calibri" pitchFamily="34" charset="0"/>
              </a:rPr>
              <a:t>las obras de Dios se manifiesten en </a:t>
            </a:r>
            <a:r>
              <a:rPr lang="es-MX" b="1" dirty="0" smtClean="0">
                <a:latin typeface="Calibri" pitchFamily="34" charset="0"/>
              </a:rPr>
              <a:t>él</a:t>
            </a:r>
            <a:r>
              <a:rPr lang="es-MX" dirty="0" smtClean="0">
                <a:latin typeface="Calibri" pitchFamily="34" charset="0"/>
              </a:rPr>
              <a:t>. Me </a:t>
            </a:r>
            <a:r>
              <a:rPr lang="es-MX" dirty="0">
                <a:latin typeface="Calibri" pitchFamily="34" charset="0"/>
              </a:rPr>
              <a:t>es necesario hacer las obras del que me envió, entre tanto que el día dura; la noche viene, cuando nadie puede trabajar. Entre tanto que estoy en el mundo, luz soy del mundo. 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9:1-5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9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Primer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9" y="1953725"/>
            <a:ext cx="2520000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3289059" y="1635685"/>
            <a:ext cx="1859006" cy="1578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3" idx="6"/>
            <a:endCxn id="33" idx="1"/>
          </p:cNvCxnSpPr>
          <p:nvPr/>
        </p:nvCxnSpPr>
        <p:spPr>
          <a:xfrm>
            <a:off x="3289059" y="3213725"/>
            <a:ext cx="1859008" cy="1312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>
            <a:off x="3289059" y="3213725"/>
            <a:ext cx="1859005" cy="399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27560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Condición del hombre:</a:t>
            </a:r>
            <a:b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</a:br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Ciego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20072" y="2905799"/>
            <a:ext cx="27721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Su postura social:</a:t>
            </a:r>
            <a:b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</a:br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Marginado (mendigaba)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220072" y="4227934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Su postura ante la iglesia: pecador</a:t>
            </a:r>
            <a:endParaRPr lang="es-MX" dirty="0"/>
          </a:p>
        </p:txBody>
      </p:sp>
      <p:sp>
        <p:nvSpPr>
          <p:cNvPr id="20" name="19 Rectángulo"/>
          <p:cNvSpPr/>
          <p:nvPr/>
        </p:nvSpPr>
        <p:spPr>
          <a:xfrm>
            <a:off x="251520" y="4917817"/>
            <a:ext cx="746069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000" dirty="0" smtClean="0">
                <a:latin typeface="Calibri" pitchFamily="34" charset="0"/>
              </a:rPr>
              <a:t>Imagen </a:t>
            </a:r>
            <a:r>
              <a:rPr lang="es-MX" sz="1000" dirty="0" err="1" smtClean="0">
                <a:latin typeface="Calibri" pitchFamily="34" charset="0"/>
              </a:rPr>
              <a:t>retrieved</a:t>
            </a:r>
            <a:r>
              <a:rPr lang="es-MX" sz="1000" dirty="0" smtClean="0">
                <a:latin typeface="Calibri" pitchFamily="34" charset="0"/>
              </a:rPr>
              <a:t> </a:t>
            </a:r>
            <a:r>
              <a:rPr lang="es-MX" sz="1000" dirty="0" err="1" smtClean="0">
                <a:latin typeface="Calibri" pitchFamily="34" charset="0"/>
              </a:rPr>
              <a:t>from</a:t>
            </a:r>
            <a:r>
              <a:rPr lang="es-MX" sz="1000" dirty="0">
                <a:latin typeface="Calibri" pitchFamily="34" charset="0"/>
              </a:rPr>
              <a:t> </a:t>
            </a:r>
            <a:r>
              <a:rPr lang="es-MX" sz="1000" dirty="0">
                <a:latin typeface="Calibri" pitchFamily="34" charset="0"/>
              </a:rPr>
              <a:t>https://encrypted-tbn0.gstatic.com/images?q=tbn:ANd9GcTinIVIH0OAwJ33AogUEpidSGgAwTrUBTxx0g&amp;usqp=CAU/</a:t>
            </a:r>
            <a:endParaRPr lang="es-MX" sz="1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15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07504" y="2254682"/>
            <a:ext cx="885596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Dicho </a:t>
            </a:r>
            <a:r>
              <a:rPr lang="es-MX" dirty="0">
                <a:latin typeface="Calibri" pitchFamily="34" charset="0"/>
              </a:rPr>
              <a:t>esto, escupió en tierra, e hizo lodo con la saliva, y untó con el lodo los ojos del </a:t>
            </a:r>
            <a:r>
              <a:rPr lang="es-MX" dirty="0" smtClean="0">
                <a:latin typeface="Calibri" pitchFamily="34" charset="0"/>
              </a:rPr>
              <a:t>ciego, </a:t>
            </a:r>
            <a:r>
              <a:rPr lang="es-MX" dirty="0">
                <a:latin typeface="Calibri" pitchFamily="34" charset="0"/>
              </a:rPr>
              <a:t>y le dijo: </a:t>
            </a:r>
            <a:r>
              <a:rPr lang="es-MX" b="1" dirty="0">
                <a:latin typeface="Calibri" pitchFamily="34" charset="0"/>
              </a:rPr>
              <a:t>Ve</a:t>
            </a:r>
            <a:r>
              <a:rPr lang="es-MX" dirty="0">
                <a:latin typeface="Calibri" pitchFamily="34" charset="0"/>
              </a:rPr>
              <a:t> a lavarte en el estanque de </a:t>
            </a:r>
            <a:r>
              <a:rPr lang="es-MX" dirty="0" err="1">
                <a:latin typeface="Calibri" pitchFamily="34" charset="0"/>
              </a:rPr>
              <a:t>Siloé</a:t>
            </a:r>
            <a:r>
              <a:rPr lang="es-MX" dirty="0">
                <a:latin typeface="Calibri" pitchFamily="34" charset="0"/>
              </a:rPr>
              <a:t> (que traducido es, </a:t>
            </a:r>
            <a:r>
              <a:rPr lang="es-MX" b="1" dirty="0">
                <a:latin typeface="Calibri" pitchFamily="34" charset="0"/>
              </a:rPr>
              <a:t>Enviado</a:t>
            </a:r>
            <a:r>
              <a:rPr lang="es-MX" dirty="0">
                <a:latin typeface="Calibri" pitchFamily="34" charset="0"/>
              </a:rPr>
              <a:t>). </a:t>
            </a:r>
            <a:r>
              <a:rPr lang="es-MX" b="1" dirty="0">
                <a:latin typeface="Calibri" pitchFamily="34" charset="0"/>
              </a:rPr>
              <a:t>Fue</a:t>
            </a:r>
            <a:r>
              <a:rPr lang="es-MX" dirty="0">
                <a:latin typeface="Calibri" pitchFamily="34" charset="0"/>
              </a:rPr>
              <a:t> entonces, y se lavó, y regresó </a:t>
            </a:r>
            <a:r>
              <a:rPr lang="es-MX" dirty="0" smtClean="0">
                <a:latin typeface="Calibri" pitchFamily="34" charset="0"/>
              </a:rPr>
              <a:t>viendo. Entonces </a:t>
            </a:r>
            <a:r>
              <a:rPr lang="es-MX" dirty="0">
                <a:latin typeface="Calibri" pitchFamily="34" charset="0"/>
              </a:rPr>
              <a:t>los vecinos, y los que antes le habían visto que era ciego, decían: ¿No es éste el que se sentaba y </a:t>
            </a:r>
            <a:r>
              <a:rPr lang="es-MX" b="1" dirty="0" smtClean="0">
                <a:latin typeface="Calibri" pitchFamily="34" charset="0"/>
              </a:rPr>
              <a:t>mendigaba</a:t>
            </a:r>
            <a:r>
              <a:rPr lang="es-MX" dirty="0" smtClean="0">
                <a:latin typeface="Calibri" pitchFamily="34" charset="0"/>
              </a:rPr>
              <a:t>? Unos </a:t>
            </a:r>
            <a:r>
              <a:rPr lang="es-MX" dirty="0">
                <a:latin typeface="Calibri" pitchFamily="34" charset="0"/>
              </a:rPr>
              <a:t>decían: El es; y otros: A él se parece. El decía: Yo soy.</a:t>
            </a:r>
          </a:p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Y </a:t>
            </a:r>
            <a:r>
              <a:rPr lang="es-MX" dirty="0">
                <a:latin typeface="Calibri" pitchFamily="34" charset="0"/>
              </a:rPr>
              <a:t>le dijeron: ¿Cómo te fueron abiertos los ojos</a:t>
            </a:r>
            <a:r>
              <a:rPr lang="es-MX" dirty="0" smtClean="0">
                <a:latin typeface="Calibri" pitchFamily="34" charset="0"/>
              </a:rPr>
              <a:t>? </a:t>
            </a:r>
            <a:r>
              <a:rPr lang="es-MX" dirty="0">
                <a:latin typeface="Calibri" pitchFamily="34" charset="0"/>
              </a:rPr>
              <a:t>Respondió él y dijo: Aquel hombre que se llama </a:t>
            </a:r>
            <a:r>
              <a:rPr lang="es-MX" b="1" dirty="0">
                <a:latin typeface="Calibri" pitchFamily="34" charset="0"/>
              </a:rPr>
              <a:t>Jesús</a:t>
            </a:r>
            <a:r>
              <a:rPr lang="es-MX" dirty="0">
                <a:latin typeface="Calibri" pitchFamily="34" charset="0"/>
              </a:rPr>
              <a:t> hizo lodo, me untó los ojos, y me dijo: Ve al </a:t>
            </a:r>
            <a:r>
              <a:rPr lang="es-MX" dirty="0" err="1">
                <a:latin typeface="Calibri" pitchFamily="34" charset="0"/>
              </a:rPr>
              <a:t>Siloé</a:t>
            </a:r>
            <a:r>
              <a:rPr lang="es-MX" dirty="0">
                <a:latin typeface="Calibri" pitchFamily="34" charset="0"/>
              </a:rPr>
              <a:t>, y lávate; y fui, y me lavé, y recibí la </a:t>
            </a:r>
            <a:r>
              <a:rPr lang="es-MX" dirty="0" smtClean="0">
                <a:latin typeface="Calibri" pitchFamily="34" charset="0"/>
              </a:rPr>
              <a:t>vista. Entonces </a:t>
            </a:r>
            <a:r>
              <a:rPr lang="es-MX" dirty="0">
                <a:latin typeface="Calibri" pitchFamily="34" charset="0"/>
              </a:rPr>
              <a:t>le dijeron: ¿Dónde está él? El dijo: No sé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9:6-12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0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Segundo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Google Shape;616;p4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13" y="1995686"/>
            <a:ext cx="1992094" cy="2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31" name="Google Shape;1445;p49"/>
          <p:cNvSpPr txBox="1"/>
          <p:nvPr/>
        </p:nvSpPr>
        <p:spPr>
          <a:xfrm>
            <a:off x="5148065" y="1275684"/>
            <a:ext cx="2879999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2879999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2879999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stCxn id="23" idx="6"/>
            <a:endCxn id="31" idx="1"/>
          </p:cNvCxnSpPr>
          <p:nvPr/>
        </p:nvCxnSpPr>
        <p:spPr>
          <a:xfrm flipV="1">
            <a:off x="3106854" y="1635685"/>
            <a:ext cx="2041211" cy="162000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stCxn id="23" idx="6"/>
            <a:endCxn id="33" idx="1"/>
          </p:cNvCxnSpPr>
          <p:nvPr/>
        </p:nvCxnSpPr>
        <p:spPr>
          <a:xfrm>
            <a:off x="3106854" y="3255686"/>
            <a:ext cx="2041213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stCxn id="23" idx="6"/>
            <a:endCxn id="34" idx="1"/>
          </p:cNvCxnSpPr>
          <p:nvPr/>
        </p:nvCxnSpPr>
        <p:spPr>
          <a:xfrm flipV="1">
            <a:off x="3106854" y="3253684"/>
            <a:ext cx="2041210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92083" y="1275606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Jesús como luz del mundo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5255919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Jesús como el enviado, la esperanza</a:t>
            </a:r>
            <a:endParaRPr lang="es-MX" dirty="0"/>
          </a:p>
        </p:txBody>
      </p:sp>
      <p:sp>
        <p:nvSpPr>
          <p:cNvPr id="45" name="44 Rectángulo"/>
          <p:cNvSpPr/>
          <p:nvPr/>
        </p:nvSpPr>
        <p:spPr>
          <a:xfrm>
            <a:off x="5076056" y="4155926"/>
            <a:ext cx="29523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Jesús, el que manifiesta las obras del que lo envió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5401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07504" y="2067694"/>
            <a:ext cx="9036496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sz="1800" dirty="0">
                <a:latin typeface="Calibri" pitchFamily="34" charset="0"/>
              </a:rPr>
              <a:t> Entonces volvieron a llamar al hombre que había sido ciego, y le dijeron: Da gloria a Dios; nosotros sabemos que ese hombre es pecador</a:t>
            </a:r>
            <a:r>
              <a:rPr lang="es-MX" sz="1800" dirty="0" smtClean="0">
                <a:latin typeface="Calibri" pitchFamily="34" charset="0"/>
              </a:rPr>
              <a:t>.  </a:t>
            </a:r>
            <a:r>
              <a:rPr lang="es-MX" sz="1800" dirty="0">
                <a:latin typeface="Calibri" pitchFamily="34" charset="0"/>
              </a:rPr>
              <a:t>Entonces él respondió y dijo: Si es pecador, no lo </a:t>
            </a:r>
            <a:r>
              <a:rPr lang="es-MX" sz="1800" dirty="0" smtClean="0">
                <a:latin typeface="Calibri" pitchFamily="34" charset="0"/>
              </a:rPr>
              <a:t>sé</a:t>
            </a:r>
            <a:r>
              <a:rPr lang="es-MX" sz="1800" b="1" dirty="0" smtClean="0">
                <a:latin typeface="Calibri" pitchFamily="34" charset="0"/>
              </a:rPr>
              <a:t>; una cosa sé, que </a:t>
            </a:r>
            <a:r>
              <a:rPr lang="es-MX" sz="1800" b="1" dirty="0">
                <a:latin typeface="Calibri" pitchFamily="34" charset="0"/>
              </a:rPr>
              <a:t>habiendo yo sido ciego, ahora </a:t>
            </a:r>
            <a:r>
              <a:rPr lang="es-MX" sz="1800" b="1" dirty="0" smtClean="0">
                <a:latin typeface="Calibri" pitchFamily="34" charset="0"/>
              </a:rPr>
              <a:t>veo</a:t>
            </a:r>
            <a:r>
              <a:rPr lang="es-MX" sz="1800" dirty="0" smtClean="0">
                <a:latin typeface="Calibri" pitchFamily="34" charset="0"/>
              </a:rPr>
              <a:t>. Le </a:t>
            </a:r>
            <a:r>
              <a:rPr lang="es-MX" sz="1800" dirty="0">
                <a:latin typeface="Calibri" pitchFamily="34" charset="0"/>
              </a:rPr>
              <a:t>volvieron a decir: ¿Qué te hizo? ¿Cómo te abrió los </a:t>
            </a:r>
            <a:r>
              <a:rPr lang="es-MX" sz="1800" dirty="0" smtClean="0">
                <a:latin typeface="Calibri" pitchFamily="34" charset="0"/>
              </a:rPr>
              <a:t>ojos? </a:t>
            </a:r>
            <a:r>
              <a:rPr lang="es-MX" sz="1800" dirty="0">
                <a:latin typeface="Calibri" pitchFamily="34" charset="0"/>
              </a:rPr>
              <a:t>El les respondió: Ya os lo he dicho, y no </a:t>
            </a:r>
            <a:r>
              <a:rPr lang="es-MX" sz="1800" dirty="0" smtClean="0">
                <a:latin typeface="Calibri" pitchFamily="34" charset="0"/>
              </a:rPr>
              <a:t>habéis </a:t>
            </a:r>
            <a:r>
              <a:rPr lang="es-MX" sz="1800" dirty="0">
                <a:latin typeface="Calibri" pitchFamily="34" charset="0"/>
              </a:rPr>
              <a:t>querido oír; ¿por qué lo queréis oír otra vez? ¿Queréis también vosotros haceros sus </a:t>
            </a:r>
            <a:r>
              <a:rPr lang="es-MX" sz="1800" dirty="0" smtClean="0">
                <a:latin typeface="Calibri" pitchFamily="34" charset="0"/>
              </a:rPr>
              <a:t>discípulos? </a:t>
            </a:r>
            <a:r>
              <a:rPr lang="es-MX" sz="1800" dirty="0">
                <a:latin typeface="Calibri" pitchFamily="34" charset="0"/>
              </a:rPr>
              <a:t>Y le injuriaron, y dijeron: Tú eres su discípulo; </a:t>
            </a:r>
            <a:r>
              <a:rPr lang="es-MX" sz="1800" dirty="0" smtClean="0">
                <a:latin typeface="Calibri" pitchFamily="34" charset="0"/>
              </a:rPr>
              <a:t>pero nosotros, </a:t>
            </a:r>
            <a:r>
              <a:rPr lang="es-MX" sz="1800" dirty="0">
                <a:latin typeface="Calibri" pitchFamily="34" charset="0"/>
              </a:rPr>
              <a:t>discípulos de Moisés </a:t>
            </a:r>
            <a:r>
              <a:rPr lang="es-MX" sz="1800" dirty="0" smtClean="0">
                <a:latin typeface="Calibri" pitchFamily="34" charset="0"/>
              </a:rPr>
              <a:t>somos. Nosotros </a:t>
            </a:r>
            <a:r>
              <a:rPr lang="es-MX" sz="1800" dirty="0">
                <a:latin typeface="Calibri" pitchFamily="34" charset="0"/>
              </a:rPr>
              <a:t>sabemos que Dios ha hablado a Moisés; pero respecto a ése, no sabemos de dónde </a:t>
            </a:r>
            <a:r>
              <a:rPr lang="es-MX" sz="1800" dirty="0" smtClean="0">
                <a:latin typeface="Calibri" pitchFamily="34" charset="0"/>
              </a:rPr>
              <a:t>sea. Respondió </a:t>
            </a:r>
            <a:r>
              <a:rPr lang="es-MX" sz="1800" dirty="0">
                <a:latin typeface="Calibri" pitchFamily="34" charset="0"/>
              </a:rPr>
              <a:t>el hombre, y les dijo: </a:t>
            </a:r>
            <a:r>
              <a:rPr lang="es-MX" sz="1800" b="1" dirty="0">
                <a:latin typeface="Calibri" pitchFamily="34" charset="0"/>
              </a:rPr>
              <a:t>Pues esto es lo maravilloso, que vosotros no sepáis de dónde sea, y a mí me abrió los </a:t>
            </a:r>
            <a:r>
              <a:rPr lang="es-MX" sz="1800" b="1" dirty="0" smtClean="0">
                <a:latin typeface="Calibri" pitchFamily="34" charset="0"/>
              </a:rPr>
              <a:t>ojos. </a:t>
            </a:r>
            <a:r>
              <a:rPr lang="es-MX" sz="1800" b="1" dirty="0">
                <a:latin typeface="Calibri" pitchFamily="34" charset="0"/>
              </a:rPr>
              <a:t>Y sabemos que Dios no oye a los pecadores; pero si alguno es temeroso de Dios, y hace su voluntad, a ése </a:t>
            </a:r>
            <a:r>
              <a:rPr lang="es-MX" sz="1800" b="1" dirty="0" smtClean="0">
                <a:latin typeface="Calibri" pitchFamily="34" charset="0"/>
              </a:rPr>
              <a:t>oye</a:t>
            </a:r>
            <a:r>
              <a:rPr lang="es-MX" sz="1800" dirty="0" smtClean="0">
                <a:latin typeface="Calibri" pitchFamily="34" charset="0"/>
              </a:rPr>
              <a:t>. Desde </a:t>
            </a:r>
            <a:r>
              <a:rPr lang="es-MX" sz="1800" dirty="0">
                <a:latin typeface="Calibri" pitchFamily="34" charset="0"/>
              </a:rPr>
              <a:t>el principio no se ha oído decir que alguno abriese los ojos a uno que nació </a:t>
            </a:r>
            <a:r>
              <a:rPr lang="es-MX" sz="1800" dirty="0" smtClean="0">
                <a:latin typeface="Calibri" pitchFamily="34" charset="0"/>
              </a:rPr>
              <a:t>ciego. </a:t>
            </a:r>
            <a:r>
              <a:rPr lang="es-MX" sz="1800" b="1" dirty="0" smtClean="0">
                <a:latin typeface="Calibri" pitchFamily="34" charset="0"/>
              </a:rPr>
              <a:t>Si </a:t>
            </a:r>
            <a:r>
              <a:rPr lang="es-MX" sz="1800" b="1" dirty="0">
                <a:latin typeface="Calibri" pitchFamily="34" charset="0"/>
              </a:rPr>
              <a:t>éste no viniera de Dios, nada podría hacer</a:t>
            </a:r>
            <a:r>
              <a:rPr lang="es-MX" sz="1800" dirty="0">
                <a:latin typeface="Calibri" pitchFamily="34" charset="0"/>
              </a:rPr>
              <a:t>. </a:t>
            </a:r>
            <a:endParaRPr sz="1800"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9:24-33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0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Elipse"/>
          <p:cNvSpPr/>
          <p:nvPr/>
        </p:nvSpPr>
        <p:spPr>
          <a:xfrm>
            <a:off x="611211" y="1995685"/>
            <a:ext cx="2441739" cy="25362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0" name="Google Shape;410;p36"/>
          <p:cNvSpPr txBox="1">
            <a:spLocks noGrp="1"/>
          </p:cNvSpPr>
          <p:nvPr>
            <p:ph type="title"/>
          </p:nvPr>
        </p:nvSpPr>
        <p:spPr>
          <a:xfrm>
            <a:off x="1002008" y="530725"/>
            <a:ext cx="3858024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 smtClean="0">
                <a:latin typeface="Calibri" pitchFamily="34" charset="0"/>
              </a:rPr>
              <a:t>Tercer acercamiento al pasaje…</a:t>
            </a:r>
            <a:endParaRPr dirty="0">
              <a:latin typeface="Calibri" pitchFamily="34" charset="0"/>
            </a:endParaRPr>
          </a:p>
        </p:txBody>
      </p:sp>
      <p:sp>
        <p:nvSpPr>
          <p:cNvPr id="413" name="Google Shape;413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6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accent2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87625" y="1766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oogle Shape;891;p48"/>
          <p:cNvGrpSpPr/>
          <p:nvPr/>
        </p:nvGrpSpPr>
        <p:grpSpPr>
          <a:xfrm>
            <a:off x="374931" y="839593"/>
            <a:ext cx="291276" cy="297381"/>
            <a:chOff x="3951850" y="2985350"/>
            <a:chExt cx="407950" cy="416500"/>
          </a:xfrm>
        </p:grpSpPr>
        <p:sp>
          <p:nvSpPr>
            <p:cNvPr id="16" name="Google Shape;892;p48"/>
            <p:cNvSpPr/>
            <p:nvPr/>
          </p:nvSpPr>
          <p:spPr>
            <a:xfrm>
              <a:off x="3951850" y="2985350"/>
              <a:ext cx="314800" cy="314825"/>
            </a:xfrm>
            <a:custGeom>
              <a:avLst/>
              <a:gdLst/>
              <a:ahLst/>
              <a:cxnLst/>
              <a:rect l="l" t="t" r="r" b="b"/>
              <a:pathLst>
                <a:path w="12592" h="12593" fill="none" extrusionOk="0">
                  <a:moveTo>
                    <a:pt x="6284" y="1"/>
                  </a:moveTo>
                  <a:lnTo>
                    <a:pt x="6284" y="1"/>
                  </a:lnTo>
                  <a:lnTo>
                    <a:pt x="5967" y="25"/>
                  </a:lnTo>
                  <a:lnTo>
                    <a:pt x="5651" y="49"/>
                  </a:lnTo>
                  <a:lnTo>
                    <a:pt x="5334" y="74"/>
                  </a:lnTo>
                  <a:lnTo>
                    <a:pt x="5017" y="147"/>
                  </a:lnTo>
                  <a:lnTo>
                    <a:pt x="4725" y="220"/>
                  </a:lnTo>
                  <a:lnTo>
                    <a:pt x="4433" y="293"/>
                  </a:lnTo>
                  <a:lnTo>
                    <a:pt x="4141" y="390"/>
                  </a:lnTo>
                  <a:lnTo>
                    <a:pt x="3848" y="512"/>
                  </a:lnTo>
                  <a:lnTo>
                    <a:pt x="3556" y="634"/>
                  </a:lnTo>
                  <a:lnTo>
                    <a:pt x="3288" y="780"/>
                  </a:lnTo>
                  <a:lnTo>
                    <a:pt x="3020" y="926"/>
                  </a:lnTo>
                  <a:lnTo>
                    <a:pt x="2777" y="1072"/>
                  </a:lnTo>
                  <a:lnTo>
                    <a:pt x="2290" y="1437"/>
                  </a:lnTo>
                  <a:lnTo>
                    <a:pt x="1851" y="1852"/>
                  </a:lnTo>
                  <a:lnTo>
                    <a:pt x="1437" y="2290"/>
                  </a:lnTo>
                  <a:lnTo>
                    <a:pt x="1072" y="2777"/>
                  </a:lnTo>
                  <a:lnTo>
                    <a:pt x="901" y="3045"/>
                  </a:lnTo>
                  <a:lnTo>
                    <a:pt x="755" y="3313"/>
                  </a:lnTo>
                  <a:lnTo>
                    <a:pt x="609" y="3581"/>
                  </a:lnTo>
                  <a:lnTo>
                    <a:pt x="487" y="3849"/>
                  </a:lnTo>
                  <a:lnTo>
                    <a:pt x="390" y="4141"/>
                  </a:lnTo>
                  <a:lnTo>
                    <a:pt x="292" y="4433"/>
                  </a:lnTo>
                  <a:lnTo>
                    <a:pt x="195" y="4725"/>
                  </a:lnTo>
                  <a:lnTo>
                    <a:pt x="122" y="5042"/>
                  </a:lnTo>
                  <a:lnTo>
                    <a:pt x="73" y="5334"/>
                  </a:lnTo>
                  <a:lnTo>
                    <a:pt x="25" y="5651"/>
                  </a:lnTo>
                  <a:lnTo>
                    <a:pt x="0" y="5968"/>
                  </a:lnTo>
                  <a:lnTo>
                    <a:pt x="0" y="6308"/>
                  </a:lnTo>
                  <a:lnTo>
                    <a:pt x="0" y="6308"/>
                  </a:lnTo>
                  <a:lnTo>
                    <a:pt x="0" y="6625"/>
                  </a:lnTo>
                  <a:lnTo>
                    <a:pt x="25" y="6942"/>
                  </a:lnTo>
                  <a:lnTo>
                    <a:pt x="73" y="7258"/>
                  </a:lnTo>
                  <a:lnTo>
                    <a:pt x="122" y="7575"/>
                  </a:lnTo>
                  <a:lnTo>
                    <a:pt x="195" y="7867"/>
                  </a:lnTo>
                  <a:lnTo>
                    <a:pt x="292" y="8184"/>
                  </a:lnTo>
                  <a:lnTo>
                    <a:pt x="390" y="8476"/>
                  </a:lnTo>
                  <a:lnTo>
                    <a:pt x="487" y="8744"/>
                  </a:lnTo>
                  <a:lnTo>
                    <a:pt x="609" y="9036"/>
                  </a:lnTo>
                  <a:lnTo>
                    <a:pt x="755" y="9304"/>
                  </a:lnTo>
                  <a:lnTo>
                    <a:pt x="901" y="9572"/>
                  </a:lnTo>
                  <a:lnTo>
                    <a:pt x="1072" y="9816"/>
                  </a:lnTo>
                  <a:lnTo>
                    <a:pt x="1437" y="10303"/>
                  </a:lnTo>
                  <a:lnTo>
                    <a:pt x="1851" y="10741"/>
                  </a:lnTo>
                  <a:lnTo>
                    <a:pt x="2290" y="11155"/>
                  </a:lnTo>
                  <a:lnTo>
                    <a:pt x="2777" y="11520"/>
                  </a:lnTo>
                  <a:lnTo>
                    <a:pt x="3020" y="11691"/>
                  </a:lnTo>
                  <a:lnTo>
                    <a:pt x="3288" y="11837"/>
                  </a:lnTo>
                  <a:lnTo>
                    <a:pt x="3556" y="11983"/>
                  </a:lnTo>
                  <a:lnTo>
                    <a:pt x="3848" y="12105"/>
                  </a:lnTo>
                  <a:lnTo>
                    <a:pt x="4141" y="12202"/>
                  </a:lnTo>
                  <a:lnTo>
                    <a:pt x="4433" y="12300"/>
                  </a:lnTo>
                  <a:lnTo>
                    <a:pt x="4725" y="12397"/>
                  </a:lnTo>
                  <a:lnTo>
                    <a:pt x="5017" y="12470"/>
                  </a:lnTo>
                  <a:lnTo>
                    <a:pt x="5334" y="12519"/>
                  </a:lnTo>
                  <a:lnTo>
                    <a:pt x="5651" y="12568"/>
                  </a:lnTo>
                  <a:lnTo>
                    <a:pt x="5967" y="12592"/>
                  </a:lnTo>
                  <a:lnTo>
                    <a:pt x="6284" y="12592"/>
                  </a:lnTo>
                  <a:lnTo>
                    <a:pt x="6284" y="12592"/>
                  </a:lnTo>
                  <a:lnTo>
                    <a:pt x="6625" y="12592"/>
                  </a:lnTo>
                  <a:lnTo>
                    <a:pt x="6941" y="12568"/>
                  </a:lnTo>
                  <a:lnTo>
                    <a:pt x="7258" y="12519"/>
                  </a:lnTo>
                  <a:lnTo>
                    <a:pt x="7550" y="12470"/>
                  </a:lnTo>
                  <a:lnTo>
                    <a:pt x="7867" y="12397"/>
                  </a:lnTo>
                  <a:lnTo>
                    <a:pt x="8159" y="12300"/>
                  </a:lnTo>
                  <a:lnTo>
                    <a:pt x="8451" y="12202"/>
                  </a:lnTo>
                  <a:lnTo>
                    <a:pt x="8744" y="12105"/>
                  </a:lnTo>
                  <a:lnTo>
                    <a:pt x="9012" y="11983"/>
                  </a:lnTo>
                  <a:lnTo>
                    <a:pt x="9279" y="11837"/>
                  </a:lnTo>
                  <a:lnTo>
                    <a:pt x="9547" y="11691"/>
                  </a:lnTo>
                  <a:lnTo>
                    <a:pt x="9815" y="11520"/>
                  </a:lnTo>
                  <a:lnTo>
                    <a:pt x="10302" y="11155"/>
                  </a:lnTo>
                  <a:lnTo>
                    <a:pt x="10741" y="10741"/>
                  </a:lnTo>
                  <a:lnTo>
                    <a:pt x="11155" y="10303"/>
                  </a:lnTo>
                  <a:lnTo>
                    <a:pt x="11520" y="9816"/>
                  </a:lnTo>
                  <a:lnTo>
                    <a:pt x="11666" y="9572"/>
                  </a:lnTo>
                  <a:lnTo>
                    <a:pt x="11812" y="9304"/>
                  </a:lnTo>
                  <a:lnTo>
                    <a:pt x="11958" y="9036"/>
                  </a:lnTo>
                  <a:lnTo>
                    <a:pt x="12080" y="8744"/>
                  </a:lnTo>
                  <a:lnTo>
                    <a:pt x="12202" y="8476"/>
                  </a:lnTo>
                  <a:lnTo>
                    <a:pt x="12299" y="8184"/>
                  </a:lnTo>
                  <a:lnTo>
                    <a:pt x="12397" y="7867"/>
                  </a:lnTo>
                  <a:lnTo>
                    <a:pt x="12446" y="7575"/>
                  </a:lnTo>
                  <a:lnTo>
                    <a:pt x="12519" y="7258"/>
                  </a:lnTo>
                  <a:lnTo>
                    <a:pt x="12543" y="6942"/>
                  </a:lnTo>
                  <a:lnTo>
                    <a:pt x="12567" y="6625"/>
                  </a:lnTo>
                  <a:lnTo>
                    <a:pt x="12592" y="6308"/>
                  </a:lnTo>
                  <a:lnTo>
                    <a:pt x="12592" y="6308"/>
                  </a:lnTo>
                  <a:lnTo>
                    <a:pt x="12567" y="5968"/>
                  </a:lnTo>
                  <a:lnTo>
                    <a:pt x="12543" y="5651"/>
                  </a:lnTo>
                  <a:lnTo>
                    <a:pt x="12519" y="5334"/>
                  </a:lnTo>
                  <a:lnTo>
                    <a:pt x="12446" y="5042"/>
                  </a:lnTo>
                  <a:lnTo>
                    <a:pt x="12397" y="4725"/>
                  </a:lnTo>
                  <a:lnTo>
                    <a:pt x="12299" y="4433"/>
                  </a:lnTo>
                  <a:lnTo>
                    <a:pt x="12202" y="4141"/>
                  </a:lnTo>
                  <a:lnTo>
                    <a:pt x="12080" y="3849"/>
                  </a:lnTo>
                  <a:lnTo>
                    <a:pt x="11958" y="3581"/>
                  </a:lnTo>
                  <a:lnTo>
                    <a:pt x="11812" y="3313"/>
                  </a:lnTo>
                  <a:lnTo>
                    <a:pt x="11666" y="3045"/>
                  </a:lnTo>
                  <a:lnTo>
                    <a:pt x="11520" y="2777"/>
                  </a:lnTo>
                  <a:lnTo>
                    <a:pt x="11155" y="2290"/>
                  </a:lnTo>
                  <a:lnTo>
                    <a:pt x="10741" y="1852"/>
                  </a:lnTo>
                  <a:lnTo>
                    <a:pt x="10302" y="1437"/>
                  </a:lnTo>
                  <a:lnTo>
                    <a:pt x="9815" y="1072"/>
                  </a:lnTo>
                  <a:lnTo>
                    <a:pt x="9547" y="926"/>
                  </a:lnTo>
                  <a:lnTo>
                    <a:pt x="9279" y="780"/>
                  </a:lnTo>
                  <a:lnTo>
                    <a:pt x="9012" y="634"/>
                  </a:lnTo>
                  <a:lnTo>
                    <a:pt x="8744" y="512"/>
                  </a:lnTo>
                  <a:lnTo>
                    <a:pt x="8451" y="390"/>
                  </a:lnTo>
                  <a:lnTo>
                    <a:pt x="8159" y="293"/>
                  </a:lnTo>
                  <a:lnTo>
                    <a:pt x="7867" y="220"/>
                  </a:lnTo>
                  <a:lnTo>
                    <a:pt x="7550" y="147"/>
                  </a:lnTo>
                  <a:lnTo>
                    <a:pt x="7258" y="74"/>
                  </a:lnTo>
                  <a:lnTo>
                    <a:pt x="6941" y="49"/>
                  </a:lnTo>
                  <a:lnTo>
                    <a:pt x="6625" y="25"/>
                  </a:lnTo>
                  <a:lnTo>
                    <a:pt x="6284" y="1"/>
                  </a:lnTo>
                  <a:lnTo>
                    <a:pt x="6284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3;p48"/>
            <p:cNvSpPr/>
            <p:nvPr/>
          </p:nvSpPr>
          <p:spPr>
            <a:xfrm>
              <a:off x="3988375" y="3021875"/>
              <a:ext cx="241750" cy="241750"/>
            </a:xfrm>
            <a:custGeom>
              <a:avLst/>
              <a:gdLst/>
              <a:ahLst/>
              <a:cxnLst/>
              <a:rect l="l" t="t" r="r" b="b"/>
              <a:pathLst>
                <a:path w="9670" h="9670" fill="none" extrusionOk="0">
                  <a:moveTo>
                    <a:pt x="4823" y="1"/>
                  </a:moveTo>
                  <a:lnTo>
                    <a:pt x="4823" y="1"/>
                  </a:lnTo>
                  <a:lnTo>
                    <a:pt x="4336" y="25"/>
                  </a:lnTo>
                  <a:lnTo>
                    <a:pt x="3849" y="98"/>
                  </a:lnTo>
                  <a:lnTo>
                    <a:pt x="3386" y="220"/>
                  </a:lnTo>
                  <a:lnTo>
                    <a:pt x="2947" y="391"/>
                  </a:lnTo>
                  <a:lnTo>
                    <a:pt x="2533" y="585"/>
                  </a:lnTo>
                  <a:lnTo>
                    <a:pt x="2144" y="829"/>
                  </a:lnTo>
                  <a:lnTo>
                    <a:pt x="1754" y="1121"/>
                  </a:lnTo>
                  <a:lnTo>
                    <a:pt x="1413" y="1438"/>
                  </a:lnTo>
                  <a:lnTo>
                    <a:pt x="1096" y="1779"/>
                  </a:lnTo>
                  <a:lnTo>
                    <a:pt x="829" y="2144"/>
                  </a:lnTo>
                  <a:lnTo>
                    <a:pt x="585" y="2534"/>
                  </a:lnTo>
                  <a:lnTo>
                    <a:pt x="390" y="2972"/>
                  </a:lnTo>
                  <a:lnTo>
                    <a:pt x="220" y="3411"/>
                  </a:lnTo>
                  <a:lnTo>
                    <a:pt x="98" y="3873"/>
                  </a:lnTo>
                  <a:lnTo>
                    <a:pt x="25" y="4336"/>
                  </a:lnTo>
                  <a:lnTo>
                    <a:pt x="1" y="4847"/>
                  </a:lnTo>
                  <a:lnTo>
                    <a:pt x="1" y="4847"/>
                  </a:lnTo>
                  <a:lnTo>
                    <a:pt x="25" y="5335"/>
                  </a:lnTo>
                  <a:lnTo>
                    <a:pt x="98" y="5822"/>
                  </a:lnTo>
                  <a:lnTo>
                    <a:pt x="220" y="6284"/>
                  </a:lnTo>
                  <a:lnTo>
                    <a:pt x="390" y="6723"/>
                  </a:lnTo>
                  <a:lnTo>
                    <a:pt x="585" y="7137"/>
                  </a:lnTo>
                  <a:lnTo>
                    <a:pt x="829" y="7527"/>
                  </a:lnTo>
                  <a:lnTo>
                    <a:pt x="1096" y="7916"/>
                  </a:lnTo>
                  <a:lnTo>
                    <a:pt x="1413" y="8257"/>
                  </a:lnTo>
                  <a:lnTo>
                    <a:pt x="1754" y="8574"/>
                  </a:lnTo>
                  <a:lnTo>
                    <a:pt x="2144" y="8842"/>
                  </a:lnTo>
                  <a:lnTo>
                    <a:pt x="2533" y="9085"/>
                  </a:lnTo>
                  <a:lnTo>
                    <a:pt x="2947" y="9280"/>
                  </a:lnTo>
                  <a:lnTo>
                    <a:pt x="3386" y="9451"/>
                  </a:lnTo>
                  <a:lnTo>
                    <a:pt x="3849" y="9572"/>
                  </a:lnTo>
                  <a:lnTo>
                    <a:pt x="4336" y="9645"/>
                  </a:lnTo>
                  <a:lnTo>
                    <a:pt x="4823" y="9670"/>
                  </a:lnTo>
                  <a:lnTo>
                    <a:pt x="4823" y="9670"/>
                  </a:lnTo>
                  <a:lnTo>
                    <a:pt x="5334" y="9645"/>
                  </a:lnTo>
                  <a:lnTo>
                    <a:pt x="5797" y="9572"/>
                  </a:lnTo>
                  <a:lnTo>
                    <a:pt x="6260" y="9451"/>
                  </a:lnTo>
                  <a:lnTo>
                    <a:pt x="6698" y="9280"/>
                  </a:lnTo>
                  <a:lnTo>
                    <a:pt x="7136" y="9085"/>
                  </a:lnTo>
                  <a:lnTo>
                    <a:pt x="7526" y="8842"/>
                  </a:lnTo>
                  <a:lnTo>
                    <a:pt x="7892" y="8574"/>
                  </a:lnTo>
                  <a:lnTo>
                    <a:pt x="8232" y="8257"/>
                  </a:lnTo>
                  <a:lnTo>
                    <a:pt x="8549" y="7916"/>
                  </a:lnTo>
                  <a:lnTo>
                    <a:pt x="8841" y="7527"/>
                  </a:lnTo>
                  <a:lnTo>
                    <a:pt x="9085" y="7137"/>
                  </a:lnTo>
                  <a:lnTo>
                    <a:pt x="9280" y="6723"/>
                  </a:lnTo>
                  <a:lnTo>
                    <a:pt x="9450" y="6284"/>
                  </a:lnTo>
                  <a:lnTo>
                    <a:pt x="9572" y="5822"/>
                  </a:lnTo>
                  <a:lnTo>
                    <a:pt x="9645" y="5335"/>
                  </a:lnTo>
                  <a:lnTo>
                    <a:pt x="9669" y="4847"/>
                  </a:lnTo>
                  <a:lnTo>
                    <a:pt x="9669" y="4847"/>
                  </a:lnTo>
                  <a:lnTo>
                    <a:pt x="9645" y="4336"/>
                  </a:lnTo>
                  <a:lnTo>
                    <a:pt x="9572" y="3873"/>
                  </a:lnTo>
                  <a:lnTo>
                    <a:pt x="9450" y="3411"/>
                  </a:lnTo>
                  <a:lnTo>
                    <a:pt x="9280" y="2972"/>
                  </a:lnTo>
                  <a:lnTo>
                    <a:pt x="9085" y="2534"/>
                  </a:lnTo>
                  <a:lnTo>
                    <a:pt x="8841" y="2144"/>
                  </a:lnTo>
                  <a:lnTo>
                    <a:pt x="8549" y="1779"/>
                  </a:lnTo>
                  <a:lnTo>
                    <a:pt x="8232" y="1438"/>
                  </a:lnTo>
                  <a:lnTo>
                    <a:pt x="7892" y="1121"/>
                  </a:lnTo>
                  <a:lnTo>
                    <a:pt x="7526" y="829"/>
                  </a:lnTo>
                  <a:lnTo>
                    <a:pt x="7136" y="585"/>
                  </a:lnTo>
                  <a:lnTo>
                    <a:pt x="6698" y="391"/>
                  </a:lnTo>
                  <a:lnTo>
                    <a:pt x="6260" y="220"/>
                  </a:lnTo>
                  <a:lnTo>
                    <a:pt x="5797" y="98"/>
                  </a:lnTo>
                  <a:lnTo>
                    <a:pt x="5334" y="25"/>
                  </a:lnTo>
                  <a:lnTo>
                    <a:pt x="4823" y="1"/>
                  </a:lnTo>
                  <a:lnTo>
                    <a:pt x="4823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94;p48"/>
            <p:cNvSpPr/>
            <p:nvPr/>
          </p:nvSpPr>
          <p:spPr>
            <a:xfrm>
              <a:off x="4024300" y="3058425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0" y="3385"/>
                  </a:moveTo>
                  <a:lnTo>
                    <a:pt x="0" y="3385"/>
                  </a:lnTo>
                  <a:lnTo>
                    <a:pt x="25" y="3020"/>
                  </a:lnTo>
                  <a:lnTo>
                    <a:pt x="74" y="2704"/>
                  </a:lnTo>
                  <a:lnTo>
                    <a:pt x="147" y="2363"/>
                  </a:lnTo>
                  <a:lnTo>
                    <a:pt x="268" y="2070"/>
                  </a:lnTo>
                  <a:lnTo>
                    <a:pt x="414" y="1754"/>
                  </a:lnTo>
                  <a:lnTo>
                    <a:pt x="585" y="1486"/>
                  </a:lnTo>
                  <a:lnTo>
                    <a:pt x="780" y="1218"/>
                  </a:lnTo>
                  <a:lnTo>
                    <a:pt x="999" y="974"/>
                  </a:lnTo>
                  <a:lnTo>
                    <a:pt x="1243" y="755"/>
                  </a:lnTo>
                  <a:lnTo>
                    <a:pt x="1510" y="560"/>
                  </a:lnTo>
                  <a:lnTo>
                    <a:pt x="1778" y="390"/>
                  </a:lnTo>
                  <a:lnTo>
                    <a:pt x="2071" y="244"/>
                  </a:lnTo>
                  <a:lnTo>
                    <a:pt x="2387" y="146"/>
                  </a:lnTo>
                  <a:lnTo>
                    <a:pt x="2704" y="49"/>
                  </a:lnTo>
                  <a:lnTo>
                    <a:pt x="3045" y="0"/>
                  </a:lnTo>
                  <a:lnTo>
                    <a:pt x="3386" y="0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895;p48"/>
            <p:cNvSpPr/>
            <p:nvPr/>
          </p:nvSpPr>
          <p:spPr>
            <a:xfrm>
              <a:off x="4205750" y="3248375"/>
              <a:ext cx="154050" cy="153475"/>
            </a:xfrm>
            <a:custGeom>
              <a:avLst/>
              <a:gdLst/>
              <a:ahLst/>
              <a:cxnLst/>
              <a:rect l="l" t="t" r="r" b="b"/>
              <a:pathLst>
                <a:path w="6162" h="6139" fill="none" extrusionOk="0">
                  <a:moveTo>
                    <a:pt x="0" y="1024"/>
                  </a:moveTo>
                  <a:lnTo>
                    <a:pt x="4969" y="5992"/>
                  </a:lnTo>
                  <a:lnTo>
                    <a:pt x="4969" y="5992"/>
                  </a:lnTo>
                  <a:lnTo>
                    <a:pt x="5042" y="6041"/>
                  </a:lnTo>
                  <a:lnTo>
                    <a:pt x="5115" y="6090"/>
                  </a:lnTo>
                  <a:lnTo>
                    <a:pt x="5212" y="6114"/>
                  </a:lnTo>
                  <a:lnTo>
                    <a:pt x="5310" y="6138"/>
                  </a:lnTo>
                  <a:lnTo>
                    <a:pt x="5407" y="6114"/>
                  </a:lnTo>
                  <a:lnTo>
                    <a:pt x="5480" y="6090"/>
                  </a:lnTo>
                  <a:lnTo>
                    <a:pt x="5577" y="6041"/>
                  </a:lnTo>
                  <a:lnTo>
                    <a:pt x="5651" y="5992"/>
                  </a:lnTo>
                  <a:lnTo>
                    <a:pt x="6016" y="5627"/>
                  </a:lnTo>
                  <a:lnTo>
                    <a:pt x="6016" y="5627"/>
                  </a:lnTo>
                  <a:lnTo>
                    <a:pt x="6089" y="5554"/>
                  </a:lnTo>
                  <a:lnTo>
                    <a:pt x="6138" y="5456"/>
                  </a:lnTo>
                  <a:lnTo>
                    <a:pt x="6162" y="5359"/>
                  </a:lnTo>
                  <a:lnTo>
                    <a:pt x="6162" y="5286"/>
                  </a:lnTo>
                  <a:lnTo>
                    <a:pt x="6162" y="5188"/>
                  </a:lnTo>
                  <a:lnTo>
                    <a:pt x="6138" y="5091"/>
                  </a:lnTo>
                  <a:lnTo>
                    <a:pt x="6089" y="5018"/>
                  </a:lnTo>
                  <a:lnTo>
                    <a:pt x="6016" y="4921"/>
                  </a:lnTo>
                  <a:lnTo>
                    <a:pt x="1072" y="1"/>
                  </a:lnTo>
                </a:path>
              </a:pathLst>
            </a:custGeom>
            <a:noFill/>
            <a:ln w="952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1445;p49"/>
          <p:cNvSpPr txBox="1"/>
          <p:nvPr/>
        </p:nvSpPr>
        <p:spPr>
          <a:xfrm>
            <a:off x="5148065" y="1275684"/>
            <a:ext cx="3456381" cy="720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1447;p49"/>
          <p:cNvSpPr txBox="1"/>
          <p:nvPr/>
        </p:nvSpPr>
        <p:spPr>
          <a:xfrm>
            <a:off x="5148067" y="4166262"/>
            <a:ext cx="3456381" cy="7200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1448;p49"/>
          <p:cNvSpPr txBox="1"/>
          <p:nvPr/>
        </p:nvSpPr>
        <p:spPr>
          <a:xfrm>
            <a:off x="5148064" y="2893683"/>
            <a:ext cx="3456381" cy="72000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4 Conector recto de flecha"/>
          <p:cNvCxnSpPr>
            <a:endCxn id="31" idx="1"/>
          </p:cNvCxnSpPr>
          <p:nvPr/>
        </p:nvCxnSpPr>
        <p:spPr>
          <a:xfrm flipV="1">
            <a:off x="3052950" y="1635685"/>
            <a:ext cx="2095115" cy="1620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endCxn id="33" idx="1"/>
          </p:cNvCxnSpPr>
          <p:nvPr/>
        </p:nvCxnSpPr>
        <p:spPr>
          <a:xfrm>
            <a:off x="3052950" y="3255686"/>
            <a:ext cx="2095117" cy="127057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8" name="37 Conector recto de flecha"/>
          <p:cNvCxnSpPr>
            <a:endCxn id="34" idx="1"/>
          </p:cNvCxnSpPr>
          <p:nvPr/>
        </p:nvCxnSpPr>
        <p:spPr>
          <a:xfrm flipV="1">
            <a:off x="3052950" y="3253684"/>
            <a:ext cx="2095114" cy="20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2" name="41 Rectángulo"/>
          <p:cNvSpPr/>
          <p:nvPr/>
        </p:nvSpPr>
        <p:spPr>
          <a:xfrm>
            <a:off x="5220075" y="1419622"/>
            <a:ext cx="26642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Yo era ciego</a:t>
            </a:r>
            <a:endParaRPr lang="es-MX" dirty="0"/>
          </a:p>
        </p:txBody>
      </p:sp>
      <p:sp>
        <p:nvSpPr>
          <p:cNvPr id="43" name="42 Rectángulo"/>
          <p:cNvSpPr/>
          <p:nvPr/>
        </p:nvSpPr>
        <p:spPr>
          <a:xfrm>
            <a:off x="4904122" y="3131207"/>
            <a:ext cx="34843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8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Ahora veo</a:t>
            </a:r>
            <a:endParaRPr lang="es-MX" sz="1200" dirty="0"/>
          </a:p>
        </p:txBody>
      </p:sp>
      <p:sp>
        <p:nvSpPr>
          <p:cNvPr id="45" name="44 Rectángulo"/>
          <p:cNvSpPr/>
          <p:nvPr/>
        </p:nvSpPr>
        <p:spPr>
          <a:xfrm>
            <a:off x="5148064" y="4155926"/>
            <a:ext cx="34563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sym typeface="Nixie One"/>
              </a:rPr>
              <a:t>Dios oye a los que son temerosos y hacen su voluntad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467547" y="2931790"/>
            <a:ext cx="26642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La seguridad del </a:t>
            </a:r>
          </a:p>
          <a:p>
            <a:pPr algn="ctr"/>
            <a:r>
              <a:rPr lang="es-MX" sz="2000" dirty="0" smtClean="0">
                <a:solidFill>
                  <a:schemeClr val="lt1"/>
                </a:solidFill>
                <a:latin typeface="Calibri" pitchFamily="34" charset="0"/>
                <a:ea typeface="Nixie One"/>
                <a:cs typeface="Nixie One"/>
                <a:sym typeface="Nixie One"/>
              </a:rPr>
              <a:t>ciego sanado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094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107504" y="2254682"/>
            <a:ext cx="8855968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buNone/>
            </a:pPr>
            <a:r>
              <a:rPr lang="es-MX" dirty="0" smtClean="0">
                <a:latin typeface="Calibri" pitchFamily="34" charset="0"/>
              </a:rPr>
              <a:t>Oyó </a:t>
            </a:r>
            <a:r>
              <a:rPr lang="es-MX" dirty="0">
                <a:latin typeface="Calibri" pitchFamily="34" charset="0"/>
              </a:rPr>
              <a:t>Jesús que le habían expulsado; y hallándole, le dijo: ¿Crees tú en el Hijo de </a:t>
            </a:r>
            <a:r>
              <a:rPr lang="es-MX" dirty="0" smtClean="0">
                <a:latin typeface="Calibri" pitchFamily="34" charset="0"/>
              </a:rPr>
              <a:t>Dios? Respondió </a:t>
            </a:r>
            <a:r>
              <a:rPr lang="es-MX" dirty="0">
                <a:latin typeface="Calibri" pitchFamily="34" charset="0"/>
              </a:rPr>
              <a:t>él y dijo: ¿Quién es, Señor, para que crea en </a:t>
            </a:r>
            <a:r>
              <a:rPr lang="es-MX" dirty="0" smtClean="0">
                <a:latin typeface="Calibri" pitchFamily="34" charset="0"/>
              </a:rPr>
              <a:t>él? </a:t>
            </a:r>
            <a:r>
              <a:rPr lang="es-MX" dirty="0">
                <a:latin typeface="Calibri" pitchFamily="34" charset="0"/>
              </a:rPr>
              <a:t>Le dijo Jesús: Pues le has visto, y el que habla contigo, él </a:t>
            </a:r>
            <a:r>
              <a:rPr lang="es-MX" dirty="0" smtClean="0">
                <a:latin typeface="Calibri" pitchFamily="34" charset="0"/>
              </a:rPr>
              <a:t>es. </a:t>
            </a:r>
            <a:r>
              <a:rPr lang="es-MX" dirty="0">
                <a:latin typeface="Calibri" pitchFamily="34" charset="0"/>
              </a:rPr>
              <a:t>Y él dijo: Creo, Señor; y le adoró</a:t>
            </a:r>
            <a:endParaRPr dirty="0">
              <a:latin typeface="Calibri" pitchFamily="34" charset="0"/>
            </a:endParaRPr>
          </a:p>
        </p:txBody>
      </p:sp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4" name="Google Shape;135;p15"/>
          <p:cNvSpPr txBox="1">
            <a:spLocks/>
          </p:cNvSpPr>
          <p:nvPr/>
        </p:nvSpPr>
        <p:spPr>
          <a:xfrm>
            <a:off x="5652120" y="51053"/>
            <a:ext cx="3383360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Instituto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de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Líderes</a:t>
            </a:r>
            <a:r>
              <a:rPr lang="en-US" sz="16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  <a:latin typeface="Calibri" pitchFamily="34" charset="0"/>
              </a:rPr>
              <a:t>Cristianos</a:t>
            </a:r>
            <a:endParaRPr lang="en-US" sz="1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  <p:sp>
        <p:nvSpPr>
          <p:cNvPr id="5" name="Google Shape;135;p15"/>
          <p:cNvSpPr txBox="1">
            <a:spLocks/>
          </p:cNvSpPr>
          <p:nvPr/>
        </p:nvSpPr>
        <p:spPr>
          <a:xfrm>
            <a:off x="4427984" y="4032448"/>
            <a:ext cx="4716016" cy="555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ixie One"/>
              <a:buChar char="▪"/>
              <a:defRPr sz="30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▫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ixie One"/>
              <a:buChar char="■"/>
              <a:defRPr sz="24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●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○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ixie One"/>
              <a:buChar char="■"/>
              <a:defRPr sz="1800" b="0" i="0" u="none" strike="noStrike" cap="none">
                <a:solidFill>
                  <a:schemeClr val="accent1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pPr marL="0" indent="0" algn="r">
              <a:buFont typeface="Nixie One"/>
              <a:buNone/>
            </a:pPr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Juan 9:35-38</a:t>
            </a:r>
          </a:p>
          <a:p>
            <a:pPr marL="0" indent="0" algn="r">
              <a:buFont typeface="Nixie One"/>
              <a:buNone/>
            </a:pPr>
            <a:endParaRPr lang="en-US" sz="1600" b="1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65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309AAD"/>
      </a:accent3>
      <a:accent4>
        <a:srgbClr val="165751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13347872</TotalTime>
  <Words>852</Words>
  <Application>Microsoft Office PowerPoint</Application>
  <PresentationFormat>Presentación en pantalla (16:9)</PresentationFormat>
  <Paragraphs>80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Roboto Slab</vt:lpstr>
      <vt:lpstr>Impact</vt:lpstr>
      <vt:lpstr>Nixie One</vt:lpstr>
      <vt:lpstr>Calibri</vt:lpstr>
      <vt:lpstr>Warwick template</vt:lpstr>
      <vt:lpstr>Evangelismo: Presentando la Gracia</vt:lpstr>
      <vt:lpstr>La Evangelización  y la seguridad: El ciego sanado</vt:lpstr>
      <vt:lpstr>Presentación de PowerPoint</vt:lpstr>
      <vt:lpstr>Primer acercamiento al pasaje…</vt:lpstr>
      <vt:lpstr>Presentación de PowerPoint</vt:lpstr>
      <vt:lpstr>Segundo acercamiento al pasaje…</vt:lpstr>
      <vt:lpstr>Presentación de PowerPoint</vt:lpstr>
      <vt:lpstr>Tercer acercamiento al pasaje…</vt:lpstr>
      <vt:lpstr>Presentación de PowerPoint</vt:lpstr>
      <vt:lpstr>Cuarto acercamiento al pasaje…</vt:lpstr>
      <vt:lpstr>El resultado</vt:lpstr>
      <vt:lpstr>¿Y el evangelismo?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Evangelismo: Presentando la Gracia</dc:title>
  <dc:creator>Jefté Cepeda</dc:creator>
  <cp:lastModifiedBy>Jefté Cepeda</cp:lastModifiedBy>
  <cp:revision>118</cp:revision>
  <dcterms:modified xsi:type="dcterms:W3CDTF">2021-09-28T15:25:14Z</dcterms:modified>
</cp:coreProperties>
</file>