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342900" algn="ctr" defTabSz="584200">
      <a:defRPr sz="3600">
        <a:latin typeface="+mn-lt"/>
        <a:ea typeface="+mn-ea"/>
        <a:cs typeface="+mn-cs"/>
        <a:sym typeface="Helvetica Light"/>
      </a:defRPr>
    </a:lvl2pPr>
    <a:lvl3pPr indent="685800" algn="ctr" defTabSz="584200">
      <a:defRPr sz="3600">
        <a:latin typeface="+mn-lt"/>
        <a:ea typeface="+mn-ea"/>
        <a:cs typeface="+mn-cs"/>
        <a:sym typeface="Helvetica Light"/>
      </a:defRPr>
    </a:lvl3pPr>
    <a:lvl4pPr indent="1028700" algn="ctr" defTabSz="584200">
      <a:defRPr sz="3600">
        <a:latin typeface="+mn-lt"/>
        <a:ea typeface="+mn-ea"/>
        <a:cs typeface="+mn-cs"/>
        <a:sym typeface="Helvetica Light"/>
      </a:defRPr>
    </a:lvl4pPr>
    <a:lvl5pPr indent="1371600" algn="ctr" defTabSz="584200">
      <a:defRPr sz="3600">
        <a:latin typeface="+mn-lt"/>
        <a:ea typeface="+mn-ea"/>
        <a:cs typeface="+mn-cs"/>
        <a:sym typeface="Helvetica Light"/>
      </a:defRPr>
    </a:lvl5pPr>
    <a:lvl6pPr indent="1714500" algn="ctr" defTabSz="584200">
      <a:defRPr sz="3600">
        <a:latin typeface="+mn-lt"/>
        <a:ea typeface="+mn-ea"/>
        <a:cs typeface="+mn-cs"/>
        <a:sym typeface="Helvetica Light"/>
      </a:defRPr>
    </a:lvl6pPr>
    <a:lvl7pPr indent="2057400" algn="ctr" defTabSz="584200">
      <a:defRPr sz="3600">
        <a:latin typeface="+mn-lt"/>
        <a:ea typeface="+mn-ea"/>
        <a:cs typeface="+mn-cs"/>
        <a:sym typeface="Helvetica Light"/>
      </a:defRPr>
    </a:lvl7pPr>
    <a:lvl8pPr indent="2400300" algn="ctr" defTabSz="584200">
      <a:defRPr sz="3600">
        <a:latin typeface="+mn-lt"/>
        <a:ea typeface="+mn-ea"/>
        <a:cs typeface="+mn-cs"/>
        <a:sym typeface="Helvetica Light"/>
      </a:defRPr>
    </a:lvl8pPr>
    <a:lvl9pPr indent="27432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body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3429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6858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10287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13716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7145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20574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24003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27432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381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762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143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524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1905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286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2667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048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3429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3429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10287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7145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2057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24003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2743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nsertedImage.jpg"/>
          <p:cNvPicPr/>
          <p:nvPr/>
        </p:nvPicPr>
        <p:blipFill>
          <a:blip r:embed="rId2">
            <a:extLst/>
          </a:blip>
          <a:srcRect l="0" t="8242" r="0" b="8242"/>
          <a:stretch>
            <a:fillRect/>
          </a:stretch>
        </p:blipFill>
        <p:spPr>
          <a:xfrm>
            <a:off x="2438400" y="1282700"/>
            <a:ext cx="8128000" cy="455930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b="1" sz="6719"/>
            </a:lvl1pPr>
          </a:lstStyle>
          <a:p>
            <a:pPr lvl="0">
              <a:defRPr b="0" sz="1800"/>
            </a:pPr>
            <a:r>
              <a:rPr b="1" sz="6719"/>
              <a:t>притчи 6:6-11</a:t>
            </a:r>
          </a:p>
        </p:txBody>
      </p:sp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8000"/>
              <a:t>урок у муравья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4000">
                <a:latin typeface="Helvetica"/>
                <a:ea typeface="Helvetica"/>
                <a:cs typeface="Helvetica"/>
                <a:sym typeface="Helvetica"/>
              </a:rPr>
              <a:t>Притчи 6:6-11 </a:t>
            </a:r>
            <a:endParaRPr b="1" sz="40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3400">
                <a:latin typeface="Helvetica"/>
                <a:ea typeface="Helvetica"/>
                <a:cs typeface="Helvetica"/>
                <a:sym typeface="Helvetica"/>
              </a:rPr>
              <a:t>6	Пойди к муравью, ленивец, посмотри на действия его, и будь мудрым. </a:t>
            </a:r>
            <a:endParaRPr b="1" sz="34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3400">
                <a:latin typeface="Helvetica"/>
                <a:ea typeface="Helvetica"/>
                <a:cs typeface="Helvetica"/>
                <a:sym typeface="Helvetica"/>
              </a:rPr>
              <a:t>7 	Нет у него ни начальника, ни приставника, ни повелителя; </a:t>
            </a:r>
            <a:endParaRPr b="1" sz="34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3400">
                <a:latin typeface="Helvetica"/>
                <a:ea typeface="Helvetica"/>
                <a:cs typeface="Helvetica"/>
                <a:sym typeface="Helvetica"/>
              </a:rPr>
              <a:t>8 	но он заготовляет летом хлеб свой, собирает во время жатвы пищу свою. </a:t>
            </a:r>
            <a:endParaRPr b="1" sz="34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3400">
                <a:latin typeface="Helvetica"/>
                <a:ea typeface="Helvetica"/>
                <a:cs typeface="Helvetica"/>
                <a:sym typeface="Helvetica"/>
              </a:rPr>
              <a:t>9 	Доколе ты, ленивец, будешь спать? когда ты встанешь от сна твоего? </a:t>
            </a:r>
            <a:endParaRPr b="1" sz="34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3400">
                <a:latin typeface="Helvetica"/>
                <a:ea typeface="Helvetica"/>
                <a:cs typeface="Helvetica"/>
                <a:sym typeface="Helvetica"/>
              </a:rPr>
              <a:t>10 	Немного поспишь, немного подремлешь, немного, сложив руки, полежишь: </a:t>
            </a:r>
            <a:endParaRPr b="1" sz="34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0" defTabSz="457200">
              <a:spcBef>
                <a:spcPts val="0"/>
              </a:spcBef>
              <a:buSzTx/>
              <a:buNone/>
              <a:tabLst>
                <a:tab pos="342900" algn="l"/>
              </a:tabLst>
              <a:defRPr sz="1800"/>
            </a:pPr>
            <a:r>
              <a:rPr b="1" sz="3400">
                <a:latin typeface="Helvetica"/>
                <a:ea typeface="Helvetica"/>
                <a:cs typeface="Helvetica"/>
                <a:sym typeface="Helvetica"/>
              </a:rPr>
              <a:t>11 	и придет, как прохожий, бедность твоя, и нужда твоя, как разбойник.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1002631" indent="-621631">
              <a:defRPr sz="1800"/>
            </a:pPr>
            <a:r>
              <a:rPr b="1" sz="6200">
                <a:solidFill>
                  <a:srgbClr val="2A2A2A"/>
                </a:solidFill>
                <a:uFill>
                  <a:solidFill>
                    <a:srgbClr val="2A2A2A"/>
                  </a:solidFill>
                </a:uFill>
              </a:rPr>
              <a:t>Самоорганизованность</a:t>
            </a:r>
            <a:endParaRPr b="1" sz="6200">
              <a:solidFill>
                <a:srgbClr val="2A2A2A"/>
              </a:solidFill>
              <a:uFill>
                <a:solidFill>
                  <a:srgbClr val="2A2A2A"/>
                </a:solidFill>
              </a:uFill>
            </a:endParaRPr>
          </a:p>
          <a:p>
            <a:pPr lvl="1" marL="1002631" indent="-621631">
              <a:defRPr sz="1800"/>
            </a:pPr>
            <a:r>
              <a:rPr b="1" sz="6200">
                <a:solidFill>
                  <a:srgbClr val="2A2A2A"/>
                </a:solidFill>
                <a:uFill>
                  <a:solidFill>
                    <a:srgbClr val="2A2A2A"/>
                  </a:solidFill>
                </a:uFill>
              </a:rPr>
              <a:t>Своевременность</a:t>
            </a:r>
            <a:endParaRPr b="1" sz="6200">
              <a:solidFill>
                <a:srgbClr val="2A2A2A"/>
              </a:solidFill>
              <a:uFill>
                <a:solidFill>
                  <a:srgbClr val="2A2A2A"/>
                </a:solidFill>
              </a:uFill>
            </a:endParaRPr>
          </a:p>
          <a:p>
            <a:pPr lvl="1" marL="1002631" indent="-621631">
              <a:defRPr sz="1800"/>
            </a:pPr>
            <a:r>
              <a:rPr b="1" sz="6200">
                <a:solidFill>
                  <a:srgbClr val="2A2A2A"/>
                </a:solidFill>
                <a:uFill>
                  <a:solidFill>
                    <a:srgbClr val="2A2A2A"/>
                  </a:solidFill>
                </a:uFill>
              </a:rPr>
              <a:t>Приоритетность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nsertedImage-1.jpg"/>
          <p:cNvPicPr/>
          <p:nvPr/>
        </p:nvPicPr>
        <p:blipFill>
          <a:blip r:embed="rId2">
            <a:extLst/>
          </a:blip>
          <a:srcRect l="0" t="12604" r="0" b="12604"/>
          <a:stretch>
            <a:fillRect/>
          </a:stretch>
        </p:blipFill>
        <p:spPr>
          <a:xfrm>
            <a:off x="2438400" y="1282700"/>
            <a:ext cx="8128000" cy="45593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b="1" sz="6719"/>
            </a:lvl1pPr>
          </a:lstStyle>
          <a:p>
            <a:pPr lvl="0">
              <a:defRPr b="0" sz="1800"/>
            </a:pPr>
            <a:r>
              <a:rPr b="1" sz="6719"/>
              <a:t>притчи 6:6-11</a:t>
            </a:r>
          </a:p>
        </p:txBody>
      </p:sp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b="1" sz="7119"/>
            </a:lvl1pPr>
          </a:lstStyle>
          <a:p>
            <a:pPr lvl="0">
              <a:defRPr b="0" sz="1800"/>
            </a:pPr>
            <a:r>
              <a:rPr b="1" sz="7119"/>
              <a:t>добрый совет ленивцу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468083" y="1778180"/>
            <a:ext cx="10464801" cy="5715001"/>
          </a:xfrm>
          <a:prstGeom prst="rect">
            <a:avLst/>
          </a:prstGeom>
        </p:spPr>
        <p:txBody>
          <a:bodyPr/>
          <a:lstStyle/>
          <a:p>
            <a:pPr lvl="0" marL="621631" indent="-621631">
              <a:defRPr sz="1800"/>
            </a:pPr>
            <a:r>
              <a:rPr b="1" sz="6200"/>
              <a:t>Поменять сердце</a:t>
            </a:r>
            <a:endParaRPr b="1" sz="6200"/>
          </a:p>
          <a:p>
            <a:pPr lvl="0" marL="621631" indent="-621631">
              <a:defRPr sz="1800"/>
            </a:pPr>
            <a:r>
              <a:rPr b="1" sz="6200"/>
              <a:t>Жить целеустремленно</a:t>
            </a:r>
            <a:endParaRPr b="1" sz="6200"/>
          </a:p>
          <a:p>
            <a:pPr lvl="0" marL="621631" indent="-621631">
              <a:defRPr sz="1800"/>
            </a:pPr>
            <a:r>
              <a:rPr b="1" sz="6200"/>
              <a:t>Жить для Господа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521684" y="254000"/>
            <a:ext cx="11961434" cy="2438400"/>
          </a:xfrm>
          <a:prstGeom prst="rect">
            <a:avLst/>
          </a:prstGeom>
        </p:spPr>
        <p:txBody>
          <a:bodyPr/>
          <a:lstStyle>
            <a:lvl1pPr>
              <a:defRPr b="1" sz="7000"/>
            </a:lvl1pPr>
          </a:lstStyle>
          <a:p>
            <a:pPr lvl="0">
              <a:defRPr b="0" sz="1800"/>
            </a:pPr>
            <a:r>
              <a:rPr b="1" sz="7000"/>
              <a:t>практическое применение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1270000" y="2768600"/>
            <a:ext cx="11389191" cy="5715000"/>
          </a:xfrm>
          <a:prstGeom prst="rect">
            <a:avLst/>
          </a:prstGeom>
        </p:spPr>
        <p:txBody>
          <a:bodyPr/>
          <a:lstStyle/>
          <a:p>
            <a:pPr lvl="0" marL="621631" indent="-621631">
              <a:defRPr sz="1800"/>
            </a:pPr>
            <a:r>
              <a:rPr b="1" sz="6200"/>
              <a:t>Поменять свое отношение</a:t>
            </a:r>
            <a:endParaRPr b="1" sz="6200"/>
          </a:p>
          <a:p>
            <a:pPr lvl="0" marL="621631" indent="-621631">
              <a:defRPr sz="1800"/>
            </a:pPr>
            <a:r>
              <a:rPr b="1" sz="6200"/>
              <a:t>Научитесь говорить "нет"</a:t>
            </a:r>
            <a:endParaRPr b="1" sz="6200"/>
          </a:p>
          <a:p>
            <a:pPr lvl="0" marL="621631" indent="-621631">
              <a:defRPr sz="1800"/>
            </a:pPr>
            <a:r>
              <a:rPr b="1" sz="6200"/>
              <a:t>Занимайтесь тем, что ценно для вечности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776573" y="3124199"/>
            <a:ext cx="11451656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9000">
                <a:solidFill>
                  <a:srgbClr val="BA120A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9000">
                <a:solidFill>
                  <a:srgbClr val="BA120A"/>
                </a:solidFill>
              </a:rPr>
              <a:t>Не ленись жить! Живи для Господа!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