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agora.xtec.cat/afapremia/wp-content/uploads/usu1270/2016/06/EDUCACION-PERMANENTE-90-LECTURAS.pdf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media.utp.edu.co/referencias-bibliograficas/uploads/referencias/libro/1142-estrategias-de-lecturapdf-N0aU6-libro.pdf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biblioteca.org.ar/libros/130795.pdf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. Introducción"/>
          <p:cNvSpPr txBox="1"/>
          <p:nvPr>
            <p:ph type="title"/>
          </p:nvPr>
        </p:nvSpPr>
        <p:spPr>
          <a:xfrm>
            <a:off x="1079500" y="5308600"/>
            <a:ext cx="11176000" cy="1625600"/>
          </a:xfrm>
          <a:prstGeom prst="rect">
            <a:avLst/>
          </a:prstGeom>
        </p:spPr>
        <p:txBody>
          <a:bodyPr/>
          <a:lstStyle>
            <a:lvl1pPr>
              <a:defRPr b="1" spc="200"/>
            </a:lvl1pPr>
          </a:lstStyle>
          <a:p>
            <a:pPr/>
            <a:r>
              <a:t>I. Introducción</a:t>
            </a:r>
          </a:p>
        </p:txBody>
      </p:sp>
      <p:sp>
        <p:nvSpPr>
          <p:cNvPr id="139" name="Lección 3. Tareas"/>
          <p:cNvSpPr txBox="1"/>
          <p:nvPr>
            <p:ph type="body" sz="quarter" idx="1"/>
          </p:nvPr>
        </p:nvSpPr>
        <p:spPr>
          <a:xfrm>
            <a:off x="1079500" y="70040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3. Tareas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areas…"/>
          <p:cNvSpPr txBox="1"/>
          <p:nvPr/>
        </p:nvSpPr>
        <p:spPr>
          <a:xfrm>
            <a:off x="967741" y="825500"/>
            <a:ext cx="568142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Tareas</a:t>
            </a:r>
          </a:p>
          <a:p>
            <a:pPr marL="377188" indent="-377188" algn="l">
              <a:buSzPct val="100000"/>
              <a:buChar char="•"/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Ejercicios Prácticos</a:t>
            </a:r>
          </a:p>
          <a:p>
            <a:pPr marL="377188" indent="-377188" algn="l">
              <a:buSzPct val="100000"/>
              <a:buChar char="•"/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Lectura Técnica </a:t>
            </a:r>
          </a:p>
          <a:p>
            <a:pPr marL="377188" indent="-377188" algn="l">
              <a:buSzPct val="100000"/>
              <a:buChar char="•"/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Lectura Consecutiva</a:t>
            </a:r>
          </a:p>
        </p:txBody>
      </p:sp>
      <p:sp>
        <p:nvSpPr>
          <p:cNvPr id="142" name="/ Videos"/>
          <p:cNvSpPr txBox="1"/>
          <p:nvPr/>
        </p:nvSpPr>
        <p:spPr>
          <a:xfrm>
            <a:off x="7152641" y="1670049"/>
            <a:ext cx="5086463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9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/ Videos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areas…"/>
          <p:cNvSpPr txBox="1"/>
          <p:nvPr/>
        </p:nvSpPr>
        <p:spPr>
          <a:xfrm>
            <a:off x="765868" y="1092200"/>
            <a:ext cx="11286558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Tareas</a:t>
            </a:r>
          </a:p>
          <a:p>
            <a:pPr marL="377188" indent="-377188" algn="l">
              <a:buSzPct val="100000"/>
              <a:buChar char="•"/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Ejercicios prácticos</a:t>
            </a:r>
          </a:p>
          <a:p>
            <a:pPr lvl="3" algn="l">
              <a:defRPr b="0" sz="2700" u="sng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https://agora.xtec.cat/afapremia/wp-content/uploads/usu1270/2016/06/EDUCACION-PERMANENTE-90-LECTURAS.pdf</a:t>
            </a:r>
          </a:p>
          <a:p>
            <a:pPr algn="l"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</a:p>
          <a:p>
            <a:pPr lvl="2" marL="1951988" indent="-605788" algn="l">
              <a:buSzPct val="100000"/>
              <a:buAutoNum type="arabicPeriod" startAt="1"/>
              <a:defRPr b="0" sz="3600">
                <a:solidFill>
                  <a:srgbClr val="FF85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Son 90 ejercicios prácticos en total. </a:t>
            </a:r>
          </a:p>
          <a:p>
            <a:pPr lvl="2" marL="1951988" indent="-605788" algn="l">
              <a:buSzPct val="100000"/>
              <a:buAutoNum type="arabicPeriod" startAt="1"/>
              <a:defRPr b="0" sz="3600">
                <a:solidFill>
                  <a:srgbClr val="FF85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Se deben hacer 3 ejercicios por lección.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areas…"/>
          <p:cNvSpPr txBox="1"/>
          <p:nvPr/>
        </p:nvSpPr>
        <p:spPr>
          <a:xfrm>
            <a:off x="1115417" y="1523999"/>
            <a:ext cx="10773966" cy="53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Tareas</a:t>
            </a:r>
          </a:p>
          <a:p>
            <a:pPr marL="377188" indent="-377188" algn="l">
              <a:buSzPct val="100000"/>
              <a:buChar char="•"/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Lectura Técnica</a:t>
            </a:r>
          </a:p>
          <a:p>
            <a:pPr lvl="2" indent="914400" algn="l" defTabSz="457200">
              <a:defRPr b="0" sz="3300"/>
            </a:pPr>
            <a:r>
              <a:t>Estrategias de Lecturas, </a:t>
            </a:r>
          </a:p>
          <a:p>
            <a:pPr lvl="2" indent="2743200" algn="l" defTabSz="457200">
              <a:defRPr b="0" sz="33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https://media.utp.edu.co/referencias-bibliograficas/uploads/referencias/libro/1142-estrategias-de-lecturapdf-N0aU6-libro.pdf</a:t>
            </a:r>
          </a:p>
          <a:p>
            <a:pPr marL="115252" indent="-115252" algn="l" defTabSz="457200">
              <a:buSzPct val="100000"/>
              <a:buChar char="•"/>
              <a:defRPr b="0" sz="1100">
                <a:solidFill>
                  <a:srgbClr val="000000"/>
                </a:solidFill>
              </a:defRPr>
            </a:pPr>
          </a:p>
          <a:p>
            <a:pPr algn="l">
              <a:defRPr b="0" sz="27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1" marL="1278888" indent="-605788" algn="l">
              <a:buSzPct val="100000"/>
              <a:buAutoNum type="arabicPeriod" startAt="1"/>
              <a:defRPr b="0" sz="3600">
                <a:solidFill>
                  <a:srgbClr val="FF8AD8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cada lección se notificará la lectura que se debe realizar.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areas…"/>
          <p:cNvSpPr txBox="1"/>
          <p:nvPr/>
        </p:nvSpPr>
        <p:spPr>
          <a:xfrm>
            <a:off x="1267817" y="1898649"/>
            <a:ext cx="6534647" cy="595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Tareas</a:t>
            </a:r>
          </a:p>
          <a:p>
            <a:pPr marL="377188" indent="-377188" algn="l">
              <a:buSzPct val="100000"/>
              <a:buChar char="•"/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Lectura Consecutiva</a:t>
            </a:r>
          </a:p>
          <a:p>
            <a:pPr lvl="2" indent="914400" algn="l" defTabSz="457200">
              <a:defRPr b="0" sz="3300"/>
            </a:pPr>
            <a:r>
              <a:t>Jane Eyre </a:t>
            </a:r>
          </a:p>
          <a:p>
            <a:pPr lvl="2" indent="2743200" algn="l" defTabSz="457200">
              <a:defRPr b="0" sz="33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http://www.biblioteca.org.ar/libros/130795.pdf</a:t>
            </a:r>
          </a:p>
          <a:p>
            <a:pPr marL="115252" indent="-115252" algn="l" defTabSz="457200">
              <a:buSzPct val="100000"/>
              <a:buChar char="•"/>
              <a:defRPr b="0" sz="1100">
                <a:solidFill>
                  <a:srgbClr val="000000"/>
                </a:solidFill>
              </a:defRPr>
            </a:pPr>
          </a:p>
          <a:p>
            <a:pPr algn="l">
              <a:defRPr b="0" sz="27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605790" indent="-605790" algn="l">
              <a:buSzPct val="100000"/>
              <a:buAutoNum type="arabicPeriod" startAt="1"/>
              <a:defRPr b="0" sz="3600">
                <a:solidFill>
                  <a:srgbClr val="FF85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cada lección se notificará la lectura que se debe realizar.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valuación: Videos + Tareas"/>
          <p:cNvSpPr txBox="1"/>
          <p:nvPr/>
        </p:nvSpPr>
        <p:spPr>
          <a:xfrm>
            <a:off x="2948941" y="3676650"/>
            <a:ext cx="734266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6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Evaluación: Videos + Tareas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xamen 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rgbClr val="D4FB79"/>
                </a:solidFill>
              </a:defRPr>
            </a:lvl1pPr>
          </a:lstStyle>
          <a:p>
            <a:pPr/>
            <a:r>
              <a:t>Examen 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