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2" r:id="rId1"/>
  </p:sldMasterIdLst>
  <p:sldIdLst>
    <p:sldId id="256" r:id="rId2"/>
    <p:sldId id="316" r:id="rId3"/>
    <p:sldId id="318" r:id="rId4"/>
    <p:sldId id="319" r:id="rId5"/>
    <p:sldId id="317" r:id="rId6"/>
    <p:sldId id="271" r:id="rId7"/>
    <p:sldId id="304" r:id="rId8"/>
    <p:sldId id="310" r:id="rId9"/>
    <p:sldId id="311" r:id="rId10"/>
    <p:sldId id="320" r:id="rId11"/>
    <p:sldId id="312" r:id="rId12"/>
    <p:sldId id="313" r:id="rId13"/>
    <p:sldId id="314" r:id="rId14"/>
    <p:sldId id="321"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98" autoAdjust="0"/>
    <p:restoredTop sz="94660"/>
  </p:normalViewPr>
  <p:slideViewPr>
    <p:cSldViewPr snapToGrid="0" snapToObjects="1">
      <p:cViewPr>
        <p:scale>
          <a:sx n="76" d="100"/>
          <a:sy n="76" d="100"/>
        </p:scale>
        <p:origin x="-1456" y="704"/>
      </p:cViewPr>
      <p:guideLst>
        <p:guide orient="horz" pos="2160"/>
        <p:guide pos="2880"/>
      </p:guideLst>
    </p:cSldViewPr>
  </p:slideViewPr>
  <p:notesTextViewPr>
    <p:cViewPr>
      <p:scale>
        <a:sx n="100" d="100"/>
        <a:sy n="100" d="100"/>
      </p:scale>
      <p:origin x="0" y="0"/>
    </p:cViewPr>
  </p:notesTextViewPr>
  <p:sorterViewPr>
    <p:cViewPr>
      <p:scale>
        <a:sx n="132" d="100"/>
        <a:sy n="132"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62302F4C-FB3A-074D-B778-A716A27B07F9}" type="datetimeFigureOut">
              <a:rPr lang="en-US" smtClean="0"/>
              <a:t>4/30/20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5796A-D7A1-3841-94E1-D527D4CAB8E6}" type="slidenum">
              <a:rPr lang="en-US" smtClean="0"/>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302F4C-FB3A-074D-B778-A716A27B07F9}" type="datetimeFigureOut">
              <a:rPr lang="en-US" smtClean="0"/>
              <a:t>4/30/20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5796A-D7A1-3841-94E1-D527D4CAB8E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302F4C-FB3A-074D-B778-A716A27B07F9}" type="datetimeFigureOut">
              <a:rPr lang="en-US" smtClean="0"/>
              <a:t>4/30/20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5796A-D7A1-3841-94E1-D527D4CAB8E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62302F4C-FB3A-074D-B778-A716A27B07F9}" type="datetimeFigureOut">
              <a:rPr lang="en-US" smtClean="0"/>
              <a:t>4/30/20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5796A-D7A1-3841-94E1-D527D4CAB8E6}" type="slidenum">
              <a:rPr lang="en-US" smtClean="0"/>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302F4C-FB3A-074D-B778-A716A27B07F9}" type="datetimeFigureOut">
              <a:rPr lang="en-US" smtClean="0"/>
              <a:t>4/30/20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5796A-D7A1-3841-94E1-D527D4CAB8E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62302F4C-FB3A-074D-B778-A716A27B07F9}" type="datetimeFigureOut">
              <a:rPr lang="en-US" smtClean="0"/>
              <a:t>4/30/20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15796A-D7A1-3841-94E1-D527D4CAB8E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62302F4C-FB3A-074D-B778-A716A27B07F9}" type="datetimeFigureOut">
              <a:rPr lang="en-US" smtClean="0"/>
              <a:t>4/30/20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15796A-D7A1-3841-94E1-D527D4CAB8E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2302F4C-FB3A-074D-B778-A716A27B07F9}" type="datetimeFigureOut">
              <a:rPr lang="en-US" smtClean="0"/>
              <a:t>4/30/20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15796A-D7A1-3841-94E1-D527D4CAB8E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302F4C-FB3A-074D-B778-A716A27B07F9}" type="datetimeFigureOut">
              <a:rPr lang="en-US" smtClean="0"/>
              <a:t>4/30/20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15796A-D7A1-3841-94E1-D527D4CAB8E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302F4C-FB3A-074D-B778-A716A27B07F9}" type="datetimeFigureOut">
              <a:rPr lang="en-US" smtClean="0"/>
              <a:t>4/30/20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15796A-D7A1-3841-94E1-D527D4CAB8E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302F4C-FB3A-074D-B778-A716A27B07F9}" type="datetimeFigureOut">
              <a:rPr lang="en-US" smtClean="0"/>
              <a:t>4/30/20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15796A-D7A1-3841-94E1-D527D4CAB8E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62302F4C-FB3A-074D-B778-A716A27B07F9}" type="datetimeFigureOut">
              <a:rPr lang="en-US" smtClean="0"/>
              <a:t>4/30/20</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5B15796A-D7A1-3841-94E1-D527D4CAB8E6}"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886200"/>
            <a:ext cx="7936044" cy="1752600"/>
          </a:xfrm>
        </p:spPr>
        <p:txBody>
          <a:bodyPr>
            <a:normAutofit/>
          </a:bodyPr>
          <a:lstStyle/>
          <a:p>
            <a:r>
              <a:rPr lang="en-US" sz="3200" dirty="0" smtClean="0"/>
              <a:t>Introduction</a:t>
            </a:r>
            <a:endParaRPr lang="en-US" sz="3200" dirty="0"/>
          </a:p>
        </p:txBody>
      </p:sp>
      <p:sp>
        <p:nvSpPr>
          <p:cNvPr id="2" name="Title 1"/>
          <p:cNvSpPr>
            <a:spLocks noGrp="1"/>
          </p:cNvSpPr>
          <p:nvPr>
            <p:ph type="ctrTitle"/>
          </p:nvPr>
        </p:nvSpPr>
        <p:spPr>
          <a:xfrm>
            <a:off x="685800" y="2007888"/>
            <a:ext cx="7772400" cy="1470025"/>
          </a:xfrm>
        </p:spPr>
        <p:txBody>
          <a:bodyPr>
            <a:normAutofit fontScale="90000"/>
          </a:bodyPr>
          <a:lstStyle/>
          <a:p>
            <a:r>
              <a:rPr lang="en-US" dirty="0"/>
              <a:t/>
            </a:r>
            <a:br>
              <a:rPr lang="en-US" dirty="0"/>
            </a:br>
            <a:r>
              <a:rPr lang="en-US" sz="3600" b="1" dirty="0" smtClean="0"/>
              <a:t>Taking Control of your Parenting Part 1</a:t>
            </a:r>
            <a:r>
              <a:rPr lang="en-US" b="1" smtClean="0"/>
              <a:t/>
            </a:r>
            <a:br>
              <a:rPr lang="en-US" b="1" smtClean="0"/>
            </a:br>
            <a:r>
              <a:rPr lang="en-US" cap="none" spc="30" smtClean="0">
                <a:solidFill>
                  <a:srgbClr val="DC9E1F"/>
                </a:solidFill>
                <a:ea typeface="+mn-ea"/>
                <a:cs typeface="+mn-cs"/>
              </a:rPr>
              <a:t> </a:t>
            </a:r>
            <a:r>
              <a:rPr lang="en-US" cap="none" spc="30" dirty="0" smtClean="0">
                <a:solidFill>
                  <a:srgbClr val="DC9E1F"/>
                </a:solidFill>
                <a:ea typeface="+mn-ea"/>
                <a:cs typeface="+mn-cs"/>
              </a:rPr>
              <a:t>Steve Elzinga</a:t>
            </a:r>
            <a:endParaRPr lang="en-US" b="1" dirty="0"/>
          </a:p>
        </p:txBody>
      </p:sp>
    </p:spTree>
    <p:extLst>
      <p:ext uri="{BB962C8B-B14F-4D97-AF65-F5344CB8AC3E}">
        <p14:creationId xmlns:p14="http://schemas.microsoft.com/office/powerpoint/2010/main" val="7500875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5179"/>
            <a:ext cx="7924800" cy="1740205"/>
          </a:xfrm>
        </p:spPr>
        <p:txBody>
          <a:bodyPr>
            <a:normAutofit/>
          </a:bodyPr>
          <a:lstStyle/>
          <a:p>
            <a:pPr lvl="2" algn="l" rtl="0">
              <a:spcBef>
                <a:spcPct val="0"/>
              </a:spcBef>
            </a:pPr>
            <a:r>
              <a:rPr lang="ja-JP" altLang="en-US" sz="3200" b="1" dirty="0">
                <a:solidFill>
                  <a:schemeClr val="tx1"/>
                </a:solidFill>
                <a:latin typeface="Arial"/>
                <a:ea typeface="ＭＳ Ｐゴシック" charset="0"/>
                <a:cs typeface="Arial"/>
              </a:rPr>
              <a:t>“</a:t>
            </a:r>
            <a:r>
              <a:rPr lang="en-US" sz="3200" b="1" dirty="0">
                <a:solidFill>
                  <a:schemeClr val="tx1"/>
                </a:solidFill>
                <a:latin typeface="Arial"/>
                <a:ea typeface="ＭＳ Ｐゴシック" charset="0"/>
                <a:cs typeface="Arial"/>
              </a:rPr>
              <a:t>I </a:t>
            </a:r>
            <a:r>
              <a:rPr lang="en-US" sz="3200" b="1" dirty="0" smtClean="0">
                <a:solidFill>
                  <a:schemeClr val="tx1"/>
                </a:solidFill>
                <a:latin typeface="Arial"/>
                <a:ea typeface="ＭＳ Ｐゴシック" charset="0"/>
                <a:cs typeface="Arial"/>
              </a:rPr>
              <a:t>am not the center</a:t>
            </a:r>
            <a:r>
              <a:rPr lang="ja-JP" altLang="en-US" sz="3200" b="1" dirty="0" smtClean="0">
                <a:solidFill>
                  <a:schemeClr val="tx1"/>
                </a:solidFill>
                <a:latin typeface="Arial"/>
                <a:ea typeface="ＭＳ Ｐゴシック" charset="0"/>
                <a:cs typeface="Arial"/>
              </a:rPr>
              <a:t>”</a:t>
            </a:r>
            <a:r>
              <a:rPr lang="en-US" altLang="ja-JP" sz="3200" b="1" dirty="0">
                <a:solidFill>
                  <a:schemeClr val="tx1"/>
                </a:solidFill>
                <a:latin typeface="Arial"/>
                <a:ea typeface="ＭＳ Ｐゴシック" charset="0"/>
                <a:cs typeface="Arial"/>
              </a:rPr>
              <a:t> </a:t>
            </a:r>
            <a:r>
              <a:rPr lang="en-US" altLang="ja-JP" sz="3200" b="1" dirty="0" smtClean="0">
                <a:solidFill>
                  <a:schemeClr val="tx1"/>
                </a:solidFill>
                <a:latin typeface="Arial"/>
                <a:ea typeface="ＭＳ Ｐゴシック" charset="0"/>
                <a:cs typeface="Arial"/>
              </a:rPr>
              <a:t/>
            </a:r>
            <a:br>
              <a:rPr lang="en-US" altLang="ja-JP" sz="3200" b="1" dirty="0" smtClean="0">
                <a:solidFill>
                  <a:schemeClr val="tx1"/>
                </a:solidFill>
                <a:latin typeface="Arial"/>
                <a:ea typeface="ＭＳ Ｐゴシック" charset="0"/>
                <a:cs typeface="Arial"/>
              </a:rPr>
            </a:br>
            <a:r>
              <a:rPr lang="en-US" altLang="ja-JP" sz="3200" b="1" dirty="0" smtClean="0">
                <a:solidFill>
                  <a:schemeClr val="tx1"/>
                </a:solidFill>
                <a:latin typeface="Arial"/>
                <a:ea typeface="ＭＳ Ｐゴシック" charset="0"/>
                <a:cs typeface="Arial"/>
              </a:rPr>
              <a:t>  </a:t>
            </a:r>
            <a:r>
              <a:rPr lang="en-US" sz="3200" b="1" dirty="0" smtClean="0">
                <a:solidFill>
                  <a:schemeClr val="tx1"/>
                </a:solidFill>
                <a:latin typeface="Arial"/>
                <a:ea typeface="ＭＳ Ｐゴシック" charset="0"/>
                <a:cs typeface="Arial"/>
              </a:rPr>
              <a:t>attitude</a:t>
            </a:r>
            <a:r>
              <a:rPr lang="en-US" sz="3200" b="1" dirty="0">
                <a:solidFill>
                  <a:schemeClr val="tx1"/>
                </a:solidFill>
                <a:latin typeface="Arial"/>
                <a:ea typeface="ＭＳ Ｐゴシック" charset="0"/>
                <a:cs typeface="Arial"/>
              </a:rPr>
              <a:t/>
            </a:r>
            <a:br>
              <a:rPr lang="en-US" sz="3200" b="1" dirty="0">
                <a:solidFill>
                  <a:schemeClr val="tx1"/>
                </a:solidFill>
                <a:latin typeface="Arial"/>
                <a:ea typeface="ＭＳ Ｐゴシック" charset="0"/>
                <a:cs typeface="Arial"/>
              </a:rPr>
            </a:br>
            <a:r>
              <a:rPr lang="en-US" sz="3200" b="1" dirty="0" smtClean="0">
                <a:solidFill>
                  <a:schemeClr val="tx1"/>
                </a:solidFill>
                <a:latin typeface="Arial"/>
                <a:ea typeface="ＭＳ Ｐゴシック" charset="0"/>
                <a:cs typeface="Arial"/>
              </a:rPr>
              <a:t> </a:t>
            </a:r>
            <a:endParaRPr lang="en-US" sz="3200" b="1" dirty="0">
              <a:solidFill>
                <a:schemeClr val="tx1"/>
              </a:solidFill>
              <a:latin typeface="Arial"/>
              <a:cs typeface="Arial"/>
            </a:endParaRPr>
          </a:p>
        </p:txBody>
      </p:sp>
      <p:sp>
        <p:nvSpPr>
          <p:cNvPr id="4" name="Content Placeholder 3"/>
          <p:cNvSpPr>
            <a:spLocks noGrp="1"/>
          </p:cNvSpPr>
          <p:nvPr>
            <p:ph sz="quarter" idx="13"/>
          </p:nvPr>
        </p:nvSpPr>
        <p:spPr>
          <a:xfrm>
            <a:off x="935704" y="2064339"/>
            <a:ext cx="5714478" cy="4535094"/>
          </a:xfrm>
        </p:spPr>
        <p:txBody>
          <a:bodyPr>
            <a:normAutofit/>
          </a:bodyPr>
          <a:lstStyle/>
          <a:p>
            <a:pPr marL="0" indent="0">
              <a:lnSpc>
                <a:spcPct val="90000"/>
              </a:lnSpc>
              <a:buNone/>
            </a:pPr>
            <a:r>
              <a:rPr lang="en-US" sz="2800" dirty="0"/>
              <a:t>Luke 9:23 </a:t>
            </a:r>
            <a:r>
              <a:rPr lang="en-US" sz="2800" i="1" dirty="0" smtClean="0">
                <a:solidFill>
                  <a:schemeClr val="accent6">
                    <a:lumMod val="40000"/>
                    <a:lumOff val="60000"/>
                  </a:schemeClr>
                </a:solidFill>
              </a:rPr>
              <a:t>Then he (Jesus) </a:t>
            </a:r>
            <a:r>
              <a:rPr lang="en-US" sz="2800" i="1" dirty="0">
                <a:solidFill>
                  <a:schemeClr val="accent6">
                    <a:lumMod val="40000"/>
                    <a:lumOff val="60000"/>
                  </a:schemeClr>
                </a:solidFill>
              </a:rPr>
              <a:t>said to them all: “Whoever wants to be my disciple must deny themselves and take up their cross daily and follow me. not turn from it." </a:t>
            </a:r>
          </a:p>
        </p:txBody>
      </p:sp>
    </p:spTree>
    <p:extLst>
      <p:ext uri="{BB962C8B-B14F-4D97-AF65-F5344CB8AC3E}">
        <p14:creationId xmlns:p14="http://schemas.microsoft.com/office/powerpoint/2010/main" val="719038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053" y="551481"/>
            <a:ext cx="7924800" cy="1621020"/>
          </a:xfrm>
        </p:spPr>
        <p:txBody>
          <a:bodyPr>
            <a:normAutofit/>
          </a:bodyPr>
          <a:lstStyle/>
          <a:p>
            <a:pPr lvl="2" algn="l" rtl="0">
              <a:spcBef>
                <a:spcPct val="0"/>
              </a:spcBef>
            </a:pPr>
            <a:r>
              <a:rPr lang="en-US" altLang="ja-JP" sz="3200" b="1" dirty="0" smtClean="0">
                <a:solidFill>
                  <a:schemeClr val="tx1"/>
                </a:solidFill>
                <a:latin typeface="Arial"/>
                <a:ea typeface="ＭＳ Ｐゴシック" charset="0"/>
                <a:cs typeface="Arial"/>
              </a:rPr>
              <a:t>The skill of </a:t>
            </a:r>
            <a:br>
              <a:rPr lang="en-US" altLang="ja-JP" sz="3200" b="1" dirty="0" smtClean="0">
                <a:solidFill>
                  <a:schemeClr val="tx1"/>
                </a:solidFill>
                <a:latin typeface="Arial"/>
                <a:ea typeface="ＭＳ Ｐゴシック" charset="0"/>
                <a:cs typeface="Arial"/>
              </a:rPr>
            </a:br>
            <a:r>
              <a:rPr lang="en-US" altLang="ja-JP" sz="3200" b="1" dirty="0" smtClean="0">
                <a:solidFill>
                  <a:schemeClr val="tx1"/>
                </a:solidFill>
                <a:latin typeface="Arial"/>
                <a:ea typeface="ＭＳ Ｐゴシック" charset="0"/>
                <a:cs typeface="Arial"/>
              </a:rPr>
              <a:t>Self-discipline</a:t>
            </a:r>
            <a:r>
              <a:rPr lang="en-US" sz="3200" b="1" dirty="0">
                <a:solidFill>
                  <a:schemeClr val="tx1"/>
                </a:solidFill>
                <a:latin typeface="Arial"/>
                <a:ea typeface="ＭＳ Ｐゴシック" charset="0"/>
                <a:cs typeface="Arial"/>
              </a:rPr>
              <a:t/>
            </a:r>
            <a:br>
              <a:rPr lang="en-US" sz="3200" b="1" dirty="0">
                <a:solidFill>
                  <a:schemeClr val="tx1"/>
                </a:solidFill>
                <a:latin typeface="Arial"/>
                <a:ea typeface="ＭＳ Ｐゴシック" charset="0"/>
                <a:cs typeface="Arial"/>
              </a:rPr>
            </a:br>
            <a:endParaRPr lang="en-US" sz="3200" b="1" dirty="0">
              <a:solidFill>
                <a:schemeClr val="tx1"/>
              </a:solidFill>
              <a:latin typeface="Arial"/>
              <a:cs typeface="Arial"/>
            </a:endParaRPr>
          </a:p>
        </p:txBody>
      </p:sp>
      <p:sp>
        <p:nvSpPr>
          <p:cNvPr id="4" name="Content Placeholder 3"/>
          <p:cNvSpPr>
            <a:spLocks noGrp="1"/>
          </p:cNvSpPr>
          <p:nvPr>
            <p:ph sz="quarter" idx="13"/>
          </p:nvPr>
        </p:nvSpPr>
        <p:spPr>
          <a:xfrm>
            <a:off x="802032" y="2728393"/>
            <a:ext cx="8070446" cy="1917417"/>
          </a:xfrm>
        </p:spPr>
        <p:txBody>
          <a:bodyPr>
            <a:normAutofit/>
          </a:bodyPr>
          <a:lstStyle/>
          <a:p>
            <a:pPr marL="0" indent="0">
              <a:lnSpc>
                <a:spcPct val="90000"/>
              </a:lnSpc>
              <a:buNone/>
            </a:pPr>
            <a:r>
              <a:rPr lang="en-US" sz="3000" dirty="0"/>
              <a:t>Proverbs 20:</a:t>
            </a:r>
            <a:r>
              <a:rPr lang="en-US" sz="3000" dirty="0" smtClean="0"/>
              <a:t>3 </a:t>
            </a:r>
            <a:r>
              <a:rPr lang="en-US" sz="3000" i="1" dirty="0" smtClean="0">
                <a:solidFill>
                  <a:srgbClr val="C4BEA9"/>
                </a:solidFill>
              </a:rPr>
              <a:t>Sometimes </a:t>
            </a:r>
            <a:r>
              <a:rPr lang="en-US" sz="3000" i="1" dirty="0">
                <a:solidFill>
                  <a:srgbClr val="C4BEA9"/>
                </a:solidFill>
              </a:rPr>
              <a:t>it takes a painful experience to make us change our ways</a:t>
            </a:r>
            <a:r>
              <a:rPr lang="en-US" sz="3000" i="1" dirty="0" smtClean="0">
                <a:solidFill>
                  <a:srgbClr val="C4BEA9"/>
                </a:solidFill>
              </a:rPr>
              <a:t>.</a:t>
            </a:r>
            <a:endParaRPr lang="en-US" sz="3000" i="1" dirty="0">
              <a:solidFill>
                <a:srgbClr val="C4BEA9"/>
              </a:solidFill>
            </a:endParaRPr>
          </a:p>
        </p:txBody>
      </p:sp>
    </p:spTree>
    <p:extLst>
      <p:ext uri="{BB962C8B-B14F-4D97-AF65-F5344CB8AC3E}">
        <p14:creationId xmlns:p14="http://schemas.microsoft.com/office/powerpoint/2010/main" val="447932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344" y="265179"/>
            <a:ext cx="7657456" cy="1823763"/>
          </a:xfrm>
        </p:spPr>
        <p:txBody>
          <a:bodyPr>
            <a:normAutofit/>
          </a:bodyPr>
          <a:lstStyle/>
          <a:p>
            <a:pPr lvl="2" algn="l" rtl="0">
              <a:spcBef>
                <a:spcPct val="0"/>
              </a:spcBef>
            </a:pPr>
            <a:r>
              <a:rPr lang="en-US" altLang="ja-JP" sz="3200" b="1" dirty="0" smtClean="0">
                <a:solidFill>
                  <a:schemeClr val="tx1"/>
                </a:solidFill>
                <a:latin typeface="Arial"/>
                <a:ea typeface="ＭＳ Ｐゴシック" charset="0"/>
                <a:cs typeface="Arial"/>
              </a:rPr>
              <a:t>The Skill of </a:t>
            </a:r>
            <a:br>
              <a:rPr lang="en-US" altLang="ja-JP" sz="3200" b="1" dirty="0" smtClean="0">
                <a:solidFill>
                  <a:schemeClr val="tx1"/>
                </a:solidFill>
                <a:latin typeface="Arial"/>
                <a:ea typeface="ＭＳ Ｐゴシック" charset="0"/>
                <a:cs typeface="Arial"/>
              </a:rPr>
            </a:br>
            <a:r>
              <a:rPr lang="en-US" altLang="ja-JP" sz="3200" b="1" dirty="0" smtClean="0">
                <a:solidFill>
                  <a:schemeClr val="tx1"/>
                </a:solidFill>
                <a:latin typeface="Arial"/>
                <a:ea typeface="ＭＳ Ｐゴシック" charset="0"/>
                <a:cs typeface="Arial"/>
              </a:rPr>
              <a:t>Communication</a:t>
            </a:r>
            <a:r>
              <a:rPr lang="en-US" sz="3200" b="1" dirty="0">
                <a:solidFill>
                  <a:schemeClr val="tx1"/>
                </a:solidFill>
                <a:latin typeface="Arial"/>
                <a:ea typeface="ＭＳ Ｐゴシック" charset="0"/>
                <a:cs typeface="Arial"/>
              </a:rPr>
              <a:t/>
            </a:r>
            <a:br>
              <a:rPr lang="en-US" sz="3200" b="1" dirty="0">
                <a:solidFill>
                  <a:schemeClr val="tx1"/>
                </a:solidFill>
                <a:latin typeface="Arial"/>
                <a:ea typeface="ＭＳ Ｐゴシック" charset="0"/>
                <a:cs typeface="Arial"/>
              </a:rPr>
            </a:br>
            <a:endParaRPr lang="en-US" sz="3200" b="1" dirty="0">
              <a:solidFill>
                <a:schemeClr val="tx1"/>
              </a:solidFill>
              <a:latin typeface="Arial"/>
              <a:cs typeface="Arial"/>
            </a:endParaRPr>
          </a:p>
        </p:txBody>
      </p:sp>
      <p:sp>
        <p:nvSpPr>
          <p:cNvPr id="4" name="Content Placeholder 3"/>
          <p:cNvSpPr>
            <a:spLocks noGrp="1"/>
          </p:cNvSpPr>
          <p:nvPr>
            <p:ph sz="quarter" idx="13"/>
          </p:nvPr>
        </p:nvSpPr>
        <p:spPr>
          <a:xfrm>
            <a:off x="267344" y="2690559"/>
            <a:ext cx="8454753" cy="3486677"/>
          </a:xfrm>
        </p:spPr>
        <p:txBody>
          <a:bodyPr>
            <a:normAutofit/>
          </a:bodyPr>
          <a:lstStyle/>
          <a:p>
            <a:pPr marL="0" indent="0">
              <a:lnSpc>
                <a:spcPct val="90000"/>
              </a:lnSpc>
              <a:buNone/>
            </a:pPr>
            <a:r>
              <a:rPr lang="en-US" sz="2800" dirty="0"/>
              <a:t>Ephesians 6:4 </a:t>
            </a:r>
            <a:r>
              <a:rPr lang="en-US" sz="2800" i="1" dirty="0" smtClean="0">
                <a:solidFill>
                  <a:srgbClr val="C4BEA9"/>
                </a:solidFill>
              </a:rPr>
              <a:t>And </a:t>
            </a:r>
            <a:r>
              <a:rPr lang="en-US" sz="2800" i="1" dirty="0">
                <a:solidFill>
                  <a:srgbClr val="C4BEA9"/>
                </a:solidFill>
              </a:rPr>
              <a:t>now a word to you parents. Don't keep on scolding and nagging your children, making them angry and resentful. Rather, bring them up with the loving discipline the Lord himself approves, with suggestions and godly advice</a:t>
            </a:r>
            <a:r>
              <a:rPr lang="en-US" sz="2800" i="1" dirty="0" smtClean="0">
                <a:solidFill>
                  <a:srgbClr val="C4BEA9"/>
                </a:solidFill>
              </a:rPr>
              <a:t>.</a:t>
            </a:r>
            <a:endParaRPr lang="en-US" sz="2800" i="1" dirty="0">
              <a:solidFill>
                <a:srgbClr val="00FFFF"/>
              </a:solidFill>
              <a:latin typeface="Courier New" charset="0"/>
              <a:ea typeface="ＭＳ Ｐゴシック" charset="0"/>
              <a:cs typeface="Courier New" charset="0"/>
            </a:endParaRPr>
          </a:p>
        </p:txBody>
      </p:sp>
    </p:spTree>
    <p:extLst>
      <p:ext uri="{BB962C8B-B14F-4D97-AF65-F5344CB8AC3E}">
        <p14:creationId xmlns:p14="http://schemas.microsoft.com/office/powerpoint/2010/main" val="1822871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5180"/>
            <a:ext cx="7924800" cy="1143000"/>
          </a:xfrm>
        </p:spPr>
        <p:txBody>
          <a:bodyPr>
            <a:normAutofit/>
          </a:bodyPr>
          <a:lstStyle/>
          <a:p>
            <a:pPr lvl="2" algn="l" rtl="0">
              <a:spcBef>
                <a:spcPct val="0"/>
              </a:spcBef>
            </a:pPr>
            <a:r>
              <a:rPr lang="en-US" altLang="ja-JP" sz="3200" b="1" dirty="0" smtClean="0">
                <a:solidFill>
                  <a:schemeClr val="tx1"/>
                </a:solidFill>
                <a:latin typeface="Arial"/>
                <a:ea typeface="ＭＳ Ｐゴシック" charset="0"/>
                <a:cs typeface="Arial"/>
              </a:rPr>
              <a:t>The Skill of Responsibility</a:t>
            </a:r>
            <a:r>
              <a:rPr lang="en-US" sz="3200" b="1" dirty="0">
                <a:solidFill>
                  <a:schemeClr val="tx1"/>
                </a:solidFill>
                <a:latin typeface="Arial"/>
                <a:ea typeface="ＭＳ Ｐゴシック" charset="0"/>
                <a:cs typeface="Arial"/>
              </a:rPr>
              <a:t/>
            </a:r>
            <a:br>
              <a:rPr lang="en-US" sz="3200" b="1" dirty="0">
                <a:solidFill>
                  <a:schemeClr val="tx1"/>
                </a:solidFill>
                <a:latin typeface="Arial"/>
                <a:ea typeface="ＭＳ Ｐゴシック" charset="0"/>
                <a:cs typeface="Arial"/>
              </a:rPr>
            </a:br>
            <a:endParaRPr lang="en-US" sz="3200" b="1" dirty="0">
              <a:solidFill>
                <a:schemeClr val="tx1"/>
              </a:solidFill>
              <a:latin typeface="Arial"/>
              <a:cs typeface="Arial"/>
            </a:endParaRPr>
          </a:p>
        </p:txBody>
      </p:sp>
      <p:sp>
        <p:nvSpPr>
          <p:cNvPr id="4" name="Content Placeholder 3"/>
          <p:cNvSpPr>
            <a:spLocks noGrp="1"/>
          </p:cNvSpPr>
          <p:nvPr>
            <p:ph sz="quarter" idx="13"/>
          </p:nvPr>
        </p:nvSpPr>
        <p:spPr>
          <a:xfrm>
            <a:off x="267344" y="1069539"/>
            <a:ext cx="5146372" cy="5107697"/>
          </a:xfrm>
        </p:spPr>
        <p:txBody>
          <a:bodyPr>
            <a:normAutofit/>
          </a:bodyPr>
          <a:lstStyle/>
          <a:p>
            <a:pPr marL="0" indent="0">
              <a:lnSpc>
                <a:spcPct val="90000"/>
              </a:lnSpc>
              <a:buNone/>
            </a:pPr>
            <a:r>
              <a:rPr lang="en-US" sz="3000" dirty="0"/>
              <a:t>2 Thessalonians 3:10 </a:t>
            </a:r>
            <a:r>
              <a:rPr lang="en-US" sz="3000" i="1" dirty="0" smtClean="0">
                <a:solidFill>
                  <a:srgbClr val="C4BEA9"/>
                </a:solidFill>
              </a:rPr>
              <a:t>For </a:t>
            </a:r>
            <a:r>
              <a:rPr lang="en-US" sz="3000" i="1" dirty="0">
                <a:solidFill>
                  <a:srgbClr val="C4BEA9"/>
                </a:solidFill>
              </a:rPr>
              <a:t>even when we were with you, we gave you this rule: “If a man will not work, he shall not eat.</a:t>
            </a:r>
            <a:r>
              <a:rPr lang="en-US" sz="3000" i="1" dirty="0" smtClean="0">
                <a:solidFill>
                  <a:srgbClr val="C4BEA9"/>
                </a:solidFill>
              </a:rPr>
              <a:t>”</a:t>
            </a:r>
            <a:endParaRPr lang="en-US" sz="2800" i="1" dirty="0">
              <a:solidFill>
                <a:srgbClr val="00FFFF"/>
              </a:solidFill>
              <a:latin typeface="Courier New" charset="0"/>
              <a:ea typeface="ＭＳ Ｐゴシック" charset="0"/>
              <a:cs typeface="Courier New" charset="0"/>
            </a:endParaRPr>
          </a:p>
        </p:txBody>
      </p:sp>
    </p:spTree>
    <p:extLst>
      <p:ext uri="{BB962C8B-B14F-4D97-AF65-F5344CB8AC3E}">
        <p14:creationId xmlns:p14="http://schemas.microsoft.com/office/powerpoint/2010/main" val="70225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5180"/>
            <a:ext cx="7924800" cy="1143000"/>
          </a:xfrm>
        </p:spPr>
        <p:txBody>
          <a:bodyPr>
            <a:normAutofit/>
          </a:bodyPr>
          <a:lstStyle/>
          <a:p>
            <a:pPr lvl="2" algn="l" rtl="0">
              <a:spcBef>
                <a:spcPct val="0"/>
              </a:spcBef>
            </a:pPr>
            <a:r>
              <a:rPr lang="en-US" altLang="ja-JP" sz="3200" b="1" dirty="0" smtClean="0">
                <a:solidFill>
                  <a:schemeClr val="tx1"/>
                </a:solidFill>
                <a:latin typeface="Arial"/>
                <a:ea typeface="ＭＳ Ｐゴシック" charset="0"/>
                <a:cs typeface="Arial"/>
              </a:rPr>
              <a:t>The Skill of Judgment</a:t>
            </a:r>
            <a:r>
              <a:rPr lang="en-US" sz="3200" b="1" dirty="0" smtClean="0">
                <a:solidFill>
                  <a:schemeClr val="tx1"/>
                </a:solidFill>
                <a:latin typeface="Arial"/>
                <a:ea typeface="ＭＳ Ｐゴシック" charset="0"/>
                <a:cs typeface="Arial"/>
              </a:rPr>
              <a:t/>
            </a:r>
            <a:br>
              <a:rPr lang="en-US" sz="3200" b="1" dirty="0" smtClean="0">
                <a:solidFill>
                  <a:schemeClr val="tx1"/>
                </a:solidFill>
                <a:latin typeface="Arial"/>
                <a:ea typeface="ＭＳ Ｐゴシック" charset="0"/>
                <a:cs typeface="Arial"/>
              </a:rPr>
            </a:br>
            <a:endParaRPr lang="en-US" sz="3200" b="1" dirty="0">
              <a:solidFill>
                <a:schemeClr val="tx1"/>
              </a:solidFill>
              <a:latin typeface="Arial"/>
              <a:cs typeface="Arial"/>
            </a:endParaRPr>
          </a:p>
        </p:txBody>
      </p:sp>
      <p:sp>
        <p:nvSpPr>
          <p:cNvPr id="4" name="Content Placeholder 3"/>
          <p:cNvSpPr>
            <a:spLocks noGrp="1"/>
          </p:cNvSpPr>
          <p:nvPr>
            <p:ph sz="quarter" idx="13"/>
          </p:nvPr>
        </p:nvSpPr>
        <p:spPr>
          <a:xfrm>
            <a:off x="317471" y="1186520"/>
            <a:ext cx="4795484" cy="4238697"/>
          </a:xfrm>
        </p:spPr>
        <p:txBody>
          <a:bodyPr>
            <a:normAutofit/>
          </a:bodyPr>
          <a:lstStyle/>
          <a:p>
            <a:pPr marL="0" indent="0">
              <a:lnSpc>
                <a:spcPct val="90000"/>
              </a:lnSpc>
              <a:buNone/>
            </a:pPr>
            <a:r>
              <a:rPr lang="en-US" sz="2800" dirty="0"/>
              <a:t>Proverbs 3:13 </a:t>
            </a:r>
            <a:r>
              <a:rPr lang="en-US" sz="2800" i="1" dirty="0" smtClean="0">
                <a:solidFill>
                  <a:srgbClr val="C4BEA9"/>
                </a:solidFill>
              </a:rPr>
              <a:t>The </a:t>
            </a:r>
            <a:r>
              <a:rPr lang="en-US" sz="2800" i="1" dirty="0">
                <a:solidFill>
                  <a:srgbClr val="C4BEA9"/>
                </a:solidFill>
              </a:rPr>
              <a:t>man who knows right from wrong and has good judgment and common sense is happier than the man who is immensely rich! For such wisdom is far more valuable than precious jewels. Nothing else compares with </a:t>
            </a:r>
            <a:r>
              <a:rPr lang="en-US" sz="2800" i="1" dirty="0" smtClean="0">
                <a:solidFill>
                  <a:srgbClr val="C4BEA9"/>
                </a:solidFill>
              </a:rPr>
              <a:t>it.</a:t>
            </a:r>
            <a:endParaRPr lang="en-US" sz="2800" i="1" dirty="0">
              <a:solidFill>
                <a:srgbClr val="00FFFF"/>
              </a:solidFill>
              <a:latin typeface="Courier New" charset="0"/>
              <a:ea typeface="ＭＳ Ｐゴシック" charset="0"/>
              <a:cs typeface="Courier New" charset="0"/>
            </a:endParaRPr>
          </a:p>
        </p:txBody>
      </p:sp>
    </p:spTree>
    <p:extLst>
      <p:ext uri="{BB962C8B-B14F-4D97-AF65-F5344CB8AC3E}">
        <p14:creationId xmlns:p14="http://schemas.microsoft.com/office/powerpoint/2010/main" val="579187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609600" y="2839361"/>
            <a:ext cx="7924800" cy="4114800"/>
          </a:xfrm>
        </p:spPr>
        <p:txBody>
          <a:bodyPr/>
          <a:lstStyle/>
          <a:p>
            <a:pPr marL="0" indent="0">
              <a:buNone/>
            </a:pPr>
            <a:r>
              <a:rPr lang="en-US" sz="3600" dirty="0"/>
              <a:t>Proverbs 22:</a:t>
            </a:r>
            <a:r>
              <a:rPr lang="en-US" sz="3600" dirty="0" smtClean="0"/>
              <a:t>6 </a:t>
            </a:r>
            <a:r>
              <a:rPr lang="en-US" sz="3600" i="1" dirty="0" smtClean="0">
                <a:solidFill>
                  <a:schemeClr val="tx2">
                    <a:lumMod val="40000"/>
                    <a:lumOff val="60000"/>
                  </a:schemeClr>
                </a:solidFill>
              </a:rPr>
              <a:t>Train </a:t>
            </a:r>
            <a:r>
              <a:rPr lang="en-US" sz="3600" i="1" dirty="0">
                <a:solidFill>
                  <a:schemeClr val="tx2">
                    <a:lumMod val="40000"/>
                    <a:lumOff val="60000"/>
                  </a:schemeClr>
                </a:solidFill>
              </a:rPr>
              <a:t>a child in the way he should go, and when he is old he will not </a:t>
            </a:r>
            <a:r>
              <a:rPr lang="en-US" sz="3600" i="1" dirty="0" smtClean="0">
                <a:solidFill>
                  <a:schemeClr val="tx2">
                    <a:lumMod val="40000"/>
                    <a:lumOff val="60000"/>
                  </a:schemeClr>
                </a:solidFill>
              </a:rPr>
              <a:t>turn </a:t>
            </a:r>
            <a:r>
              <a:rPr lang="en-US" sz="3600" i="1" dirty="0">
                <a:solidFill>
                  <a:schemeClr val="tx2">
                    <a:lumMod val="40000"/>
                    <a:lumOff val="60000"/>
                  </a:schemeClr>
                </a:solidFill>
              </a:rPr>
              <a:t>from </a:t>
            </a:r>
            <a:r>
              <a:rPr lang="en-US" sz="3600" i="1" dirty="0" smtClean="0">
                <a:solidFill>
                  <a:schemeClr val="tx2">
                    <a:lumMod val="40000"/>
                    <a:lumOff val="60000"/>
                  </a:schemeClr>
                </a:solidFill>
              </a:rPr>
              <a:t>it.</a:t>
            </a:r>
            <a:endParaRPr lang="en-US" sz="3600" i="1" dirty="0">
              <a:solidFill>
                <a:schemeClr val="tx2">
                  <a:lumMod val="40000"/>
                  <a:lumOff val="60000"/>
                </a:schemeClr>
              </a:solidFill>
            </a:endParaRPr>
          </a:p>
          <a:p>
            <a:endParaRPr lang="en-US" dirty="0"/>
          </a:p>
        </p:txBody>
      </p:sp>
    </p:spTree>
    <p:extLst>
      <p:ext uri="{BB962C8B-B14F-4D97-AF65-F5344CB8AC3E}">
        <p14:creationId xmlns:p14="http://schemas.microsoft.com/office/powerpoint/2010/main" val="4050238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quarter" idx="13"/>
          </p:nvPr>
        </p:nvPicPr>
        <p:blipFill>
          <a:blip r:embed="rId2"/>
          <a:srcRect l="-46296" r="-46296"/>
          <a:stretch>
            <a:fillRect/>
          </a:stretch>
        </p:blipFill>
        <p:spPr>
          <a:xfrm>
            <a:off x="-2568097" y="681062"/>
            <a:ext cx="11401476" cy="5919997"/>
          </a:xfrm>
        </p:spPr>
      </p:pic>
    </p:spTree>
    <p:extLst>
      <p:ext uri="{BB962C8B-B14F-4D97-AF65-F5344CB8AC3E}">
        <p14:creationId xmlns:p14="http://schemas.microsoft.com/office/powerpoint/2010/main" val="3608955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sz="quarter" idx="13"/>
          </p:nvPr>
        </p:nvPicPr>
        <p:blipFill>
          <a:blip r:embed="rId2"/>
          <a:srcRect l="-55530" r="-55530"/>
          <a:stretch>
            <a:fillRect/>
          </a:stretch>
        </p:blipFill>
        <p:spPr>
          <a:xfrm>
            <a:off x="-2879294" y="274638"/>
            <a:ext cx="12023294" cy="6242864"/>
          </a:xfrm>
        </p:spPr>
      </p:pic>
    </p:spTree>
    <p:extLst>
      <p:ext uri="{BB962C8B-B14F-4D97-AF65-F5344CB8AC3E}">
        <p14:creationId xmlns:p14="http://schemas.microsoft.com/office/powerpoint/2010/main" val="3799324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75420" y="0"/>
            <a:ext cx="5238550" cy="7035560"/>
          </a:xfrm>
        </p:spPr>
        <p:txBody>
          <a:bodyPr>
            <a:normAutofit fontScale="92500" lnSpcReduction="10000"/>
          </a:bodyPr>
          <a:lstStyle/>
          <a:p>
            <a:pPr marL="0" indent="0">
              <a:lnSpc>
                <a:spcPct val="110000"/>
              </a:lnSpc>
              <a:buNone/>
            </a:pPr>
            <a:r>
              <a:rPr lang="en-US" sz="2800" dirty="0"/>
              <a:t>"I made that up after my wife and I had two babies born dead. The song was my song to my dead babies. For a long time I had it in my head and I couldn’t even sing it because every time I tried to sing it I cried. It was very strange having a song in my head that I couldn’t sing.</a:t>
            </a:r>
          </a:p>
          <a:p>
            <a:pPr marL="0" indent="0">
              <a:lnSpc>
                <a:spcPct val="110000"/>
              </a:lnSpc>
              <a:buNone/>
            </a:pPr>
            <a:r>
              <a:rPr lang="en-US" sz="2800" dirty="0"/>
              <a:t>For a long time it was just a song but one day, while telling stories at a big theatre at the University of Guelph, it occurred to me that I might be able to make a story around the song.</a:t>
            </a:r>
          </a:p>
          <a:p>
            <a:pPr marL="0" indent="0">
              <a:lnSpc>
                <a:spcPct val="110000"/>
              </a:lnSpc>
              <a:buNone/>
            </a:pPr>
            <a:r>
              <a:rPr lang="en-US" sz="2800" dirty="0"/>
              <a:t>Out popped </a:t>
            </a:r>
            <a:r>
              <a:rPr lang="en-US" sz="2800" i="1" dirty="0"/>
              <a:t>Love You Forever</a:t>
            </a:r>
            <a:r>
              <a:rPr lang="en-US" sz="2800" dirty="0"/>
              <a:t>, pretty much the way it is in the book</a:t>
            </a:r>
            <a:r>
              <a:rPr lang="en-US" sz="2800" dirty="0" smtClean="0"/>
              <a:t>.”</a:t>
            </a:r>
          </a:p>
          <a:p>
            <a:pPr marL="0" indent="0" algn="r">
              <a:buNone/>
            </a:pPr>
            <a:r>
              <a:rPr lang="en-US" sz="2800" dirty="0" smtClean="0"/>
              <a:t>Robert Munch</a:t>
            </a:r>
            <a:endParaRPr lang="en-US" sz="2800" dirty="0"/>
          </a:p>
          <a:p>
            <a:endParaRPr lang="en-US" dirty="0"/>
          </a:p>
        </p:txBody>
      </p:sp>
    </p:spTree>
    <p:extLst>
      <p:ext uri="{BB962C8B-B14F-4D97-AF65-F5344CB8AC3E}">
        <p14:creationId xmlns:p14="http://schemas.microsoft.com/office/powerpoint/2010/main" val="2695457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7250"/>
            <a:ext cx="8133384" cy="1203231"/>
          </a:xfrm>
        </p:spPr>
        <p:txBody>
          <a:bodyPr>
            <a:normAutofit/>
          </a:bodyPr>
          <a:lstStyle/>
          <a:p>
            <a:r>
              <a:rPr lang="en-US" b="1" dirty="0"/>
              <a:t>The </a:t>
            </a:r>
            <a:r>
              <a:rPr lang="en-US" b="1" dirty="0" smtClean="0"/>
              <a:t>5 </a:t>
            </a:r>
            <a:r>
              <a:rPr lang="en-US" b="1" dirty="0"/>
              <a:t>Schools </a:t>
            </a:r>
            <a:r>
              <a:rPr lang="en-US" b="1" dirty="0" smtClean="0"/>
              <a:t>of </a:t>
            </a:r>
            <a:r>
              <a:rPr lang="en-US" b="1" dirty="0"/>
              <a:t>Parenting:</a:t>
            </a:r>
          </a:p>
        </p:txBody>
      </p:sp>
      <p:sp>
        <p:nvSpPr>
          <p:cNvPr id="4" name="Content Placeholder 3"/>
          <p:cNvSpPr>
            <a:spLocks noGrp="1"/>
          </p:cNvSpPr>
          <p:nvPr>
            <p:ph sz="quarter" idx="13"/>
          </p:nvPr>
        </p:nvSpPr>
        <p:spPr>
          <a:xfrm>
            <a:off x="334180" y="1811111"/>
            <a:ext cx="7895420" cy="5097023"/>
          </a:xfrm>
        </p:spPr>
        <p:txBody>
          <a:bodyPr>
            <a:normAutofit fontScale="77500" lnSpcReduction="20000"/>
          </a:bodyPr>
          <a:lstStyle/>
          <a:p>
            <a:pPr marL="514350" indent="-514350">
              <a:buFont typeface="+mj-lt"/>
              <a:buAutoNum type="arabicPeriod"/>
            </a:pPr>
            <a:r>
              <a:rPr lang="en-US" sz="3600" dirty="0" smtClean="0"/>
              <a:t>The 50’s </a:t>
            </a:r>
            <a:r>
              <a:rPr lang="en-US" sz="3600" i="1" dirty="0" smtClean="0">
                <a:solidFill>
                  <a:srgbClr val="C4BEA9"/>
                </a:solidFill>
              </a:rPr>
              <a:t>The parent walks ahead </a:t>
            </a:r>
          </a:p>
          <a:p>
            <a:pPr marL="514350" indent="-514350">
              <a:buFont typeface="+mj-lt"/>
              <a:buAutoNum type="arabicPeriod"/>
            </a:pPr>
            <a:r>
              <a:rPr lang="en-US" sz="3600" dirty="0" smtClean="0"/>
              <a:t>The 60’s </a:t>
            </a:r>
            <a:r>
              <a:rPr lang="en-US" sz="3600" i="1" dirty="0" smtClean="0">
                <a:solidFill>
                  <a:schemeClr val="accent2">
                    <a:lumMod val="40000"/>
                    <a:lumOff val="60000"/>
                  </a:schemeClr>
                </a:solidFill>
              </a:rPr>
              <a:t>The parent walks away </a:t>
            </a:r>
          </a:p>
          <a:p>
            <a:pPr marL="514350" indent="-514350">
              <a:buFont typeface="+mj-lt"/>
              <a:buAutoNum type="arabicPeriod"/>
            </a:pPr>
            <a:r>
              <a:rPr lang="en-US" sz="3600" dirty="0" smtClean="0"/>
              <a:t>The 70</a:t>
            </a:r>
            <a:r>
              <a:rPr lang="en-US" sz="3600" dirty="0"/>
              <a:t>’</a:t>
            </a:r>
            <a:r>
              <a:rPr lang="en-US" sz="3600" dirty="0" smtClean="0"/>
              <a:t>s  - 80’s </a:t>
            </a:r>
            <a:r>
              <a:rPr lang="en-US" sz="3600" i="1" dirty="0" smtClean="0">
                <a:solidFill>
                  <a:schemeClr val="accent1">
                    <a:lumMod val="60000"/>
                    <a:lumOff val="40000"/>
                  </a:schemeClr>
                </a:solidFill>
              </a:rPr>
              <a:t>The parent is not sure where to walk</a:t>
            </a:r>
          </a:p>
          <a:p>
            <a:pPr marL="514350" indent="-514350">
              <a:buFont typeface="+mj-lt"/>
              <a:buAutoNum type="arabicPeriod"/>
            </a:pPr>
            <a:r>
              <a:rPr lang="en-US" sz="3600" dirty="0" smtClean="0"/>
              <a:t>The 90’</a:t>
            </a:r>
            <a:r>
              <a:rPr lang="en-US" sz="3600" dirty="0"/>
              <a:t>s </a:t>
            </a:r>
            <a:r>
              <a:rPr lang="en-US" sz="3600" dirty="0" smtClean="0"/>
              <a:t>– to present</a:t>
            </a:r>
            <a:r>
              <a:rPr lang="en-US" sz="3600" b="1" dirty="0" smtClean="0">
                <a:solidFill>
                  <a:schemeClr val="bg1"/>
                </a:solidFill>
                <a:latin typeface="Courier New" charset="0"/>
                <a:ea typeface="ＭＳ Ｐゴシック" charset="0"/>
              </a:rPr>
              <a:t> </a:t>
            </a:r>
            <a:r>
              <a:rPr lang="en-US" sz="3600" i="1" dirty="0" smtClean="0">
                <a:solidFill>
                  <a:schemeClr val="accent3">
                    <a:lumMod val="40000"/>
                    <a:lumOff val="60000"/>
                  </a:schemeClr>
                </a:solidFill>
              </a:rPr>
              <a:t>The </a:t>
            </a:r>
            <a:r>
              <a:rPr lang="en-US" sz="3600" i="1" dirty="0">
                <a:solidFill>
                  <a:schemeClr val="accent3">
                    <a:lumMod val="40000"/>
                    <a:lumOff val="60000"/>
                  </a:schemeClr>
                </a:solidFill>
              </a:rPr>
              <a:t>parent </a:t>
            </a:r>
            <a:r>
              <a:rPr lang="en-US" sz="3600" i="1" dirty="0" smtClean="0">
                <a:solidFill>
                  <a:schemeClr val="accent3">
                    <a:lumMod val="40000"/>
                    <a:lumOff val="60000"/>
                  </a:schemeClr>
                </a:solidFill>
              </a:rPr>
              <a:t>walks behind</a:t>
            </a:r>
          </a:p>
          <a:p>
            <a:pPr marL="514350" indent="-514350">
              <a:lnSpc>
                <a:spcPct val="110000"/>
              </a:lnSpc>
              <a:buFont typeface="+mj-lt"/>
              <a:buAutoNum type="arabicPeriod"/>
            </a:pPr>
            <a:r>
              <a:rPr lang="en-US" sz="3600" dirty="0" smtClean="0"/>
              <a:t>The Bible School of Parenting </a:t>
            </a:r>
            <a:r>
              <a:rPr lang="en-US" sz="3600" i="1" dirty="0">
                <a:solidFill>
                  <a:schemeClr val="accent1">
                    <a:lumMod val="60000"/>
                    <a:lumOff val="40000"/>
                  </a:schemeClr>
                </a:solidFill>
              </a:rPr>
              <a:t>The parent </a:t>
            </a:r>
            <a:r>
              <a:rPr lang="en-US" sz="3600" i="1" dirty="0" smtClean="0">
                <a:solidFill>
                  <a:schemeClr val="accent1">
                    <a:lumMod val="60000"/>
                    <a:lumOff val="40000"/>
                  </a:schemeClr>
                </a:solidFill>
              </a:rPr>
              <a:t>is sometimes not sure </a:t>
            </a:r>
            <a:r>
              <a:rPr lang="en-US" sz="3600" i="1" dirty="0">
                <a:solidFill>
                  <a:schemeClr val="accent1">
                    <a:lumMod val="60000"/>
                    <a:lumOff val="40000"/>
                  </a:schemeClr>
                </a:solidFill>
              </a:rPr>
              <a:t>where to </a:t>
            </a:r>
            <a:r>
              <a:rPr lang="en-US" sz="3600" i="1" dirty="0" smtClean="0">
                <a:solidFill>
                  <a:schemeClr val="accent1">
                    <a:lumMod val="60000"/>
                    <a:lumOff val="40000"/>
                  </a:schemeClr>
                </a:solidFill>
              </a:rPr>
              <a:t>walk; and sometimes walks ahead; and sometimes walks behind; but never walks away and always walks beside.</a:t>
            </a:r>
            <a:endParaRPr lang="en-US" sz="3600" i="1" dirty="0">
              <a:solidFill>
                <a:schemeClr val="accent1">
                  <a:lumMod val="60000"/>
                  <a:lumOff val="40000"/>
                </a:schemeClr>
              </a:solidFill>
            </a:endParaRPr>
          </a:p>
          <a:p>
            <a:pPr marL="514350" indent="-514350">
              <a:buFont typeface="+mj-lt"/>
              <a:buAutoNum type="arabicPeriod"/>
            </a:pPr>
            <a:endParaRPr lang="en-US" sz="3200" i="1" dirty="0" smtClean="0">
              <a:solidFill>
                <a:schemeClr val="accent3">
                  <a:lumMod val="40000"/>
                  <a:lumOff val="60000"/>
                </a:schemeClr>
              </a:solidFill>
            </a:endParaRPr>
          </a:p>
          <a:p>
            <a:pPr marL="0" indent="0">
              <a:buNone/>
            </a:pPr>
            <a:r>
              <a:rPr lang="en-US" sz="3200" b="1" i="1" dirty="0" smtClean="0">
                <a:solidFill>
                  <a:schemeClr val="accent3">
                    <a:lumMod val="40000"/>
                    <a:lumOff val="60000"/>
                  </a:schemeClr>
                </a:solidFill>
                <a:latin typeface="Courier New" charset="0"/>
                <a:ea typeface="ＭＳ Ｐゴシック" charset="0"/>
              </a:rPr>
              <a:t> </a:t>
            </a:r>
            <a:endParaRPr lang="en-US" sz="3200" b="1" dirty="0">
              <a:solidFill>
                <a:schemeClr val="accent3">
                  <a:lumMod val="40000"/>
                  <a:lumOff val="60000"/>
                </a:schemeClr>
              </a:solidFill>
              <a:latin typeface="Courier New" charset="0"/>
              <a:ea typeface="ＭＳ Ｐゴシック" charset="0"/>
            </a:endParaRPr>
          </a:p>
        </p:txBody>
      </p:sp>
    </p:spTree>
    <p:extLst>
      <p:ext uri="{BB962C8B-B14F-4D97-AF65-F5344CB8AC3E}">
        <p14:creationId xmlns:p14="http://schemas.microsoft.com/office/powerpoint/2010/main" val="148057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5180"/>
            <a:ext cx="7924800" cy="1143000"/>
          </a:xfrm>
        </p:spPr>
        <p:txBody>
          <a:bodyPr>
            <a:normAutofit/>
          </a:bodyPr>
          <a:lstStyle/>
          <a:p>
            <a:pPr lvl="2" algn="l" rtl="0">
              <a:spcBef>
                <a:spcPct val="0"/>
              </a:spcBef>
            </a:pPr>
            <a:r>
              <a:rPr lang="ja-JP" altLang="en-US" sz="3200" b="1" dirty="0">
                <a:solidFill>
                  <a:schemeClr val="tx1"/>
                </a:solidFill>
                <a:latin typeface="Arial"/>
                <a:ea typeface="ＭＳ Ｐゴシック" charset="0"/>
                <a:cs typeface="Arial"/>
              </a:rPr>
              <a:t>“</a:t>
            </a:r>
            <a:r>
              <a:rPr lang="en-US" sz="3200" b="1" dirty="0">
                <a:solidFill>
                  <a:schemeClr val="tx1"/>
                </a:solidFill>
                <a:latin typeface="Arial"/>
                <a:ea typeface="ＭＳ Ｐゴシック" charset="0"/>
                <a:cs typeface="Arial"/>
              </a:rPr>
              <a:t>I am somebody</a:t>
            </a:r>
            <a:r>
              <a:rPr lang="ja-JP" altLang="en-US" sz="3200" b="1" dirty="0">
                <a:solidFill>
                  <a:schemeClr val="tx1"/>
                </a:solidFill>
                <a:latin typeface="Arial"/>
                <a:ea typeface="ＭＳ Ｐゴシック" charset="0"/>
                <a:cs typeface="Arial"/>
              </a:rPr>
              <a:t>”</a:t>
            </a:r>
            <a:r>
              <a:rPr lang="en-US" sz="3200" b="1" dirty="0">
                <a:solidFill>
                  <a:schemeClr val="tx1"/>
                </a:solidFill>
                <a:latin typeface="Arial"/>
                <a:ea typeface="ＭＳ Ｐゴシック" charset="0"/>
                <a:cs typeface="Arial"/>
              </a:rPr>
              <a:t> attitude</a:t>
            </a:r>
            <a:br>
              <a:rPr lang="en-US" sz="3200" b="1" dirty="0">
                <a:solidFill>
                  <a:schemeClr val="tx1"/>
                </a:solidFill>
                <a:latin typeface="Arial"/>
                <a:ea typeface="ＭＳ Ｐゴシック" charset="0"/>
                <a:cs typeface="Arial"/>
              </a:rPr>
            </a:br>
            <a:endParaRPr lang="en-US" sz="3200" b="1" dirty="0">
              <a:solidFill>
                <a:schemeClr val="tx1"/>
              </a:solidFill>
              <a:latin typeface="Arial"/>
              <a:cs typeface="Arial"/>
            </a:endParaRPr>
          </a:p>
        </p:txBody>
      </p:sp>
      <p:sp>
        <p:nvSpPr>
          <p:cNvPr id="4" name="Content Placeholder 3"/>
          <p:cNvSpPr>
            <a:spLocks noGrp="1"/>
          </p:cNvSpPr>
          <p:nvPr>
            <p:ph sz="quarter" idx="13"/>
          </p:nvPr>
        </p:nvSpPr>
        <p:spPr>
          <a:xfrm>
            <a:off x="501270" y="1274488"/>
            <a:ext cx="5012700" cy="4535094"/>
          </a:xfrm>
        </p:spPr>
        <p:txBody>
          <a:bodyPr>
            <a:normAutofit/>
          </a:bodyPr>
          <a:lstStyle/>
          <a:p>
            <a:pPr marL="114300" indent="0">
              <a:lnSpc>
                <a:spcPct val="90000"/>
              </a:lnSpc>
              <a:spcBef>
                <a:spcPct val="50000"/>
              </a:spcBef>
              <a:buNone/>
            </a:pPr>
            <a:r>
              <a:rPr lang="en-US" sz="2800" dirty="0"/>
              <a:t>Psalms 139:13,14 </a:t>
            </a:r>
            <a:r>
              <a:rPr lang="en-US" sz="2800" i="1" dirty="0" smtClean="0">
                <a:solidFill>
                  <a:schemeClr val="accent6">
                    <a:lumMod val="60000"/>
                    <a:lumOff val="40000"/>
                  </a:schemeClr>
                </a:solidFill>
              </a:rPr>
              <a:t>You </a:t>
            </a:r>
            <a:r>
              <a:rPr lang="en-US" sz="2800" i="1" dirty="0">
                <a:solidFill>
                  <a:schemeClr val="accent6">
                    <a:lumMod val="60000"/>
                    <a:lumOff val="40000"/>
                  </a:schemeClr>
                </a:solidFill>
              </a:rPr>
              <a:t>made all the delicate, inner parts of my body and knit them together in my mother's womb.  </a:t>
            </a:r>
            <a:r>
              <a:rPr lang="en-US" sz="2800" i="1" dirty="0" smtClean="0">
                <a:solidFill>
                  <a:schemeClr val="accent6">
                    <a:lumMod val="60000"/>
                    <a:lumOff val="40000"/>
                  </a:schemeClr>
                </a:solidFill>
              </a:rPr>
              <a:t>Thank you for making me so wonderfully complex! It is amazing to think about. Your workmanship is marvelous‑‑ and how well I know it.</a:t>
            </a:r>
            <a:endParaRPr lang="en-US" sz="2800" i="1" dirty="0">
              <a:solidFill>
                <a:schemeClr val="accent6">
                  <a:lumMod val="60000"/>
                  <a:lumOff val="40000"/>
                </a:schemeClr>
              </a:solidFill>
              <a:latin typeface="Courier New" charset="0"/>
              <a:ea typeface="ＭＳ Ｐゴシック" charset="0"/>
              <a:cs typeface="Courier New" charset="0"/>
            </a:endParaRPr>
          </a:p>
        </p:txBody>
      </p:sp>
    </p:spTree>
    <p:extLst>
      <p:ext uri="{BB962C8B-B14F-4D97-AF65-F5344CB8AC3E}">
        <p14:creationId xmlns:p14="http://schemas.microsoft.com/office/powerpoint/2010/main" val="416536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5180"/>
            <a:ext cx="7924800" cy="1143000"/>
          </a:xfrm>
        </p:spPr>
        <p:txBody>
          <a:bodyPr>
            <a:normAutofit/>
          </a:bodyPr>
          <a:lstStyle/>
          <a:p>
            <a:pPr lvl="2" algn="l" rtl="0">
              <a:spcBef>
                <a:spcPct val="0"/>
              </a:spcBef>
            </a:pPr>
            <a:r>
              <a:rPr lang="ja-JP" altLang="en-US" sz="3200" b="1" dirty="0">
                <a:solidFill>
                  <a:schemeClr val="tx1"/>
                </a:solidFill>
                <a:latin typeface="Arial"/>
                <a:ea typeface="ＭＳ Ｐゴシック" charset="0"/>
                <a:cs typeface="Arial"/>
              </a:rPr>
              <a:t>“</a:t>
            </a:r>
            <a:r>
              <a:rPr lang="en-US" sz="3200" b="1" dirty="0">
                <a:solidFill>
                  <a:schemeClr val="tx1"/>
                </a:solidFill>
                <a:latin typeface="Arial"/>
                <a:ea typeface="ＭＳ Ｐゴシック" charset="0"/>
                <a:cs typeface="Arial"/>
              </a:rPr>
              <a:t>I am </a:t>
            </a:r>
            <a:r>
              <a:rPr lang="en-US" sz="3200" b="1" dirty="0" smtClean="0">
                <a:solidFill>
                  <a:schemeClr val="tx1"/>
                </a:solidFill>
                <a:latin typeface="Arial"/>
                <a:ea typeface="ＭＳ Ｐゴシック" charset="0"/>
                <a:cs typeface="Arial"/>
              </a:rPr>
              <a:t>needed</a:t>
            </a:r>
            <a:r>
              <a:rPr lang="ja-JP" altLang="en-US" sz="3200" b="1" dirty="0" smtClean="0">
                <a:solidFill>
                  <a:schemeClr val="tx1"/>
                </a:solidFill>
                <a:latin typeface="Arial"/>
                <a:ea typeface="ＭＳ Ｐゴシック" charset="0"/>
                <a:cs typeface="Arial"/>
              </a:rPr>
              <a:t>”</a:t>
            </a:r>
            <a:r>
              <a:rPr lang="en-US" sz="3200" b="1" dirty="0" smtClean="0">
                <a:solidFill>
                  <a:schemeClr val="tx1"/>
                </a:solidFill>
                <a:latin typeface="Arial"/>
                <a:ea typeface="ＭＳ Ｐゴシック" charset="0"/>
                <a:cs typeface="Arial"/>
              </a:rPr>
              <a:t> </a:t>
            </a:r>
            <a:r>
              <a:rPr lang="en-US" sz="3200" b="1" dirty="0">
                <a:solidFill>
                  <a:schemeClr val="tx1"/>
                </a:solidFill>
                <a:latin typeface="Arial"/>
                <a:ea typeface="ＭＳ Ｐゴシック" charset="0"/>
                <a:cs typeface="Arial"/>
              </a:rPr>
              <a:t>attitude</a:t>
            </a:r>
            <a:br>
              <a:rPr lang="en-US" sz="3200" b="1" dirty="0">
                <a:solidFill>
                  <a:schemeClr val="tx1"/>
                </a:solidFill>
                <a:latin typeface="Arial"/>
                <a:ea typeface="ＭＳ Ｐゴシック" charset="0"/>
                <a:cs typeface="Arial"/>
              </a:rPr>
            </a:br>
            <a:endParaRPr lang="en-US" sz="3200" b="1" dirty="0">
              <a:solidFill>
                <a:schemeClr val="tx1"/>
              </a:solidFill>
              <a:latin typeface="Arial"/>
              <a:cs typeface="Arial"/>
            </a:endParaRPr>
          </a:p>
        </p:txBody>
      </p:sp>
      <p:sp>
        <p:nvSpPr>
          <p:cNvPr id="4" name="Content Placeholder 3"/>
          <p:cNvSpPr>
            <a:spLocks noGrp="1"/>
          </p:cNvSpPr>
          <p:nvPr>
            <p:ph sz="quarter" idx="13"/>
          </p:nvPr>
        </p:nvSpPr>
        <p:spPr>
          <a:xfrm>
            <a:off x="267344" y="1274488"/>
            <a:ext cx="5062827" cy="4535094"/>
          </a:xfrm>
        </p:spPr>
        <p:txBody>
          <a:bodyPr>
            <a:normAutofit/>
          </a:bodyPr>
          <a:lstStyle/>
          <a:p>
            <a:pPr marL="114300" indent="0">
              <a:lnSpc>
                <a:spcPct val="90000"/>
              </a:lnSpc>
              <a:spcBef>
                <a:spcPct val="50000"/>
              </a:spcBef>
              <a:buNone/>
            </a:pPr>
            <a:r>
              <a:rPr lang="en-US" sz="2800" dirty="0" smtClean="0"/>
              <a:t>1 </a:t>
            </a:r>
            <a:r>
              <a:rPr lang="en-US" sz="2800" dirty="0"/>
              <a:t>Corinthians 12:27 </a:t>
            </a:r>
            <a:r>
              <a:rPr lang="en-US" sz="2800" i="1" dirty="0" smtClean="0">
                <a:solidFill>
                  <a:srgbClr val="C4BEA9"/>
                </a:solidFill>
              </a:rPr>
              <a:t>Now </a:t>
            </a:r>
            <a:r>
              <a:rPr lang="en-US" sz="2800" i="1" dirty="0">
                <a:solidFill>
                  <a:srgbClr val="C4BEA9"/>
                </a:solidFill>
              </a:rPr>
              <a:t>here is what I am trying to say: All of you together are the one body of Christ, and each one of you is a separate and necessary part of it</a:t>
            </a:r>
            <a:r>
              <a:rPr lang="en-US" sz="2800" i="1" dirty="0" smtClean="0">
                <a:solidFill>
                  <a:srgbClr val="C4BEA9"/>
                </a:solidFill>
              </a:rPr>
              <a:t>.</a:t>
            </a:r>
            <a:endParaRPr lang="en-US" sz="2800" i="1" dirty="0">
              <a:solidFill>
                <a:srgbClr val="00FFFF"/>
              </a:solidFill>
              <a:latin typeface="Courier New" charset="0"/>
              <a:ea typeface="ＭＳ Ｐゴシック" charset="0"/>
              <a:cs typeface="Courier New" charset="0"/>
            </a:endParaRPr>
          </a:p>
        </p:txBody>
      </p:sp>
    </p:spTree>
    <p:extLst>
      <p:ext uri="{BB962C8B-B14F-4D97-AF65-F5344CB8AC3E}">
        <p14:creationId xmlns:p14="http://schemas.microsoft.com/office/powerpoint/2010/main" val="3487569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5180"/>
            <a:ext cx="7924800" cy="1143000"/>
          </a:xfrm>
        </p:spPr>
        <p:txBody>
          <a:bodyPr>
            <a:normAutofit/>
          </a:bodyPr>
          <a:lstStyle/>
          <a:p>
            <a:pPr lvl="2" algn="l" rtl="0">
              <a:spcBef>
                <a:spcPct val="0"/>
              </a:spcBef>
            </a:pPr>
            <a:r>
              <a:rPr lang="ja-JP" altLang="en-US" sz="3200" b="1" dirty="0">
                <a:solidFill>
                  <a:schemeClr val="tx1"/>
                </a:solidFill>
                <a:latin typeface="Arial"/>
                <a:ea typeface="ＭＳ Ｐゴシック" charset="0"/>
                <a:cs typeface="Arial"/>
              </a:rPr>
              <a:t>“</a:t>
            </a:r>
            <a:r>
              <a:rPr lang="en-US" sz="3200" b="1" dirty="0">
                <a:solidFill>
                  <a:schemeClr val="tx1"/>
                </a:solidFill>
                <a:latin typeface="Arial"/>
                <a:ea typeface="ＭＳ Ｐゴシック" charset="0"/>
                <a:cs typeface="Arial"/>
              </a:rPr>
              <a:t>I </a:t>
            </a:r>
            <a:r>
              <a:rPr lang="en-US" sz="3200" b="1" dirty="0" smtClean="0">
                <a:solidFill>
                  <a:schemeClr val="tx1"/>
                </a:solidFill>
                <a:latin typeface="Arial"/>
                <a:ea typeface="ＭＳ Ｐゴシック" charset="0"/>
                <a:cs typeface="Arial"/>
              </a:rPr>
              <a:t>can do it</a:t>
            </a:r>
            <a:r>
              <a:rPr lang="ja-JP" altLang="en-US" sz="3200" b="1" dirty="0" smtClean="0">
                <a:solidFill>
                  <a:schemeClr val="tx1"/>
                </a:solidFill>
                <a:latin typeface="Arial"/>
                <a:ea typeface="ＭＳ Ｐゴシック" charset="0"/>
                <a:cs typeface="Arial"/>
              </a:rPr>
              <a:t>”</a:t>
            </a:r>
            <a:r>
              <a:rPr lang="en-US" sz="3200" b="1" dirty="0" smtClean="0">
                <a:solidFill>
                  <a:schemeClr val="tx1"/>
                </a:solidFill>
                <a:latin typeface="Arial"/>
                <a:ea typeface="ＭＳ Ｐゴシック" charset="0"/>
                <a:cs typeface="Arial"/>
              </a:rPr>
              <a:t> </a:t>
            </a:r>
            <a:r>
              <a:rPr lang="en-US" sz="3200" b="1" dirty="0">
                <a:solidFill>
                  <a:schemeClr val="tx1"/>
                </a:solidFill>
                <a:latin typeface="Arial"/>
                <a:ea typeface="ＭＳ Ｐゴシック" charset="0"/>
                <a:cs typeface="Arial"/>
              </a:rPr>
              <a:t>attitude</a:t>
            </a:r>
            <a:br>
              <a:rPr lang="en-US" sz="3200" b="1" dirty="0">
                <a:solidFill>
                  <a:schemeClr val="tx1"/>
                </a:solidFill>
                <a:latin typeface="Arial"/>
                <a:ea typeface="ＭＳ Ｐゴシック" charset="0"/>
                <a:cs typeface="Arial"/>
              </a:rPr>
            </a:br>
            <a:endParaRPr lang="en-US" sz="3200" b="1" dirty="0">
              <a:solidFill>
                <a:schemeClr val="tx1"/>
              </a:solidFill>
              <a:latin typeface="Arial"/>
              <a:cs typeface="Arial"/>
            </a:endParaRPr>
          </a:p>
        </p:txBody>
      </p:sp>
      <p:sp>
        <p:nvSpPr>
          <p:cNvPr id="4" name="Content Placeholder 3"/>
          <p:cNvSpPr>
            <a:spLocks noGrp="1"/>
          </p:cNvSpPr>
          <p:nvPr>
            <p:ph sz="quarter" idx="13"/>
          </p:nvPr>
        </p:nvSpPr>
        <p:spPr>
          <a:xfrm>
            <a:off x="267344" y="1274488"/>
            <a:ext cx="5714478" cy="4535094"/>
          </a:xfrm>
        </p:spPr>
        <p:txBody>
          <a:bodyPr>
            <a:normAutofit/>
          </a:bodyPr>
          <a:lstStyle/>
          <a:p>
            <a:pPr marL="114300" indent="0">
              <a:lnSpc>
                <a:spcPct val="90000"/>
              </a:lnSpc>
              <a:spcBef>
                <a:spcPct val="50000"/>
              </a:spcBef>
              <a:buNone/>
            </a:pPr>
            <a:r>
              <a:rPr lang="en-US" sz="2800" dirty="0"/>
              <a:t>Mark 9:23</a:t>
            </a:r>
            <a:r>
              <a:rPr lang="en-US" sz="2800" dirty="0">
                <a:solidFill>
                  <a:srgbClr val="C4BEA9"/>
                </a:solidFill>
              </a:rPr>
              <a:t> </a:t>
            </a:r>
            <a:r>
              <a:rPr lang="en-US" sz="2800" i="1" dirty="0">
                <a:solidFill>
                  <a:srgbClr val="C4BEA9"/>
                </a:solidFill>
              </a:rPr>
              <a:t>"If you can?" said Jesus. </a:t>
            </a:r>
            <a:r>
              <a:rPr lang="en-US" sz="2800" i="1" dirty="0" smtClean="0">
                <a:solidFill>
                  <a:srgbClr val="C4BEA9"/>
                </a:solidFill>
              </a:rPr>
              <a:t>“Everything </a:t>
            </a:r>
            <a:r>
              <a:rPr lang="en-US" sz="2800" i="1" dirty="0">
                <a:solidFill>
                  <a:srgbClr val="C4BEA9"/>
                </a:solidFill>
              </a:rPr>
              <a:t>is possible for him who believes</a:t>
            </a:r>
            <a:r>
              <a:rPr lang="en-US" sz="2800" dirty="0" smtClean="0">
                <a:solidFill>
                  <a:srgbClr val="C4BEA9"/>
                </a:solidFill>
              </a:rPr>
              <a:t>.”</a:t>
            </a:r>
            <a:endParaRPr lang="en-US" sz="2800" i="1" dirty="0">
              <a:solidFill>
                <a:srgbClr val="00FFFF"/>
              </a:solidFill>
              <a:latin typeface="Courier New" charset="0"/>
              <a:ea typeface="ＭＳ Ｐゴシック" charset="0"/>
              <a:cs typeface="Courier New" charset="0"/>
            </a:endParaRPr>
          </a:p>
        </p:txBody>
      </p:sp>
    </p:spTree>
    <p:extLst>
      <p:ext uri="{BB962C8B-B14F-4D97-AF65-F5344CB8AC3E}">
        <p14:creationId xmlns:p14="http://schemas.microsoft.com/office/powerpoint/2010/main" val="3186593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Horizon.thmx</Template>
  <TotalTime>77859</TotalTime>
  <Words>562</Words>
  <Application>Microsoft Macintosh PowerPoint</Application>
  <PresentationFormat>On-screen Show (4:3)</PresentationFormat>
  <Paragraphs>31</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Horizon</vt:lpstr>
      <vt:lpstr> Taking Control of your Parenting Part 1  Steve Elzinga</vt:lpstr>
      <vt:lpstr>PowerPoint Presentation</vt:lpstr>
      <vt:lpstr>PowerPoint Presentation</vt:lpstr>
      <vt:lpstr>PowerPoint Presentation</vt:lpstr>
      <vt:lpstr>PowerPoint Presentation</vt:lpstr>
      <vt:lpstr>The 5 Schools of Parenting:</vt:lpstr>
      <vt:lpstr>“I am somebody” attitude </vt:lpstr>
      <vt:lpstr>“I am needed” attitude </vt:lpstr>
      <vt:lpstr>“I can do it” attitude </vt:lpstr>
      <vt:lpstr>“I am not the center”    attitude  </vt:lpstr>
      <vt:lpstr>The skill of  Self-discipline </vt:lpstr>
      <vt:lpstr>The Skill of  Communication </vt:lpstr>
      <vt:lpstr>The Skill of Responsibility </vt:lpstr>
      <vt:lpstr>The Skill of Judgment </vt:lpstr>
    </vt:vector>
  </TitlesOfParts>
  <Company>Christian Leaders Institue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Elzinga</dc:creator>
  <cp:lastModifiedBy>Steve Elzinga</cp:lastModifiedBy>
  <cp:revision>69</cp:revision>
  <dcterms:created xsi:type="dcterms:W3CDTF">2017-01-10T02:15:11Z</dcterms:created>
  <dcterms:modified xsi:type="dcterms:W3CDTF">2020-04-30T13:55:48Z</dcterms:modified>
</cp:coreProperties>
</file>