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70"/>
  </p:notesMasterIdLst>
  <p:sldIdLst>
    <p:sldId id="256" r:id="rId2"/>
    <p:sldId id="337" r:id="rId3"/>
    <p:sldId id="262" r:id="rId4"/>
    <p:sldId id="334" r:id="rId5"/>
    <p:sldId id="338" r:id="rId6"/>
    <p:sldId id="339" r:id="rId7"/>
    <p:sldId id="341" r:id="rId8"/>
    <p:sldId id="342" r:id="rId9"/>
    <p:sldId id="343" r:id="rId10"/>
    <p:sldId id="340" r:id="rId11"/>
    <p:sldId id="344" r:id="rId12"/>
    <p:sldId id="345" r:id="rId13"/>
    <p:sldId id="346" r:id="rId14"/>
    <p:sldId id="347" r:id="rId15"/>
    <p:sldId id="348" r:id="rId16"/>
    <p:sldId id="327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58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2" r:id="rId39"/>
    <p:sldId id="373" r:id="rId40"/>
    <p:sldId id="379" r:id="rId41"/>
    <p:sldId id="375" r:id="rId42"/>
    <p:sldId id="378" r:id="rId43"/>
    <p:sldId id="377" r:id="rId44"/>
    <p:sldId id="376" r:id="rId45"/>
    <p:sldId id="381" r:id="rId46"/>
    <p:sldId id="380" r:id="rId47"/>
    <p:sldId id="382" r:id="rId48"/>
    <p:sldId id="383" r:id="rId49"/>
    <p:sldId id="384" r:id="rId50"/>
    <p:sldId id="385" r:id="rId51"/>
    <p:sldId id="386" r:id="rId52"/>
    <p:sldId id="370" r:id="rId53"/>
    <p:sldId id="371" r:id="rId54"/>
    <p:sldId id="388" r:id="rId55"/>
    <p:sldId id="389" r:id="rId56"/>
    <p:sldId id="390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399" r:id="rId65"/>
    <p:sldId id="400" r:id="rId66"/>
    <p:sldId id="401" r:id="rId67"/>
    <p:sldId id="402" r:id="rId68"/>
    <p:sldId id="387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20"/>
    <p:restoredTop sz="95680"/>
  </p:normalViewPr>
  <p:slideViewPr>
    <p:cSldViewPr snapToGrid="0" snapToObjects="1">
      <p:cViewPr varScale="1">
        <p:scale>
          <a:sx n="133" d="100"/>
          <a:sy n="133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0022-5802-6149-82BB-0EA5F4B63445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AA749-EBAC-EB4A-9796-D28EF7BB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2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82D0-02C7-4C7C-BDFA-470E6AFB4C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6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382D0-02C7-4C7C-BDFA-470E6AFB4C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6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DB30D-C3B2-0E90-1BFB-2FCA2B6D69B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F0AA9E-C848-FDFA-4AD1-A4247EAA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4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4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9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2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AE93BA6-42AE-CB46-B381-4097FC099B78}" type="datetimeFigureOut">
              <a:rPr lang="en-US" smtClean="0"/>
              <a:t>9/8/22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1F9DB9-D602-4B44-BACF-1AC7000C33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522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1BA2DB-01AE-3E45-A801-90828AD1A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Distributions of Statistics From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999096F-9F90-944E-A4EC-FD590817CB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ST101 – Dr. Aric </a:t>
            </a:r>
            <a:r>
              <a:rPr lang="en-US" dirty="0" err="1"/>
              <a:t>LaBarr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2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FD2D6-7DF2-500F-3FA9-F54B0C07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are </a:t>
            </a:r>
            <a:r>
              <a:rPr lang="en-US" i="1" dirty="0"/>
              <a:t>estimates</a:t>
            </a:r>
            <a:r>
              <a:rPr lang="en-US" dirty="0"/>
              <a:t> of the population.</a:t>
            </a:r>
          </a:p>
          <a:p>
            <a:r>
              <a:rPr lang="en-US" dirty="0"/>
              <a:t>Statistics are </a:t>
            </a:r>
            <a:r>
              <a:rPr lang="en-US" i="1" dirty="0"/>
              <a:t>estimates</a:t>
            </a:r>
            <a:r>
              <a:rPr lang="en-US" dirty="0"/>
              <a:t> of the parameters.</a:t>
            </a:r>
          </a:p>
          <a:p>
            <a:r>
              <a:rPr lang="en-US" dirty="0"/>
              <a:t>With any estimation, comes a chance of making errors.</a:t>
            </a:r>
          </a:p>
          <a:p>
            <a:r>
              <a:rPr lang="en-US" b="1" dirty="0"/>
              <a:t>Sampling error </a:t>
            </a:r>
            <a:r>
              <a:rPr lang="en-US" dirty="0"/>
              <a:t>occurs when there is a difference between a sample point estimate and the corresponding population parameter.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307B4-C015-88AC-1BDC-B3617749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</p:spTree>
    <p:extLst>
      <p:ext uri="{BB962C8B-B14F-4D97-AF65-F5344CB8AC3E}">
        <p14:creationId xmlns:p14="http://schemas.microsoft.com/office/powerpoint/2010/main" val="77173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Population:   1,   3,   5,   5,   7,   9,   4,   6,   10,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8B2470-478E-1F25-E2B0-06998DFDCEC3}"/>
              </a:ext>
            </a:extLst>
          </p:cNvPr>
          <p:cNvSpPr txBox="1"/>
          <p:nvPr/>
        </p:nvSpPr>
        <p:spPr>
          <a:xfrm>
            <a:off x="1996897" y="4592889"/>
            <a:ext cx="3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2:   1,   3,   2,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/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blipFill>
                <a:blip r:embed="rId4"/>
                <a:stretch>
                  <a:fillRect l="-1852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/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=6.5−5.2=1.3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blipFill>
                <a:blip r:embed="rId5"/>
                <a:stretch>
                  <a:fillRect l="-383" r="-15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/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=2.75−5.2=−2.45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blipFill>
                <a:blip r:embed="rId6"/>
                <a:stretch>
                  <a:fillRect l="-326" r="-97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744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Population:   1,   3,   5,   5,   7,   9,   4,   6,   10,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8B2470-478E-1F25-E2B0-06998DFDCEC3}"/>
              </a:ext>
            </a:extLst>
          </p:cNvPr>
          <p:cNvSpPr txBox="1"/>
          <p:nvPr/>
        </p:nvSpPr>
        <p:spPr>
          <a:xfrm>
            <a:off x="1996897" y="4592889"/>
            <a:ext cx="3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2:   1,   3,   2,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/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blipFill>
                <a:blip r:embed="rId4"/>
                <a:stretch>
                  <a:fillRect l="-1852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/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=6.5−5.2=1.3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blipFill>
                <a:blip r:embed="rId5"/>
                <a:stretch>
                  <a:fillRect l="-383" r="-15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/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=2.75−5.2=−2.45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blipFill>
                <a:blip r:embed="rId6"/>
                <a:stretch>
                  <a:fillRect l="-326" r="-97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71B6AD2-49C6-1070-E102-D06C44D4DC13}"/>
              </a:ext>
            </a:extLst>
          </p:cNvPr>
          <p:cNvSpPr txBox="1"/>
          <p:nvPr/>
        </p:nvSpPr>
        <p:spPr>
          <a:xfrm>
            <a:off x="8458200" y="5943600"/>
            <a:ext cx="2115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Sampling Error!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CC9A35-A061-1290-5A17-8CC58479FCE6}"/>
              </a:ext>
            </a:extLst>
          </p:cNvPr>
          <p:cNvCxnSpPr>
            <a:stCxn id="9" idx="0"/>
          </p:cNvCxnSpPr>
          <p:nvPr/>
        </p:nvCxnSpPr>
        <p:spPr>
          <a:xfrm flipV="1">
            <a:off x="9515797" y="4066114"/>
            <a:ext cx="1466942" cy="187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F51A8D-4191-2DAC-EBDE-C66E16E3F03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9515797" y="5054554"/>
            <a:ext cx="1879964" cy="889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Population:   1,   3,   5,   5,   7,   9,   4,   6,   10,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8B2470-478E-1F25-E2B0-06998DFDCEC3}"/>
              </a:ext>
            </a:extLst>
          </p:cNvPr>
          <p:cNvSpPr txBox="1"/>
          <p:nvPr/>
        </p:nvSpPr>
        <p:spPr>
          <a:xfrm>
            <a:off x="1996897" y="4592889"/>
            <a:ext cx="3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Sample 2:   1,   3,   2,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/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blipFill>
                <a:blip r:embed="rId4"/>
                <a:stretch>
                  <a:fillRect l="-1852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/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=6.5−5.2=1.3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blipFill>
                <a:blip r:embed="rId5"/>
                <a:stretch>
                  <a:fillRect l="-383" r="-15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/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=2.75−5.2=−2.45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blipFill>
                <a:blip r:embed="rId6"/>
                <a:stretch>
                  <a:fillRect l="-326" r="-97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060192-5275-E936-D96A-D63D08EDABCD}"/>
              </a:ext>
            </a:extLst>
          </p:cNvPr>
          <p:cNvSpPr/>
          <p:nvPr/>
        </p:nvSpPr>
        <p:spPr>
          <a:xfrm>
            <a:off x="1828800" y="3429000"/>
            <a:ext cx="5555974" cy="745435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C4EDD-DD5F-CD6E-71A7-260D3AA887A5}"/>
              </a:ext>
            </a:extLst>
          </p:cNvPr>
          <p:cNvSpPr txBox="1"/>
          <p:nvPr/>
        </p:nvSpPr>
        <p:spPr>
          <a:xfrm>
            <a:off x="1588778" y="5738770"/>
            <a:ext cx="9679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Typically all we know! Rarely have the parameter to measure sampling error.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9604C037-580C-2E56-53E4-EF890DBC8071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V="1">
            <a:off x="1588778" y="3801717"/>
            <a:ext cx="240022" cy="2167885"/>
          </a:xfrm>
          <a:prstGeom prst="curvedConnector3">
            <a:avLst>
              <a:gd name="adj1" fmla="val 38158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48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Population:   1,   3,   5,   5,   7,   9,   4,   6,   10,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8B2470-478E-1F25-E2B0-06998DFDCEC3}"/>
              </a:ext>
            </a:extLst>
          </p:cNvPr>
          <p:cNvSpPr txBox="1"/>
          <p:nvPr/>
        </p:nvSpPr>
        <p:spPr>
          <a:xfrm>
            <a:off x="1996897" y="4592889"/>
            <a:ext cx="3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Sample 2:   1,   3,   2,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/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blipFill>
                <a:blip r:embed="rId4"/>
                <a:stretch>
                  <a:fillRect l="-1852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/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=6.5−5.2=1.3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65103E-C528-C552-2676-1B3DDDBC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3585507"/>
                <a:ext cx="3297056" cy="369332"/>
              </a:xfrm>
              <a:prstGeom prst="rect">
                <a:avLst/>
              </a:prstGeom>
              <a:blipFill>
                <a:blip r:embed="rId5"/>
                <a:stretch>
                  <a:fillRect l="-383" r="-15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/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=2.75−5.2=−2.45</m:t>
                      </m:r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D900F4-5C70-D08D-3AF4-4277036BE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19" y="4639055"/>
                <a:ext cx="3873240" cy="369332"/>
              </a:xfrm>
              <a:prstGeom prst="rect">
                <a:avLst/>
              </a:prstGeom>
              <a:blipFill>
                <a:blip r:embed="rId6"/>
                <a:stretch>
                  <a:fillRect l="-326" r="-97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060192-5275-E936-D96A-D63D08EDABCD}"/>
              </a:ext>
            </a:extLst>
          </p:cNvPr>
          <p:cNvSpPr/>
          <p:nvPr/>
        </p:nvSpPr>
        <p:spPr>
          <a:xfrm>
            <a:off x="5585790" y="3429000"/>
            <a:ext cx="1798983" cy="1798983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FC4EDD-DD5F-CD6E-71A7-260D3AA887A5}"/>
              </a:ext>
            </a:extLst>
          </p:cNvPr>
          <p:cNvSpPr txBox="1"/>
          <p:nvPr/>
        </p:nvSpPr>
        <p:spPr>
          <a:xfrm>
            <a:off x="1588778" y="5738770"/>
            <a:ext cx="8645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If sample statistics (like the sample mean) had a predictable pattern,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then the errors would have a typical pattern as well!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77F56A-C678-30BF-7923-69CF05FBD576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5911628" y="5227983"/>
            <a:ext cx="573654" cy="51078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57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F4C1F1-CEA7-CB4F-DBD6-785D4F200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statistics are point estimates (single number estimates) of a population parameter.</a:t>
            </a:r>
          </a:p>
          <a:p>
            <a:r>
              <a:rPr lang="en-US" dirty="0"/>
              <a:t>Sampling error occurs when there is a difference between a sample point estimate and the corresponding population parameter.</a:t>
            </a:r>
          </a:p>
          <a:p>
            <a:r>
              <a:rPr lang="en-US" dirty="0"/>
              <a:t>If sample statistics (like the sample mean) had a predictable pattern, then the errors would have a typical pattern as well.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1873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09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Distributions of Statistics FROM Data</a:t>
            </a:r>
          </a:p>
        </p:txBody>
      </p:sp>
    </p:spTree>
    <p:extLst>
      <p:ext uri="{BB962C8B-B14F-4D97-AF65-F5344CB8AC3E}">
        <p14:creationId xmlns:p14="http://schemas.microsoft.com/office/powerpoint/2010/main" val="3249128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8F1DDA-9D70-8655-515D-2676A6A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1DDCB47-2686-A940-68D3-6544F86A9BC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581025" y="2227263"/>
              <a:ext cx="5422900" cy="2958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450">
                      <a:extLst>
                        <a:ext uri="{9D8B030D-6E8A-4147-A177-3AD203B41FA5}">
                          <a16:colId xmlns:a16="http://schemas.microsoft.com/office/drawing/2014/main" val="2395788355"/>
                        </a:ext>
                      </a:extLst>
                    </a:gridCol>
                    <a:gridCol w="2711450">
                      <a:extLst>
                        <a:ext uri="{9D8B030D-6E8A-4147-A177-3AD203B41FA5}">
                          <a16:colId xmlns:a16="http://schemas.microsoft.com/office/drawing/2014/main" val="2200753194"/>
                        </a:ext>
                      </a:extLst>
                    </a:gridCol>
                  </a:tblGrid>
                  <a:tr h="739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Point Estimator (Statistic)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Population Parameter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5739788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7561070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4389017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6393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1DDCB47-2686-A940-68D3-6544F86A9BC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7618272"/>
                  </p:ext>
                </p:extLst>
              </p:nvPr>
            </p:nvGraphicFramePr>
            <p:xfrm>
              <a:off x="581025" y="2227263"/>
              <a:ext cx="5422900" cy="2958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450">
                      <a:extLst>
                        <a:ext uri="{9D8B030D-6E8A-4147-A177-3AD203B41FA5}">
                          <a16:colId xmlns:a16="http://schemas.microsoft.com/office/drawing/2014/main" val="2395788355"/>
                        </a:ext>
                      </a:extLst>
                    </a:gridCol>
                    <a:gridCol w="2711450">
                      <a:extLst>
                        <a:ext uri="{9D8B030D-6E8A-4147-A177-3AD203B41FA5}">
                          <a16:colId xmlns:a16="http://schemas.microsoft.com/office/drawing/2014/main" val="2200753194"/>
                        </a:ext>
                      </a:extLst>
                    </a:gridCol>
                  </a:tblGrid>
                  <a:tr h="739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Point Estimator (Statistic)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Population Parameter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5739788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3448" r="-10140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3448" r="-140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561070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0000" r="-1014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40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389017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5172" r="-10140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5172" r="-1402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6393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0A5B0-17CA-08EF-99D7-5B6DBB903B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Sample statistics are </a:t>
            </a:r>
            <a:r>
              <a:rPr lang="en-US" b="1" dirty="0"/>
              <a:t>point estimates</a:t>
            </a:r>
            <a:r>
              <a:rPr lang="en-US" dirty="0"/>
              <a:t> (single number estimates) of a population parameter.</a:t>
            </a:r>
          </a:p>
          <a:p>
            <a:r>
              <a:rPr lang="en-US" dirty="0"/>
              <a:t>Different population parameters have different corresponding sample statistics.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EA9BE82-07CA-46BA-3123-FB99B8F4CB43}"/>
              </a:ext>
            </a:extLst>
          </p:cNvPr>
          <p:cNvSpPr/>
          <p:nvPr/>
        </p:nvSpPr>
        <p:spPr>
          <a:xfrm>
            <a:off x="581025" y="2978870"/>
            <a:ext cx="5422900" cy="697584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the probability distribution of all the possible values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3544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the probability distribution of all the possible values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has a mean (expected value) and variance as well.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F45FA-8714-385C-3A97-A5E76828CDC6}"/>
                  </a:ext>
                </a:extLst>
              </p:cNvPr>
              <p:cNvSpPr txBox="1"/>
              <p:nvPr/>
            </p:nvSpPr>
            <p:spPr>
              <a:xfrm>
                <a:off x="2524888" y="3898471"/>
                <a:ext cx="23534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F45FA-8714-385C-3A97-A5E76828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88" y="3898471"/>
                <a:ext cx="2353401" cy="430887"/>
              </a:xfrm>
              <a:prstGeom prst="rect">
                <a:avLst/>
              </a:prstGeom>
              <a:blipFill>
                <a:blip r:embed="rId3"/>
                <a:stretch>
                  <a:fillRect l="-2688" r="-215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6B1D1-C968-4C60-C195-C6FC9AF19C9C}"/>
                  </a:ext>
                </a:extLst>
              </p:cNvPr>
              <p:cNvSpPr txBox="1"/>
              <p:nvPr/>
            </p:nvSpPr>
            <p:spPr>
              <a:xfrm>
                <a:off x="2304124" y="4538221"/>
                <a:ext cx="2794931" cy="815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6B1D1-C968-4C60-C195-C6FC9AF1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24" y="4538221"/>
                <a:ext cx="2794931" cy="815480"/>
              </a:xfrm>
              <a:prstGeom prst="rect">
                <a:avLst/>
              </a:prstGeom>
              <a:blipFill>
                <a:blip r:embed="rId4"/>
                <a:stretch>
                  <a:fillRect l="-2262" r="-452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68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9150" y="2362201"/>
            <a:ext cx="15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1780" y="235773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5750" y="411480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68" y="411480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76550" y="2476500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476550" y="4231332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852190" y="3352799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1765546" y="3352799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B2B0EBA-59C3-CE8F-ED4E-B472B7792D55}"/>
              </a:ext>
            </a:extLst>
          </p:cNvPr>
          <p:cNvSpPr txBox="1">
            <a:spLocks/>
          </p:cNvSpPr>
          <p:nvPr/>
        </p:nvSpPr>
        <p:spPr>
          <a:xfrm>
            <a:off x="6555179" y="2228003"/>
            <a:ext cx="5055630" cy="363304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Population</a:t>
            </a:r>
            <a:r>
              <a:rPr lang="en-US" b="1" dirty="0"/>
              <a:t> </a:t>
            </a:r>
            <a:r>
              <a:rPr lang="en-US" dirty="0"/>
              <a:t>– set of all objects/individuals of interest.</a:t>
            </a:r>
          </a:p>
          <a:p>
            <a:r>
              <a:rPr lang="en-US" dirty="0"/>
              <a:t>Sample – subset of the population that information is actually obtained.</a:t>
            </a:r>
          </a:p>
          <a:p>
            <a:r>
              <a:rPr lang="en-US" dirty="0"/>
              <a:t>Statistic</a:t>
            </a:r>
            <a:r>
              <a:rPr lang="en-US" b="1" dirty="0"/>
              <a:t> </a:t>
            </a:r>
            <a:r>
              <a:rPr lang="en-US" dirty="0"/>
              <a:t>– measures computed from a sample.</a:t>
            </a:r>
          </a:p>
          <a:p>
            <a:r>
              <a:rPr lang="en-US" dirty="0"/>
              <a:t>Parameter – measures computed from a population.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4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580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is the probability distribution of all the possible values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/>
                  <a:t> has a mean (expected value) and variance as well.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sample larger than 5% of population: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58011"/>
              </a:xfrm>
              <a:blipFill>
                <a:blip r:embed="rId2"/>
                <a:stretch>
                  <a:fillRect l="-460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4FFE19-BB25-FA38-5F2C-9B4FD87A91D8}"/>
                  </a:ext>
                </a:extLst>
              </p:cNvPr>
              <p:cNvSpPr txBox="1"/>
              <p:nvPr/>
            </p:nvSpPr>
            <p:spPr>
              <a:xfrm>
                <a:off x="2524888" y="3898471"/>
                <a:ext cx="23534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4FFE19-BB25-FA38-5F2C-9B4FD87A9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88" y="3898471"/>
                <a:ext cx="2353401" cy="430887"/>
              </a:xfrm>
              <a:prstGeom prst="rect">
                <a:avLst/>
              </a:prstGeom>
              <a:blipFill>
                <a:blip r:embed="rId3"/>
                <a:stretch>
                  <a:fillRect l="-2688" r="-2151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BDFD0B-D71D-D9B5-48B6-BDB39550E916}"/>
                  </a:ext>
                </a:extLst>
              </p:cNvPr>
              <p:cNvSpPr txBox="1"/>
              <p:nvPr/>
            </p:nvSpPr>
            <p:spPr>
              <a:xfrm>
                <a:off x="2304124" y="4538221"/>
                <a:ext cx="2794931" cy="815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BDFD0B-D71D-D9B5-48B6-BDB39550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24" y="4538221"/>
                <a:ext cx="2794931" cy="815480"/>
              </a:xfrm>
              <a:prstGeom prst="rect">
                <a:avLst/>
              </a:prstGeom>
              <a:blipFill>
                <a:blip r:embed="rId4"/>
                <a:stretch>
                  <a:fillRect l="-2262" r="-452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E7850D-E1BC-108B-C59C-20AAEE1F507B}"/>
                  </a:ext>
                </a:extLst>
              </p:cNvPr>
              <p:cNvSpPr txBox="1"/>
              <p:nvPr/>
            </p:nvSpPr>
            <p:spPr>
              <a:xfrm>
                <a:off x="5882459" y="5165466"/>
                <a:ext cx="4397358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1E7850D-E1BC-108B-C59C-20AAEE1F5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59" y="5165466"/>
                <a:ext cx="4397358" cy="1273041"/>
              </a:xfrm>
              <a:prstGeom prst="rect">
                <a:avLst/>
              </a:prstGeom>
              <a:blipFill>
                <a:blip r:embed="rId5"/>
                <a:stretch>
                  <a:fillRect l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42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B47E34-9BFA-D221-D633-36810EA371F9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3849E3-CCED-408F-0367-D4FB651963E4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3849E3-CCED-408F-0367-D4FB65196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48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0F1408-CE9E-A665-4901-3E5E89B771BE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770363-1CD0-FCD8-2F5D-50C4284BDF08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1770363-1CD0-FCD8-2F5D-50C4284BD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3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1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D7C753-EE21-095B-1AD4-BA30E1CA2615}"/>
              </a:ext>
            </a:extLst>
          </p:cNvPr>
          <p:cNvSpPr txBox="1"/>
          <p:nvPr/>
        </p:nvSpPr>
        <p:spPr>
          <a:xfrm>
            <a:off x="640665" y="4955345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2: 0.8,  -0.3,  -0.6,  -1.1,  -1.3,  0.4,  -0.9,  -0.4,  -1.0,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3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0B112-3DD5-9FE6-6D3C-E50D6350A535}"/>
              </a:ext>
            </a:extLst>
          </p:cNvPr>
          <p:cNvCxnSpPr>
            <a:stCxn id="4" idx="3"/>
          </p:cNvCxnSpPr>
          <p:nvPr/>
        </p:nvCxnSpPr>
        <p:spPr>
          <a:xfrm>
            <a:off x="6588127" y="5140011"/>
            <a:ext cx="1520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B53EE4-7025-3B41-E154-A52A2D0B4298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000E59-D196-D031-F7C8-4011A85F031B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000E59-D196-D031-F7C8-4011A85F0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4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6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D7C753-EE21-095B-1AD4-BA30E1CA2615}"/>
              </a:ext>
            </a:extLst>
          </p:cNvPr>
          <p:cNvSpPr txBox="1"/>
          <p:nvPr/>
        </p:nvSpPr>
        <p:spPr>
          <a:xfrm>
            <a:off x="640665" y="4955345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0.8,  -0.3,  -0.6,  -1.1,  -1.3,  0.4,  -0.9,  -0.4,  -1.0,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3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0B112-3DD5-9FE6-6D3C-E50D6350A535}"/>
              </a:ext>
            </a:extLst>
          </p:cNvPr>
          <p:cNvCxnSpPr>
            <a:stCxn id="4" idx="3"/>
          </p:cNvCxnSpPr>
          <p:nvPr/>
        </p:nvCxnSpPr>
        <p:spPr>
          <a:xfrm>
            <a:off x="6588127" y="5140011"/>
            <a:ext cx="1520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0B26F2-B761-871A-A3CC-0C47A3004A6B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3: -0.2,  2.2,  0.7,  0.5,  1.2,  -0.1,  -0.6,  -0.6,  0.7,  -0.6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blipFill>
                <a:blip r:embed="rId4"/>
                <a:stretch>
                  <a:fillRect l="-2778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9A9620-C487-FDAD-01EB-A37E1CF43282}"/>
              </a:ext>
            </a:extLst>
          </p:cNvPr>
          <p:cNvCxnSpPr>
            <a:stCxn id="8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113340-BFFD-01F5-54EF-2E2C664EBF8C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8E0216-AC9B-6E47-65B8-F1BA83D6CF03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8E0216-AC9B-6E47-65B8-F1BA83D6C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5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315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D7C753-EE21-095B-1AD4-BA30E1CA2615}"/>
              </a:ext>
            </a:extLst>
          </p:cNvPr>
          <p:cNvSpPr txBox="1"/>
          <p:nvPr/>
        </p:nvSpPr>
        <p:spPr>
          <a:xfrm>
            <a:off x="640665" y="4955345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0.8,  -0.3,  -0.6,  -1.1,  -1.3,  0.4,  -0.9,  -0.4,  -1.0,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3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0B112-3DD5-9FE6-6D3C-E50D6350A535}"/>
              </a:ext>
            </a:extLst>
          </p:cNvPr>
          <p:cNvCxnSpPr>
            <a:stCxn id="4" idx="3"/>
          </p:cNvCxnSpPr>
          <p:nvPr/>
        </p:nvCxnSpPr>
        <p:spPr>
          <a:xfrm>
            <a:off x="6588127" y="5140011"/>
            <a:ext cx="1520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0B26F2-B761-871A-A3CC-0C47A3004A6B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-0.2,  2.2,  0.7,  0.5,  1.2,  -0.1,  -0.6,  -0.6,  0.7,  -0.6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blipFill>
                <a:blip r:embed="rId4"/>
                <a:stretch>
                  <a:fillRect l="-2778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9A9620-C487-FDAD-01EB-A37E1CF43282}"/>
              </a:ext>
            </a:extLst>
          </p:cNvPr>
          <p:cNvCxnSpPr>
            <a:stCxn id="8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727B9B-3B01-2B4C-A601-05C7F9B41E36}"/>
              </a:ext>
            </a:extLst>
          </p:cNvPr>
          <p:cNvSpPr txBox="1"/>
          <p:nvPr/>
        </p:nvSpPr>
        <p:spPr>
          <a:xfrm>
            <a:off x="640665" y="5759010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4: 2.0,  -1.2,  1.6,  0.6,  -0.8,  1.2,  0.8,  0.9,  0.5,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7B43F1-60E1-3E59-6F8C-DD5410D46B49}"/>
              </a:ext>
            </a:extLst>
          </p:cNvPr>
          <p:cNvCxnSpPr>
            <a:stCxn id="14" idx="3"/>
          </p:cNvCxnSpPr>
          <p:nvPr/>
        </p:nvCxnSpPr>
        <p:spPr>
          <a:xfrm>
            <a:off x="6211421" y="5943676"/>
            <a:ext cx="5287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94BD73-2C10-4F0D-98EE-5DDB29EDA75C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7E0AB7-A72A-DDB6-370C-E235F0400697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7E0AB7-A72A-DDB6-370C-E235F0400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6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45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D7C753-EE21-095B-1AD4-BA30E1CA2615}"/>
              </a:ext>
            </a:extLst>
          </p:cNvPr>
          <p:cNvSpPr txBox="1"/>
          <p:nvPr/>
        </p:nvSpPr>
        <p:spPr>
          <a:xfrm>
            <a:off x="640665" y="4955345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0.8,  -0.3,  -0.6,  -1.1,  -1.3,  0.4,  -0.9,  -0.4,  -1.0,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3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0B112-3DD5-9FE6-6D3C-E50D6350A535}"/>
              </a:ext>
            </a:extLst>
          </p:cNvPr>
          <p:cNvCxnSpPr>
            <a:stCxn id="4" idx="3"/>
          </p:cNvCxnSpPr>
          <p:nvPr/>
        </p:nvCxnSpPr>
        <p:spPr>
          <a:xfrm>
            <a:off x="6588127" y="5140011"/>
            <a:ext cx="1520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0B26F2-B761-871A-A3CC-0C47A3004A6B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-0.2,  2.2,  0.7,  0.5,  1.2,  -0.1,  -0.6,  -0.6,  0.7,  -0.6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blipFill>
                <a:blip r:embed="rId4"/>
                <a:stretch>
                  <a:fillRect l="-2778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9A9620-C487-FDAD-01EB-A37E1CF43282}"/>
              </a:ext>
            </a:extLst>
          </p:cNvPr>
          <p:cNvCxnSpPr>
            <a:stCxn id="8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727B9B-3B01-2B4C-A601-05C7F9B41E36}"/>
              </a:ext>
            </a:extLst>
          </p:cNvPr>
          <p:cNvSpPr txBox="1"/>
          <p:nvPr/>
        </p:nvSpPr>
        <p:spPr>
          <a:xfrm>
            <a:off x="640665" y="5759010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4: 2.0,  -1.2,  1.6,  0.6,  -0.8,  1.2,  0.8,  0.9,  0.5,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7B43F1-60E1-3E59-6F8C-DD5410D46B49}"/>
              </a:ext>
            </a:extLst>
          </p:cNvPr>
          <p:cNvCxnSpPr>
            <a:stCxn id="14" idx="3"/>
          </p:cNvCxnSpPr>
          <p:nvPr/>
        </p:nvCxnSpPr>
        <p:spPr>
          <a:xfrm>
            <a:off x="6211421" y="5943676"/>
            <a:ext cx="5287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9A24FE-02B1-2897-605B-EDA3A8C76165}"/>
              </a:ext>
            </a:extLst>
          </p:cNvPr>
          <p:cNvSpPr txBox="1"/>
          <p:nvPr/>
        </p:nvSpPr>
        <p:spPr>
          <a:xfrm rot="5400000">
            <a:off x="3635801" y="6173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4AE29C-81F3-AB7C-E8DD-C0855E946391}"/>
              </a:ext>
            </a:extLst>
          </p:cNvPr>
          <p:cNvSpPr txBox="1"/>
          <p:nvPr/>
        </p:nvSpPr>
        <p:spPr>
          <a:xfrm rot="5400000">
            <a:off x="7189924" y="61514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B3179C-BA60-6CA7-F116-A5FA96393D3B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DABCC4-F5D1-79A2-65E4-B34916AB7C98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DABCC4-F5D1-79A2-65E4-B34916AB7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6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44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Sample Means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D7C753-EE21-095B-1AD4-BA30E1CA2615}"/>
              </a:ext>
            </a:extLst>
          </p:cNvPr>
          <p:cNvSpPr txBox="1"/>
          <p:nvPr/>
        </p:nvSpPr>
        <p:spPr>
          <a:xfrm>
            <a:off x="640665" y="4955345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0.8,  -0.3,  -0.6,  -1.1,  -1.3,  0.4,  -0.9,  -0.4,  -1.0,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3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0B112-3DD5-9FE6-6D3C-E50D6350A535}"/>
              </a:ext>
            </a:extLst>
          </p:cNvPr>
          <p:cNvCxnSpPr>
            <a:stCxn id="4" idx="3"/>
          </p:cNvCxnSpPr>
          <p:nvPr/>
        </p:nvCxnSpPr>
        <p:spPr>
          <a:xfrm>
            <a:off x="6588127" y="5140011"/>
            <a:ext cx="1520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0B26F2-B761-871A-A3CC-0C47A3004A6B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-0.2,  2.2,  0.7,  0.5,  1.2,  -0.1,  -0.6,  -0.6,  0.7,  -0.6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blipFill>
                <a:blip r:embed="rId4"/>
                <a:stretch>
                  <a:fillRect l="-2778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9A9620-C487-FDAD-01EB-A37E1CF43282}"/>
              </a:ext>
            </a:extLst>
          </p:cNvPr>
          <p:cNvCxnSpPr>
            <a:stCxn id="8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727B9B-3B01-2B4C-A601-05C7F9B41E36}"/>
              </a:ext>
            </a:extLst>
          </p:cNvPr>
          <p:cNvSpPr txBox="1"/>
          <p:nvPr/>
        </p:nvSpPr>
        <p:spPr>
          <a:xfrm>
            <a:off x="640665" y="5759010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4: 2.0,  -1.2,  1.6,  0.6,  -0.8,  1.2,  0.8,  0.9,  0.5,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7B43F1-60E1-3E59-6F8C-DD5410D46B49}"/>
              </a:ext>
            </a:extLst>
          </p:cNvPr>
          <p:cNvCxnSpPr>
            <a:stCxn id="14" idx="3"/>
          </p:cNvCxnSpPr>
          <p:nvPr/>
        </p:nvCxnSpPr>
        <p:spPr>
          <a:xfrm>
            <a:off x="6211421" y="5943676"/>
            <a:ext cx="5287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76A2B5-6C96-F8F5-293F-3E2B52926040}"/>
              </a:ext>
            </a:extLst>
          </p:cNvPr>
          <p:cNvSpPr/>
          <p:nvPr/>
        </p:nvSpPr>
        <p:spPr>
          <a:xfrm>
            <a:off x="6740165" y="4345757"/>
            <a:ext cx="1272619" cy="233784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DF7F-266C-09F4-2918-D416DBD2B86A}"/>
              </a:ext>
            </a:extLst>
          </p:cNvPr>
          <p:cNvCxnSpPr/>
          <p:nvPr/>
        </p:nvCxnSpPr>
        <p:spPr>
          <a:xfrm>
            <a:off x="6211421" y="5943676"/>
            <a:ext cx="5287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86D9A1-A06F-EC3B-2F16-1864FD7C3A1E}"/>
              </a:ext>
            </a:extLst>
          </p:cNvPr>
          <p:cNvSpPr txBox="1"/>
          <p:nvPr/>
        </p:nvSpPr>
        <p:spPr>
          <a:xfrm rot="5400000">
            <a:off x="3635801" y="6173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549EC-1E43-950C-B624-C9B08FCE2B0A}"/>
              </a:ext>
            </a:extLst>
          </p:cNvPr>
          <p:cNvSpPr txBox="1"/>
          <p:nvPr/>
        </p:nvSpPr>
        <p:spPr>
          <a:xfrm rot="5400000">
            <a:off x="7189924" y="61514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63C0D-85B4-2594-20BC-C1F833BB6991}"/>
              </a:ext>
            </a:extLst>
          </p:cNvPr>
          <p:cNvSpPr txBox="1"/>
          <p:nvPr/>
        </p:nvSpPr>
        <p:spPr>
          <a:xfrm>
            <a:off x="4123866" y="6196894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the distribution</a:t>
            </a:r>
          </a:p>
          <a:p>
            <a:r>
              <a:rPr lang="en-US" dirty="0">
                <a:solidFill>
                  <a:schemeClr val="accent1"/>
                </a:solidFill>
              </a:rPr>
              <a:t>of the sample means?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9AA576-0513-667B-7968-F7EA8BB76FBB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7FDA09-1515-E406-4288-D7FFED82EFCF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37FDA09-1515-E406-4288-D7FFED82E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6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376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Sample Means</a:t>
            </a: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317A6665-3484-4F43-ED22-2DAEBB02DB40}"/>
              </a:ext>
            </a:extLst>
          </p:cNvPr>
          <p:cNvSpPr>
            <a:spLocks/>
          </p:cNvSpPr>
          <p:nvPr/>
        </p:nvSpPr>
        <p:spPr bwMode="auto">
          <a:xfrm>
            <a:off x="581193" y="2100606"/>
            <a:ext cx="6894047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593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Normal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1ACB-20E6-F0E1-0729-FC7D53E64A0C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-1.4,  0.2,  -1.7,  2.1,  -2.0,  0.5,  1.6,  -1.2,  0.6,  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B9628E1-6B77-3890-0D97-7A9C8E9B3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1066382" cy="276999"/>
              </a:xfrm>
              <a:prstGeom prst="rect">
                <a:avLst/>
              </a:prstGeom>
              <a:blipFill>
                <a:blip r:embed="rId2"/>
                <a:stretch>
                  <a:fillRect l="-2353" r="-352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B4355-86F0-F515-AE43-CABC143F6188}"/>
              </a:ext>
            </a:extLst>
          </p:cNvPr>
          <p:cNvCxnSpPr>
            <a:stCxn id="11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D7C753-EE21-095B-1AD4-BA30E1CA2615}"/>
              </a:ext>
            </a:extLst>
          </p:cNvPr>
          <p:cNvSpPr txBox="1"/>
          <p:nvPr/>
        </p:nvSpPr>
        <p:spPr>
          <a:xfrm>
            <a:off x="640665" y="4955345"/>
            <a:ext cx="594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0.8,  -0.3,  -0.6,  -1.1,  -1.3,  0.4,  -0.9,  -0.4,  -1.0,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3C6DC2-C6BC-B38D-DDB5-846359A2A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3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90B112-3DD5-9FE6-6D3C-E50D6350A535}"/>
              </a:ext>
            </a:extLst>
          </p:cNvPr>
          <p:cNvCxnSpPr>
            <a:stCxn id="4" idx="3"/>
          </p:cNvCxnSpPr>
          <p:nvPr/>
        </p:nvCxnSpPr>
        <p:spPr>
          <a:xfrm>
            <a:off x="6588127" y="5140011"/>
            <a:ext cx="15203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0B26F2-B761-871A-A3CC-0C47A3004A6B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-0.2,  2.2,  0.7,  0.5,  1.2,  -0.1,  -0.6,  -0.6,  0.7,  -0.6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1F727E-40D1-D0AF-F88C-01B2897BD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898579" cy="276999"/>
              </a:xfrm>
              <a:prstGeom prst="rect">
                <a:avLst/>
              </a:prstGeom>
              <a:blipFill>
                <a:blip r:embed="rId4"/>
                <a:stretch>
                  <a:fillRect l="-2778" r="-416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9A9620-C487-FDAD-01EB-A37E1CF43282}"/>
              </a:ext>
            </a:extLst>
          </p:cNvPr>
          <p:cNvCxnSpPr>
            <a:stCxn id="8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B727B9B-3B01-2B4C-A601-05C7F9B41E36}"/>
              </a:ext>
            </a:extLst>
          </p:cNvPr>
          <p:cNvSpPr txBox="1"/>
          <p:nvPr/>
        </p:nvSpPr>
        <p:spPr>
          <a:xfrm>
            <a:off x="640665" y="5759010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4: 2.0,  -1.2,  1.6,  0.6,  -0.8,  1.2,  0.8,  0.9,  0.5,  -1.2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05ECAC-B03E-6F14-83AC-5F3CF178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7B43F1-60E1-3E59-6F8C-DD5410D46B49}"/>
              </a:ext>
            </a:extLst>
          </p:cNvPr>
          <p:cNvCxnSpPr>
            <a:stCxn id="14" idx="3"/>
          </p:cNvCxnSpPr>
          <p:nvPr/>
        </p:nvCxnSpPr>
        <p:spPr>
          <a:xfrm>
            <a:off x="6211421" y="5943676"/>
            <a:ext cx="5287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76A2B5-6C96-F8F5-293F-3E2B52926040}"/>
              </a:ext>
            </a:extLst>
          </p:cNvPr>
          <p:cNvSpPr/>
          <p:nvPr/>
        </p:nvSpPr>
        <p:spPr>
          <a:xfrm>
            <a:off x="6740165" y="4345757"/>
            <a:ext cx="1272619" cy="233784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7DDF7F-266C-09F4-2918-D416DBD2B86A}"/>
              </a:ext>
            </a:extLst>
          </p:cNvPr>
          <p:cNvCxnSpPr/>
          <p:nvPr/>
        </p:nvCxnSpPr>
        <p:spPr>
          <a:xfrm>
            <a:off x="6211421" y="5943676"/>
            <a:ext cx="52874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86D9A1-A06F-EC3B-2F16-1864FD7C3A1E}"/>
              </a:ext>
            </a:extLst>
          </p:cNvPr>
          <p:cNvSpPr txBox="1"/>
          <p:nvPr/>
        </p:nvSpPr>
        <p:spPr>
          <a:xfrm rot="5400000">
            <a:off x="3635801" y="6173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549EC-1E43-950C-B624-C9B08FCE2B0A}"/>
              </a:ext>
            </a:extLst>
          </p:cNvPr>
          <p:cNvSpPr txBox="1"/>
          <p:nvPr/>
        </p:nvSpPr>
        <p:spPr>
          <a:xfrm rot="5400000">
            <a:off x="7189924" y="61514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63C0D-85B4-2594-20BC-C1F833BB6991}"/>
              </a:ext>
            </a:extLst>
          </p:cNvPr>
          <p:cNvSpPr txBox="1"/>
          <p:nvPr/>
        </p:nvSpPr>
        <p:spPr>
          <a:xfrm>
            <a:off x="4123866" y="6196894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the distribution</a:t>
            </a:r>
          </a:p>
          <a:p>
            <a:r>
              <a:rPr lang="en-US" dirty="0">
                <a:solidFill>
                  <a:schemeClr val="accent1"/>
                </a:solidFill>
              </a:rPr>
              <a:t>of the sample means?</a:t>
            </a:r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1BCA6B47-91A1-42C9-D680-F77693E12EF1}"/>
              </a:ext>
            </a:extLst>
          </p:cNvPr>
          <p:cNvSpPr>
            <a:spLocks/>
          </p:cNvSpPr>
          <p:nvPr/>
        </p:nvSpPr>
        <p:spPr bwMode="auto">
          <a:xfrm>
            <a:off x="9240602" y="4562180"/>
            <a:ext cx="2310733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6452A4-A6F7-62C0-BF68-81293AC28814}"/>
                  </a:ext>
                </a:extLst>
              </p:cNvPr>
              <p:cNvSpPr txBox="1"/>
              <p:nvPr/>
            </p:nvSpPr>
            <p:spPr>
              <a:xfrm>
                <a:off x="8703058" y="4005606"/>
                <a:ext cx="2593659" cy="1376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Dist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: ~Normal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Mean: 0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S.D.: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6452A4-A6F7-62C0-BF68-81293AC28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058" y="4005606"/>
                <a:ext cx="2593659" cy="1376211"/>
              </a:xfrm>
              <a:prstGeom prst="rect">
                <a:avLst/>
              </a:prstGeom>
              <a:blipFill>
                <a:blip r:embed="rId6"/>
                <a:stretch>
                  <a:fillRect l="-3902" t="-3670" r="-1463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402F5-18BD-B40A-F4D8-780EA3B09A7F}"/>
              </a:ext>
            </a:extLst>
          </p:cNvPr>
          <p:cNvCxnSpPr/>
          <p:nvPr/>
        </p:nvCxnSpPr>
        <p:spPr>
          <a:xfrm>
            <a:off x="4053526" y="2100606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0C515-4A45-CE96-4C1B-0BCCDCFBDDDD}"/>
                  </a:ext>
                </a:extLst>
              </p:cNvPr>
              <p:cNvSpPr txBox="1"/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0C515-4A45-CE96-4C1B-0BCCDCFBD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35" y="4005606"/>
                <a:ext cx="626582" cy="276999"/>
              </a:xfrm>
              <a:prstGeom prst="rect">
                <a:avLst/>
              </a:prstGeom>
              <a:blipFill>
                <a:blip r:embed="rId7"/>
                <a:stretch>
                  <a:fillRect l="-8000" r="-8000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29B57C-0473-09FA-4CE0-DEC2FE360BE0}"/>
              </a:ext>
            </a:extLst>
          </p:cNvPr>
          <p:cNvCxnSpPr/>
          <p:nvPr/>
        </p:nvCxnSpPr>
        <p:spPr>
          <a:xfrm>
            <a:off x="10411442" y="456218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D3B7DE-6425-9B92-F04F-9474D9089D65}"/>
                  </a:ext>
                </a:extLst>
              </p:cNvPr>
              <p:cNvSpPr txBox="1"/>
              <p:nvPr/>
            </p:nvSpPr>
            <p:spPr>
              <a:xfrm>
                <a:off x="10098151" y="6467180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D3B7DE-6425-9B92-F04F-9474D9089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151" y="6467180"/>
                <a:ext cx="626582" cy="276999"/>
              </a:xfrm>
              <a:prstGeom prst="rect">
                <a:avLst/>
              </a:prstGeom>
              <a:blipFill>
                <a:blip r:embed="rId8"/>
                <a:stretch>
                  <a:fillRect l="-8000" r="-80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695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44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vs.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9150" y="2362201"/>
            <a:ext cx="15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1780" y="2357735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5750" y="411480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Statistic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68" y="411480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476550" y="2476500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3476550" y="4231332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852190" y="3352799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1765546" y="3352799"/>
            <a:ext cx="949004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B2B0EBA-59C3-CE8F-ED4E-B472B7792D55}"/>
              </a:ext>
            </a:extLst>
          </p:cNvPr>
          <p:cNvSpPr txBox="1">
            <a:spLocks/>
          </p:cNvSpPr>
          <p:nvPr/>
        </p:nvSpPr>
        <p:spPr>
          <a:xfrm>
            <a:off x="6555179" y="2228003"/>
            <a:ext cx="5055630" cy="3633047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Population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– set of all objects/individuals of interest.</a:t>
            </a: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– subset of the population that information is actually obtained.</a:t>
            </a:r>
          </a:p>
          <a:p>
            <a:r>
              <a:rPr lang="en-US" b="1" dirty="0"/>
              <a:t>Statistic </a:t>
            </a:r>
            <a:r>
              <a:rPr lang="en-US" dirty="0"/>
              <a:t>– measures computed from a sample.</a:t>
            </a:r>
          </a:p>
          <a:p>
            <a:r>
              <a:rPr lang="en-US" b="1" dirty="0"/>
              <a:t>Parameter</a:t>
            </a:r>
            <a:r>
              <a:rPr lang="en-US" dirty="0"/>
              <a:t> – measures computed from a population.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71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5638-948D-9506-F1A8-791007472084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Sample 1: 0.7,  -0.8,  -0.2,  0.1,  -0.6,  1.5,  1.6,  -0.7,  0.7,  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9B4BC-D2D0-0E76-B538-480E2E307110}"/>
              </a:ext>
            </a:extLst>
          </p:cNvPr>
          <p:cNvCxnSpPr>
            <a:stCxn id="6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643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5638-948D-9506-F1A8-791007472084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0.7,  -0.8,  -0.2,  0.1,  -0.6,  1.5,  1.6,  -0.7,  0.7,  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9B4BC-D2D0-0E76-B538-480E2E307110}"/>
              </a:ext>
            </a:extLst>
          </p:cNvPr>
          <p:cNvCxnSpPr>
            <a:stCxn id="6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1FCF5D-90A4-9574-35E3-BE9474A76A39}"/>
              </a:ext>
            </a:extLst>
          </p:cNvPr>
          <p:cNvSpPr txBox="1"/>
          <p:nvPr/>
        </p:nvSpPr>
        <p:spPr>
          <a:xfrm>
            <a:off x="640665" y="4955345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Sample 2: -1.0,  -0.5,  0.1,  -1.2,  0.1,  1.7,  1.5,  1.1,  -1.7,  -0.8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6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8306C-60AB-3444-9D26-23A2555620B4}"/>
              </a:ext>
            </a:extLst>
          </p:cNvPr>
          <p:cNvCxnSpPr>
            <a:stCxn id="12" idx="3"/>
          </p:cNvCxnSpPr>
          <p:nvPr/>
        </p:nvCxnSpPr>
        <p:spPr>
          <a:xfrm>
            <a:off x="6362103" y="5140011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60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5638-948D-9506-F1A8-791007472084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0.7,  -0.8,  -0.2,  0.1,  -0.6,  1.5,  1.6,  -0.7,  0.7,  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9B4BC-D2D0-0E76-B538-480E2E307110}"/>
              </a:ext>
            </a:extLst>
          </p:cNvPr>
          <p:cNvCxnSpPr>
            <a:stCxn id="6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1FCF5D-90A4-9574-35E3-BE9474A76A39}"/>
              </a:ext>
            </a:extLst>
          </p:cNvPr>
          <p:cNvSpPr txBox="1"/>
          <p:nvPr/>
        </p:nvSpPr>
        <p:spPr>
          <a:xfrm>
            <a:off x="640665" y="4955345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-1.0,  -0.5,  0.1,  -1.2,  0.1,  1.7,  1.5,  1.1,  -1.7,  -0.8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6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8306C-60AB-3444-9D26-23A2555620B4}"/>
              </a:ext>
            </a:extLst>
          </p:cNvPr>
          <p:cNvCxnSpPr>
            <a:stCxn id="12" idx="3"/>
          </p:cNvCxnSpPr>
          <p:nvPr/>
        </p:nvCxnSpPr>
        <p:spPr>
          <a:xfrm>
            <a:off x="6362103" y="5140011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319666-D1D6-AF75-5F13-29651423E786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Sample 3: -0.9,  -1.7,  0.2,  0.1,  1.3,  -1.4,  -1.2,  0.3,  -0.1,  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=−0.2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blipFill>
                <a:blip r:embed="rId7"/>
                <a:stretch>
                  <a:fillRect l="-2353" r="-470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BEF77B-A88E-CB40-CCE0-7DB716E467EC}"/>
              </a:ext>
            </a:extLst>
          </p:cNvPr>
          <p:cNvCxnSpPr>
            <a:stCxn id="15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6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Many, many Samples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5638-948D-9506-F1A8-791007472084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0.7,  -0.8,  -0.2,  0.1,  -0.6,  1.5,  1.6,  -0.7,  0.7,  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9B4BC-D2D0-0E76-B538-480E2E307110}"/>
              </a:ext>
            </a:extLst>
          </p:cNvPr>
          <p:cNvCxnSpPr>
            <a:stCxn id="6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1FCF5D-90A4-9574-35E3-BE9474A76A39}"/>
              </a:ext>
            </a:extLst>
          </p:cNvPr>
          <p:cNvSpPr txBox="1"/>
          <p:nvPr/>
        </p:nvSpPr>
        <p:spPr>
          <a:xfrm>
            <a:off x="640665" y="4955345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-1.0,  -0.5,  0.1,  -1.2,  0.1,  1.7,  1.5,  1.1,  -1.7,  -0.8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6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8306C-60AB-3444-9D26-23A2555620B4}"/>
              </a:ext>
            </a:extLst>
          </p:cNvPr>
          <p:cNvCxnSpPr>
            <a:stCxn id="12" idx="3"/>
          </p:cNvCxnSpPr>
          <p:nvPr/>
        </p:nvCxnSpPr>
        <p:spPr>
          <a:xfrm>
            <a:off x="6362103" y="5140011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319666-D1D6-AF75-5F13-29651423E786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-0.9,  -1.7,  0.2,  0.1,  1.3,  -1.4,  -1.2,  0.3,  -0.1,  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=−0.2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blipFill>
                <a:blip r:embed="rId7"/>
                <a:stretch>
                  <a:fillRect l="-2353" r="-470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BEF77B-A88E-CB40-CCE0-7DB716E467EC}"/>
              </a:ext>
            </a:extLst>
          </p:cNvPr>
          <p:cNvCxnSpPr>
            <a:stCxn id="15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8411AA-492E-5DD2-33EB-FF0773AAD9F6}"/>
              </a:ext>
            </a:extLst>
          </p:cNvPr>
          <p:cNvSpPr txBox="1"/>
          <p:nvPr/>
        </p:nvSpPr>
        <p:spPr>
          <a:xfrm>
            <a:off x="640665" y="575901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4: -0.6,  -0.2,  0.8,  0.8,  -0.7,  -0.6,  1.6,  -0.6,  0.6,  -0.1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91A6-E087-2A44-53DD-3F83CA02C200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91A6-E087-2A44-53DD-3F83CA02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8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09E60-1052-453B-0FB6-E15E6D64347D}"/>
              </a:ext>
            </a:extLst>
          </p:cNvPr>
          <p:cNvCxnSpPr>
            <a:stCxn id="18" idx="3"/>
          </p:cNvCxnSpPr>
          <p:nvPr/>
        </p:nvCxnSpPr>
        <p:spPr>
          <a:xfrm>
            <a:off x="6437445" y="5943676"/>
            <a:ext cx="30272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0EFAD6-EDBE-9816-5507-9EB4E60D74EC}"/>
              </a:ext>
            </a:extLst>
          </p:cNvPr>
          <p:cNvSpPr txBox="1"/>
          <p:nvPr/>
        </p:nvSpPr>
        <p:spPr>
          <a:xfrm rot="5400000">
            <a:off x="3635801" y="6173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147B0-EF61-95D5-A914-524EE886937B}"/>
              </a:ext>
            </a:extLst>
          </p:cNvPr>
          <p:cNvSpPr txBox="1"/>
          <p:nvPr/>
        </p:nvSpPr>
        <p:spPr>
          <a:xfrm rot="5400000">
            <a:off x="7189924" y="61514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9882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Sample Means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5638-948D-9506-F1A8-791007472084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0.7,  -0.8,  -0.2,  0.1,  -0.6,  1.5,  1.6,  -0.7,  0.7,  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9B4BC-D2D0-0E76-B538-480E2E307110}"/>
              </a:ext>
            </a:extLst>
          </p:cNvPr>
          <p:cNvCxnSpPr>
            <a:stCxn id="6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1FCF5D-90A4-9574-35E3-BE9474A76A39}"/>
              </a:ext>
            </a:extLst>
          </p:cNvPr>
          <p:cNvSpPr txBox="1"/>
          <p:nvPr/>
        </p:nvSpPr>
        <p:spPr>
          <a:xfrm>
            <a:off x="640665" y="4955345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-1.0,  -0.5,  0.1,  -1.2,  0.1,  1.7,  1.5,  1.1,  -1.7,  -0.8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6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8306C-60AB-3444-9D26-23A2555620B4}"/>
              </a:ext>
            </a:extLst>
          </p:cNvPr>
          <p:cNvCxnSpPr>
            <a:stCxn id="12" idx="3"/>
          </p:cNvCxnSpPr>
          <p:nvPr/>
        </p:nvCxnSpPr>
        <p:spPr>
          <a:xfrm>
            <a:off x="6362103" y="5140011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319666-D1D6-AF75-5F13-29651423E786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-0.9,  -1.7,  0.2,  0.1,  1.3,  -1.4,  -1.2,  0.3,  -0.1,  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=−0.2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blipFill>
                <a:blip r:embed="rId7"/>
                <a:stretch>
                  <a:fillRect l="-2353" r="-470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BEF77B-A88E-CB40-CCE0-7DB716E467EC}"/>
              </a:ext>
            </a:extLst>
          </p:cNvPr>
          <p:cNvCxnSpPr>
            <a:stCxn id="15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8411AA-492E-5DD2-33EB-FF0773AAD9F6}"/>
              </a:ext>
            </a:extLst>
          </p:cNvPr>
          <p:cNvSpPr txBox="1"/>
          <p:nvPr/>
        </p:nvSpPr>
        <p:spPr>
          <a:xfrm>
            <a:off x="640665" y="575901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4: -0.6,  -0.2,  0.8,  0.8,  -0.7,  -0.6,  1.6,  -0.6,  0.6,  -0.1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91A6-E087-2A44-53DD-3F83CA02C200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91A6-E087-2A44-53DD-3F83CA02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8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09E60-1052-453B-0FB6-E15E6D64347D}"/>
              </a:ext>
            </a:extLst>
          </p:cNvPr>
          <p:cNvCxnSpPr>
            <a:stCxn id="18" idx="3"/>
          </p:cNvCxnSpPr>
          <p:nvPr/>
        </p:nvCxnSpPr>
        <p:spPr>
          <a:xfrm>
            <a:off x="6437445" y="5943676"/>
            <a:ext cx="30272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0EFAD6-EDBE-9816-5507-9EB4E60D74EC}"/>
              </a:ext>
            </a:extLst>
          </p:cNvPr>
          <p:cNvSpPr txBox="1"/>
          <p:nvPr/>
        </p:nvSpPr>
        <p:spPr>
          <a:xfrm rot="5400000">
            <a:off x="3635801" y="6173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147B0-EF61-95D5-A914-524EE886937B}"/>
              </a:ext>
            </a:extLst>
          </p:cNvPr>
          <p:cNvSpPr txBox="1"/>
          <p:nvPr/>
        </p:nvSpPr>
        <p:spPr>
          <a:xfrm rot="5400000">
            <a:off x="7189924" y="61514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F517834-2C58-B5DF-CBB2-023F21679DD0}"/>
              </a:ext>
            </a:extLst>
          </p:cNvPr>
          <p:cNvSpPr/>
          <p:nvPr/>
        </p:nvSpPr>
        <p:spPr>
          <a:xfrm>
            <a:off x="6740165" y="4345757"/>
            <a:ext cx="1272619" cy="233784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578FA-57D4-4982-5B38-CEBAC0FF96CB}"/>
              </a:ext>
            </a:extLst>
          </p:cNvPr>
          <p:cNvSpPr txBox="1"/>
          <p:nvPr/>
        </p:nvSpPr>
        <p:spPr>
          <a:xfrm>
            <a:off x="4123866" y="6196894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the distribution</a:t>
            </a:r>
          </a:p>
          <a:p>
            <a:r>
              <a:rPr lang="en-US" dirty="0">
                <a:solidFill>
                  <a:schemeClr val="accent1"/>
                </a:solidFill>
              </a:rPr>
              <a:t>of the sample means?</a:t>
            </a:r>
          </a:p>
        </p:txBody>
      </p:sp>
    </p:spTree>
    <p:extLst>
      <p:ext uri="{BB962C8B-B14F-4D97-AF65-F5344CB8AC3E}">
        <p14:creationId xmlns:p14="http://schemas.microsoft.com/office/powerpoint/2010/main" val="958047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Sample Means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46638-41FD-4FF2-9284-12EDCAE567D9}"/>
              </a:ext>
            </a:extLst>
          </p:cNvPr>
          <p:cNvSpPr txBox="1"/>
          <p:nvPr/>
        </p:nvSpPr>
        <p:spPr>
          <a:xfrm>
            <a:off x="581193" y="1869773"/>
            <a:ext cx="2667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Population: Uniform</a:t>
            </a:r>
          </a:p>
          <a:p>
            <a:r>
              <a:rPr lang="en-US" sz="2400" dirty="0">
                <a:solidFill>
                  <a:schemeClr val="tx2"/>
                </a:solidFill>
              </a:rPr>
              <a:t>Mean: 0</a:t>
            </a:r>
          </a:p>
          <a:p>
            <a:r>
              <a:rPr lang="en-US" sz="2400" dirty="0">
                <a:solidFill>
                  <a:schemeClr val="tx2"/>
                </a:solidFill>
              </a:rPr>
              <a:t>S.D.: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414C95-BF9A-AFD9-364F-9605417B73C0}"/>
              </a:ext>
            </a:extLst>
          </p:cNvPr>
          <p:cNvSpPr/>
          <p:nvPr/>
        </p:nvSpPr>
        <p:spPr>
          <a:xfrm>
            <a:off x="1915148" y="2568210"/>
            <a:ext cx="2971800" cy="10037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3D1F4B-8F65-B21A-3599-0D5EFEDE7668}"/>
              </a:ext>
            </a:extLst>
          </p:cNvPr>
          <p:cNvCxnSpPr>
            <a:cxnSpLocks/>
          </p:cNvCxnSpPr>
          <p:nvPr/>
        </p:nvCxnSpPr>
        <p:spPr>
          <a:xfrm>
            <a:off x="3412503" y="2568210"/>
            <a:ext cx="0" cy="99217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/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B67C6-C7AC-AAEA-D0E3-C5B23978E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212" y="3560382"/>
                <a:ext cx="626582" cy="276999"/>
              </a:xfrm>
              <a:prstGeom prst="rect">
                <a:avLst/>
              </a:prstGeom>
              <a:blipFill>
                <a:blip r:embed="rId2"/>
                <a:stretch>
                  <a:fillRect l="-5882" r="-588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/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9D2353-A1F1-A04C-44BA-977030A8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882" y="3623506"/>
                <a:ext cx="1398531" cy="276999"/>
              </a:xfrm>
              <a:prstGeom prst="rect">
                <a:avLst/>
              </a:prstGeom>
              <a:blipFill>
                <a:blip r:embed="rId3"/>
                <a:stretch>
                  <a:fillRect l="-901" r="-180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/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459A08-3948-61F5-0ADB-4E4027EDF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2" y="3625013"/>
                <a:ext cx="1398531" cy="276999"/>
              </a:xfrm>
              <a:prstGeom prst="rect">
                <a:avLst/>
              </a:prstGeom>
              <a:blipFill>
                <a:blip r:embed="rId4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4A85638-948D-9506-F1A8-791007472084}"/>
              </a:ext>
            </a:extLst>
          </p:cNvPr>
          <p:cNvSpPr txBox="1"/>
          <p:nvPr/>
        </p:nvSpPr>
        <p:spPr>
          <a:xfrm>
            <a:off x="640665" y="4524866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1: 0.7,  -0.8,  -0.2,  0.1,  -0.6,  1.5,  1.6,  -0.7,  0.7,  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/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A195F4-9CB3-0CF4-97E4-2C7A1549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4571032"/>
                <a:ext cx="893258" cy="276999"/>
              </a:xfrm>
              <a:prstGeom prst="rect">
                <a:avLst/>
              </a:prstGeom>
              <a:blipFill>
                <a:blip r:embed="rId5"/>
                <a:stretch>
                  <a:fillRect l="-2778" r="-416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C9B4BC-D2D0-0E76-B538-480E2E307110}"/>
              </a:ext>
            </a:extLst>
          </p:cNvPr>
          <p:cNvCxnSpPr>
            <a:stCxn id="6" idx="3"/>
          </p:cNvCxnSpPr>
          <p:nvPr/>
        </p:nvCxnSpPr>
        <p:spPr>
          <a:xfrm>
            <a:off x="6286762" y="4709532"/>
            <a:ext cx="453403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1FCF5D-90A4-9574-35E3-BE9474A76A39}"/>
              </a:ext>
            </a:extLst>
          </p:cNvPr>
          <p:cNvSpPr txBox="1"/>
          <p:nvPr/>
        </p:nvSpPr>
        <p:spPr>
          <a:xfrm>
            <a:off x="640665" y="4955345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2: -1.0,  -0.5,  0.1,  -1.2,  0.1,  1.7,  1.5,  1.1,  -1.7,  -0.8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/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=−0.1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61DF39-35F9-EA8F-158D-DFF4E29E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001511"/>
                <a:ext cx="1071704" cy="276999"/>
              </a:xfrm>
              <a:prstGeom prst="rect">
                <a:avLst/>
              </a:prstGeom>
              <a:blipFill>
                <a:blip r:embed="rId6"/>
                <a:stretch>
                  <a:fillRect l="-2353" r="-470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8306C-60AB-3444-9D26-23A2555620B4}"/>
              </a:ext>
            </a:extLst>
          </p:cNvPr>
          <p:cNvCxnSpPr>
            <a:stCxn id="12" idx="3"/>
          </p:cNvCxnSpPr>
          <p:nvPr/>
        </p:nvCxnSpPr>
        <p:spPr>
          <a:xfrm>
            <a:off x="6362103" y="5140011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9319666-D1D6-AF75-5F13-29651423E786}"/>
              </a:ext>
            </a:extLst>
          </p:cNvPr>
          <p:cNvSpPr txBox="1"/>
          <p:nvPr/>
        </p:nvSpPr>
        <p:spPr>
          <a:xfrm>
            <a:off x="640665" y="5367291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Sample 3: -0.9,  -1.7,  0.2,  0.1,  1.3,  -1.4,  -1.2,  0.3,  -0.1,  1.5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/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=−0.2</m:t>
                      </m:r>
                    </m:oMath>
                  </m:oMathPara>
                </a14:m>
                <a:endParaRPr lang="en-US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9CBD3-5B6B-D8DC-0557-D6F30D19B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413457"/>
                <a:ext cx="1071704" cy="276999"/>
              </a:xfrm>
              <a:prstGeom prst="rect">
                <a:avLst/>
              </a:prstGeom>
              <a:blipFill>
                <a:blip r:embed="rId7"/>
                <a:stretch>
                  <a:fillRect l="-2353" r="-470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7BEF77B-A88E-CB40-CCE0-7DB716E467EC}"/>
              </a:ext>
            </a:extLst>
          </p:cNvPr>
          <p:cNvCxnSpPr>
            <a:stCxn id="15" idx="3"/>
          </p:cNvCxnSpPr>
          <p:nvPr/>
        </p:nvCxnSpPr>
        <p:spPr>
          <a:xfrm>
            <a:off x="6362103" y="5551957"/>
            <a:ext cx="378062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8411AA-492E-5DD2-33EB-FF0773AAD9F6}"/>
              </a:ext>
            </a:extLst>
          </p:cNvPr>
          <p:cNvSpPr txBox="1"/>
          <p:nvPr/>
        </p:nvSpPr>
        <p:spPr>
          <a:xfrm>
            <a:off x="640665" y="5759010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4: -0.6,  -0.2,  0.8,  0.8,  -0.7,  -0.6,  1.6,  -0.6,  0.6,  -0.1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91A6-E087-2A44-53DD-3F83CA02C200}"/>
                  </a:ext>
                </a:extLst>
              </p:cNvPr>
              <p:cNvSpPr txBox="1"/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B491A6-E087-2A44-53DD-3F83CA02C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4482" y="5805176"/>
                <a:ext cx="898579" cy="276999"/>
              </a:xfrm>
              <a:prstGeom prst="rect">
                <a:avLst/>
              </a:prstGeom>
              <a:blipFill>
                <a:blip r:embed="rId8"/>
                <a:stretch>
                  <a:fillRect l="-2778" r="-416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109E60-1052-453B-0FB6-E15E6D64347D}"/>
              </a:ext>
            </a:extLst>
          </p:cNvPr>
          <p:cNvCxnSpPr>
            <a:stCxn id="18" idx="3"/>
          </p:cNvCxnSpPr>
          <p:nvPr/>
        </p:nvCxnSpPr>
        <p:spPr>
          <a:xfrm>
            <a:off x="6437445" y="5943676"/>
            <a:ext cx="302720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B0EFAD6-EDBE-9816-5507-9EB4E60D74EC}"/>
              </a:ext>
            </a:extLst>
          </p:cNvPr>
          <p:cNvSpPr txBox="1"/>
          <p:nvPr/>
        </p:nvSpPr>
        <p:spPr>
          <a:xfrm rot="5400000">
            <a:off x="3635801" y="61738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147B0-EF61-95D5-A914-524EE886937B}"/>
              </a:ext>
            </a:extLst>
          </p:cNvPr>
          <p:cNvSpPr txBox="1"/>
          <p:nvPr/>
        </p:nvSpPr>
        <p:spPr>
          <a:xfrm rot="5400000">
            <a:off x="7189924" y="615142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F517834-2C58-B5DF-CBB2-023F21679DD0}"/>
              </a:ext>
            </a:extLst>
          </p:cNvPr>
          <p:cNvSpPr/>
          <p:nvPr/>
        </p:nvSpPr>
        <p:spPr>
          <a:xfrm>
            <a:off x="6740165" y="4345757"/>
            <a:ext cx="1272619" cy="2337846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578FA-57D4-4982-5B38-CEBAC0FF96CB}"/>
              </a:ext>
            </a:extLst>
          </p:cNvPr>
          <p:cNvSpPr txBox="1"/>
          <p:nvPr/>
        </p:nvSpPr>
        <p:spPr>
          <a:xfrm>
            <a:off x="4123866" y="6196894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What is the distribution</a:t>
            </a:r>
          </a:p>
          <a:p>
            <a:r>
              <a:rPr lang="en-US" dirty="0">
                <a:solidFill>
                  <a:schemeClr val="accent1"/>
                </a:solidFill>
              </a:rPr>
              <a:t>of the sample means?</a:t>
            </a:r>
          </a:p>
        </p:txBody>
      </p:sp>
      <p:sp>
        <p:nvSpPr>
          <p:cNvPr id="25" name="Freeform 17">
            <a:extLst>
              <a:ext uri="{FF2B5EF4-FFF2-40B4-BE49-F238E27FC236}">
                <a16:creationId xmlns:a16="http://schemas.microsoft.com/office/drawing/2014/main" id="{99CCB380-67DA-E733-7BDC-C23941CCA1E1}"/>
              </a:ext>
            </a:extLst>
          </p:cNvPr>
          <p:cNvSpPr>
            <a:spLocks/>
          </p:cNvSpPr>
          <p:nvPr/>
        </p:nvSpPr>
        <p:spPr bwMode="auto">
          <a:xfrm>
            <a:off x="9240602" y="4562180"/>
            <a:ext cx="2310733" cy="19050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D13340-18CC-1250-3FF2-29E78FCF24D0}"/>
                  </a:ext>
                </a:extLst>
              </p:cNvPr>
              <p:cNvSpPr txBox="1"/>
              <p:nvPr/>
            </p:nvSpPr>
            <p:spPr>
              <a:xfrm>
                <a:off x="8703058" y="4005606"/>
                <a:ext cx="2593659" cy="1376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</a:rPr>
                  <a:t>Dist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: ~Normal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Mean: 0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</a:rPr>
                  <a:t>S.D.: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D13340-18CC-1250-3FF2-29E78FCF2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058" y="4005606"/>
                <a:ext cx="2593659" cy="1376211"/>
              </a:xfrm>
              <a:prstGeom prst="rect">
                <a:avLst/>
              </a:prstGeom>
              <a:blipFill>
                <a:blip r:embed="rId9"/>
                <a:stretch>
                  <a:fillRect l="-3902" t="-3670" r="-1463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E485A9F-A2C1-2B99-C8D9-F09061981360}"/>
              </a:ext>
            </a:extLst>
          </p:cNvPr>
          <p:cNvCxnSpPr/>
          <p:nvPr/>
        </p:nvCxnSpPr>
        <p:spPr>
          <a:xfrm>
            <a:off x="10411442" y="4562180"/>
            <a:ext cx="0" cy="1905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110EB-BDAF-0063-A3BB-857F45EC6F1A}"/>
                  </a:ext>
                </a:extLst>
              </p:cNvPr>
              <p:cNvSpPr txBox="1"/>
              <p:nvPr/>
            </p:nvSpPr>
            <p:spPr>
              <a:xfrm>
                <a:off x="10098151" y="6467180"/>
                <a:ext cx="6265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A110EB-BDAF-0063-A3BB-857F45EC6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151" y="6467180"/>
                <a:ext cx="626582" cy="276999"/>
              </a:xfrm>
              <a:prstGeom prst="rect">
                <a:avLst/>
              </a:prstGeom>
              <a:blipFill>
                <a:blip r:embed="rId10"/>
                <a:stretch>
                  <a:fillRect l="-8000" r="-800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351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580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use a large sample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), the </a:t>
                </a:r>
                <a:r>
                  <a:rPr lang="en-US" b="1" dirty="0"/>
                  <a:t>Central Limit Theorem (CLT)</a:t>
                </a:r>
                <a:r>
                  <a:rPr lang="en-US" dirty="0"/>
                  <a:t> states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approximately Normally distributed, </a:t>
                </a:r>
                <a:r>
                  <a:rPr lang="en-US" b="1" dirty="0"/>
                  <a:t>regardless of the population distribution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58011"/>
              </a:xfrm>
              <a:blipFill>
                <a:blip r:embed="rId2"/>
                <a:stretch>
                  <a:fillRect l="-460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2052434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2180496"/>
                <a:ext cx="11029615" cy="42580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use a large sample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), the </a:t>
                </a:r>
                <a:r>
                  <a:rPr lang="en-US" b="1" dirty="0"/>
                  <a:t>Central Limit Theorem (CLT)</a:t>
                </a:r>
                <a:r>
                  <a:rPr lang="en-US" dirty="0"/>
                  <a:t> states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approximately Normally distributed, </a:t>
                </a:r>
                <a:r>
                  <a:rPr lang="en-US" b="1" dirty="0"/>
                  <a:t>regardless of the population distribution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we use a small sample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&lt;50</m:t>
                    </m:r>
                  </m:oMath>
                </a14:m>
                <a:r>
                  <a:rPr lang="en-US" dirty="0"/>
                  <a:t>),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approximately Normally distributed </a:t>
                </a:r>
                <a:r>
                  <a:rPr lang="en-US" b="1" dirty="0"/>
                  <a:t>only if the population distribution is Normal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2180496"/>
                <a:ext cx="11029615" cy="4258011"/>
              </a:xfrm>
              <a:blipFill>
                <a:blip r:embed="rId2"/>
                <a:stretch>
                  <a:fillRect l="-460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</p:spTree>
    <p:extLst>
      <p:ext uri="{BB962C8B-B14F-4D97-AF65-F5344CB8AC3E}">
        <p14:creationId xmlns:p14="http://schemas.microsoft.com/office/powerpoint/2010/main" val="3877679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</p:spTree>
    <p:extLst>
      <p:ext uri="{BB962C8B-B14F-4D97-AF65-F5344CB8AC3E}">
        <p14:creationId xmlns:p14="http://schemas.microsoft.com/office/powerpoint/2010/main" val="3659910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Based on our previous example, all of the possible sample means (from samples of size 50) would have the following distribution: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Z-score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E30953-C097-237B-48EF-5D5727B1B8CB}"/>
              </a:ext>
            </a:extLst>
          </p:cNvPr>
          <p:cNvCxnSpPr/>
          <p:nvPr/>
        </p:nvCxnSpPr>
        <p:spPr>
          <a:xfrm>
            <a:off x="2646218" y="6247908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83C83-4785-71E1-6683-36D79A54579B}"/>
              </a:ext>
            </a:extLst>
          </p:cNvPr>
          <p:cNvCxnSpPr/>
          <p:nvPr/>
        </p:nvCxnSpPr>
        <p:spPr>
          <a:xfrm flipH="1">
            <a:off x="5884718" y="3250502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E0FFE6-CC90-2C23-E6D7-4C364D14A5F2}"/>
                  </a:ext>
                </a:extLst>
              </p:cNvPr>
              <p:cNvSpPr txBox="1"/>
              <p:nvPr/>
            </p:nvSpPr>
            <p:spPr>
              <a:xfrm>
                <a:off x="4774180" y="6374158"/>
                <a:ext cx="2436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=4,504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E0FFE6-CC90-2C23-E6D7-4C364D14A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180" y="6374158"/>
                <a:ext cx="2436757" cy="369332"/>
              </a:xfrm>
              <a:prstGeom prst="rect">
                <a:avLst/>
              </a:prstGeom>
              <a:blipFill>
                <a:blip r:embed="rId3"/>
                <a:stretch>
                  <a:fillRect l="-1554" r="-259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091A7-2B52-FDAD-2757-725EC0A6BB04}"/>
                  </a:ext>
                </a:extLst>
              </p:cNvPr>
              <p:cNvSpPr txBox="1"/>
              <p:nvPr/>
            </p:nvSpPr>
            <p:spPr>
              <a:xfrm>
                <a:off x="6731346" y="3419809"/>
                <a:ext cx="3571299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1937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=273.93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091A7-2B52-FDAD-2757-725EC0A6B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46" y="3419809"/>
                <a:ext cx="3571299" cy="762966"/>
              </a:xfrm>
              <a:prstGeom prst="rect">
                <a:avLst/>
              </a:prstGeom>
              <a:blipFill>
                <a:blip r:embed="rId4"/>
                <a:stretch>
                  <a:fillRect l="-353" t="-1639" r="-106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6199ECB-5CF0-C0DB-240C-CE97517290B1}"/>
              </a:ext>
            </a:extLst>
          </p:cNvPr>
          <p:cNvSpPr>
            <a:spLocks/>
          </p:cNvSpPr>
          <p:nvPr/>
        </p:nvSpPr>
        <p:spPr bwMode="auto">
          <a:xfrm>
            <a:off x="3579538" y="3250501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7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8F1DDA-9D70-8655-515D-2676A6A6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Estimators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1DDCB47-2686-A940-68D3-6544F86A9BC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7618272"/>
                  </p:ext>
                </p:extLst>
              </p:nvPr>
            </p:nvGraphicFramePr>
            <p:xfrm>
              <a:off x="581025" y="2227263"/>
              <a:ext cx="5422900" cy="2958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450">
                      <a:extLst>
                        <a:ext uri="{9D8B030D-6E8A-4147-A177-3AD203B41FA5}">
                          <a16:colId xmlns:a16="http://schemas.microsoft.com/office/drawing/2014/main" val="2395788355"/>
                        </a:ext>
                      </a:extLst>
                    </a:gridCol>
                    <a:gridCol w="2711450">
                      <a:extLst>
                        <a:ext uri="{9D8B030D-6E8A-4147-A177-3AD203B41FA5}">
                          <a16:colId xmlns:a16="http://schemas.microsoft.com/office/drawing/2014/main" val="2200753194"/>
                        </a:ext>
                      </a:extLst>
                    </a:gridCol>
                  </a:tblGrid>
                  <a:tr h="739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Point Estimator (Statistic)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Population Parameter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5739788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07561070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4389017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063931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01DDCB47-2686-A940-68D3-6544F86A9BCB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27618272"/>
                  </p:ext>
                </p:extLst>
              </p:nvPr>
            </p:nvGraphicFramePr>
            <p:xfrm>
              <a:off x="581025" y="2227263"/>
              <a:ext cx="5422900" cy="29587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11450">
                      <a:extLst>
                        <a:ext uri="{9D8B030D-6E8A-4147-A177-3AD203B41FA5}">
                          <a16:colId xmlns:a16="http://schemas.microsoft.com/office/drawing/2014/main" val="2395788355"/>
                        </a:ext>
                      </a:extLst>
                    </a:gridCol>
                    <a:gridCol w="2711450">
                      <a:extLst>
                        <a:ext uri="{9D8B030D-6E8A-4147-A177-3AD203B41FA5}">
                          <a16:colId xmlns:a16="http://schemas.microsoft.com/office/drawing/2014/main" val="2200753194"/>
                        </a:ext>
                      </a:extLst>
                    </a:gridCol>
                  </a:tblGrid>
                  <a:tr h="7396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Point Estimator (Statistic)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Population Parameter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5739788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3448" r="-10140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103448" r="-1402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7561070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0000" r="-101402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200000" r="-1402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389017"/>
                      </a:ext>
                    </a:extLst>
                  </a:tr>
                  <a:tr h="7396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5172" r="-101402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000" t="-305172" r="-1402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63931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0A5B0-17CA-08EF-99D7-5B6DBB903B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Sample statistics are </a:t>
            </a:r>
            <a:r>
              <a:rPr lang="en-US" b="1" dirty="0"/>
              <a:t>point estimates</a:t>
            </a:r>
            <a:r>
              <a:rPr lang="en-US" dirty="0"/>
              <a:t> (single number estimates) of a population parameter.</a:t>
            </a:r>
          </a:p>
          <a:p>
            <a:r>
              <a:rPr lang="en-US" dirty="0"/>
              <a:t>Different population parameters have different corresponding sample statistics.</a:t>
            </a:r>
          </a:p>
        </p:txBody>
      </p:sp>
    </p:spTree>
    <p:extLst>
      <p:ext uri="{BB962C8B-B14F-4D97-AF65-F5344CB8AC3E}">
        <p14:creationId xmlns:p14="http://schemas.microsoft.com/office/powerpoint/2010/main" val="1457454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Based on our previous example, all of the possible sample means (from samples of size 50) would have the following distribution: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Z-score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E30953-C097-237B-48EF-5D5727B1B8CB}"/>
              </a:ext>
            </a:extLst>
          </p:cNvPr>
          <p:cNvCxnSpPr/>
          <p:nvPr/>
        </p:nvCxnSpPr>
        <p:spPr>
          <a:xfrm>
            <a:off x="2646218" y="6247908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83C83-4785-71E1-6683-36D79A54579B}"/>
              </a:ext>
            </a:extLst>
          </p:cNvPr>
          <p:cNvCxnSpPr/>
          <p:nvPr/>
        </p:nvCxnSpPr>
        <p:spPr>
          <a:xfrm flipH="1">
            <a:off x="5884718" y="3250502"/>
            <a:ext cx="4622" cy="299740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E0FFE6-CC90-2C23-E6D7-4C364D14A5F2}"/>
                  </a:ext>
                </a:extLst>
              </p:cNvPr>
              <p:cNvSpPr txBox="1"/>
              <p:nvPr/>
            </p:nvSpPr>
            <p:spPr>
              <a:xfrm>
                <a:off x="4774180" y="6374158"/>
                <a:ext cx="2436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=4,504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E0FFE6-CC90-2C23-E6D7-4C364D14A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180" y="6374158"/>
                <a:ext cx="2436757" cy="369332"/>
              </a:xfrm>
              <a:prstGeom prst="rect">
                <a:avLst/>
              </a:prstGeom>
              <a:blipFill>
                <a:blip r:embed="rId3"/>
                <a:stretch>
                  <a:fillRect l="-1554" r="-2591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091A7-2B52-FDAD-2757-725EC0A6BB04}"/>
                  </a:ext>
                </a:extLst>
              </p:cNvPr>
              <p:cNvSpPr txBox="1"/>
              <p:nvPr/>
            </p:nvSpPr>
            <p:spPr>
              <a:xfrm>
                <a:off x="6731346" y="3419809"/>
                <a:ext cx="3571299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1937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rad>
                        </m:den>
                      </m:f>
                      <m:r>
                        <a:rPr lang="en-US" sz="24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=273.93</m:t>
                      </m:r>
                    </m:oMath>
                  </m:oMathPara>
                </a14:m>
                <a:endParaRPr lang="en-US" sz="2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3091A7-2B52-FDAD-2757-725EC0A6B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46" y="3419809"/>
                <a:ext cx="3571299" cy="762966"/>
              </a:xfrm>
              <a:prstGeom prst="rect">
                <a:avLst/>
              </a:prstGeom>
              <a:blipFill>
                <a:blip r:embed="rId4"/>
                <a:stretch>
                  <a:fillRect l="-353" t="-1639" r="-106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96199ECB-5CF0-C0DB-240C-CE97517290B1}"/>
              </a:ext>
            </a:extLst>
          </p:cNvPr>
          <p:cNvSpPr>
            <a:spLocks/>
          </p:cNvSpPr>
          <p:nvPr/>
        </p:nvSpPr>
        <p:spPr bwMode="auto">
          <a:xfrm>
            <a:off x="3579538" y="3250501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BC8B9-2852-A3B9-1251-DE7ECCB65C59}"/>
                  </a:ext>
                </a:extLst>
              </p:cNvPr>
              <p:cNvSpPr txBox="1"/>
              <p:nvPr/>
            </p:nvSpPr>
            <p:spPr>
              <a:xfrm>
                <a:off x="1990532" y="3564653"/>
                <a:ext cx="1637563" cy="744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8BC8B9-2852-A3B9-1251-DE7ECCB65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532" y="3564653"/>
                <a:ext cx="1637563" cy="744563"/>
              </a:xfrm>
              <a:prstGeom prst="rect">
                <a:avLst/>
              </a:prstGeom>
              <a:blipFill>
                <a:blip r:embed="rId5"/>
                <a:stretch>
                  <a:fillRect l="-76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690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/>
              <p:nvPr/>
            </p:nvSpPr>
            <p:spPr>
              <a:xfrm>
                <a:off x="581192" y="3429000"/>
                <a:ext cx="1637563" cy="7445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429000"/>
                <a:ext cx="1637563" cy="744563"/>
              </a:xfrm>
              <a:prstGeom prst="rect">
                <a:avLst/>
              </a:prstGeom>
              <a:blipFill>
                <a:blip r:embed="rId2"/>
                <a:stretch>
                  <a:fillRect l="-769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840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/>
              <p:nvPr/>
            </p:nvSpPr>
            <p:spPr>
              <a:xfrm>
                <a:off x="581192" y="3429000"/>
                <a:ext cx="2753190" cy="1085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429000"/>
                <a:ext cx="2753190" cy="1085233"/>
              </a:xfrm>
              <a:prstGeom prst="rect">
                <a:avLst/>
              </a:prstGeom>
              <a:blipFill>
                <a:blip r:embed="rId2"/>
                <a:stretch>
                  <a:fillRect l="-459" r="-1376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024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/>
              <p:nvPr/>
            </p:nvSpPr>
            <p:spPr>
              <a:xfrm>
                <a:off x="581192" y="3429000"/>
                <a:ext cx="7306552" cy="110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5000−4504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1937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496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273.93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=1.81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429000"/>
                <a:ext cx="7306552" cy="1104470"/>
              </a:xfrm>
              <a:prstGeom prst="rect">
                <a:avLst/>
              </a:prstGeom>
              <a:blipFill>
                <a:blip r:embed="rId2"/>
                <a:stretch>
                  <a:fillRect t="-22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939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/>
              <p:nvPr/>
            </p:nvSpPr>
            <p:spPr>
              <a:xfrm>
                <a:off x="581192" y="3429000"/>
                <a:ext cx="7306552" cy="110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5000−4504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1937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496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273.93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=1.81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429000"/>
                <a:ext cx="7306552" cy="1104470"/>
              </a:xfrm>
              <a:prstGeom prst="rect">
                <a:avLst/>
              </a:prstGeom>
              <a:blipFill>
                <a:blip r:embed="rId2"/>
                <a:stretch>
                  <a:fillRect t="-22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AE5DB-6E8B-83BF-532E-4F148B07FB7A}"/>
                  </a:ext>
                </a:extLst>
              </p:cNvPr>
              <p:cNvSpPr txBox="1"/>
              <p:nvPr/>
            </p:nvSpPr>
            <p:spPr>
              <a:xfrm>
                <a:off x="8492389" y="3611903"/>
                <a:ext cx="311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≤1.81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=0.9649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AE5DB-6E8B-83BF-532E-4F148B07F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389" y="3611903"/>
                <a:ext cx="3118418" cy="369332"/>
              </a:xfrm>
              <a:prstGeom prst="rect">
                <a:avLst/>
              </a:prstGeom>
              <a:blipFill>
                <a:blip r:embed="rId3"/>
                <a:stretch>
                  <a:fillRect l="-1619" r="-12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068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8BF819-293A-0C44-197A-53BA6CFFEA04}"/>
              </a:ext>
            </a:extLst>
          </p:cNvPr>
          <p:cNvCxnSpPr/>
          <p:nvPr/>
        </p:nvCxnSpPr>
        <p:spPr>
          <a:xfrm>
            <a:off x="2669969" y="6426407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EBF52A-1E35-F175-D40E-627F01A4A230}"/>
                  </a:ext>
                </a:extLst>
              </p:cNvPr>
              <p:cNvSpPr txBox="1"/>
              <p:nvPr/>
            </p:nvSpPr>
            <p:spPr>
              <a:xfrm>
                <a:off x="5494894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4,504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EBF52A-1E35-F175-D40E-627F01A4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94" y="6450116"/>
                <a:ext cx="827150" cy="369332"/>
              </a:xfrm>
              <a:prstGeom prst="rect">
                <a:avLst/>
              </a:prstGeom>
              <a:blipFill>
                <a:blip r:embed="rId2"/>
                <a:stretch>
                  <a:fillRect l="-6061" r="-909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5E9D5-04BF-63A9-9B0C-ECCE7C459CA4}"/>
                  </a:ext>
                </a:extLst>
              </p:cNvPr>
              <p:cNvSpPr txBox="1"/>
              <p:nvPr/>
            </p:nvSpPr>
            <p:spPr>
              <a:xfrm>
                <a:off x="6755097" y="3598308"/>
                <a:ext cx="1707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273.93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5E9D5-04BF-63A9-9B0C-ECCE7C45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97" y="3598308"/>
                <a:ext cx="1707583" cy="369332"/>
              </a:xfrm>
              <a:prstGeom prst="rect">
                <a:avLst/>
              </a:prstGeom>
              <a:blipFill>
                <a:blip r:embed="rId3"/>
                <a:stretch>
                  <a:fillRect l="-1471" r="-2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98C760-15D9-4996-A4A1-F6D83DDAB052}"/>
                  </a:ext>
                </a:extLst>
              </p:cNvPr>
              <p:cNvSpPr txBox="1"/>
              <p:nvPr/>
            </p:nvSpPr>
            <p:spPr>
              <a:xfrm>
                <a:off x="6755097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98C760-15D9-4996-A4A1-F6D83DDA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97" y="6450116"/>
                <a:ext cx="827150" cy="369332"/>
              </a:xfrm>
              <a:prstGeom prst="rect">
                <a:avLst/>
              </a:prstGeom>
              <a:blipFill>
                <a:blip r:embed="rId4"/>
                <a:stretch>
                  <a:fillRect l="-7463" r="-597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7511E292-F7EC-5BE9-E082-85E91A33EA81}"/>
              </a:ext>
            </a:extLst>
          </p:cNvPr>
          <p:cNvSpPr>
            <a:spLocks/>
          </p:cNvSpPr>
          <p:nvPr/>
        </p:nvSpPr>
        <p:spPr bwMode="auto">
          <a:xfrm>
            <a:off x="3622209" y="3429000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57A9D-23D4-3491-A5A2-FBCE7883E05E}"/>
                  </a:ext>
                </a:extLst>
              </p:cNvPr>
              <p:cNvSpPr txBox="1"/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0.9649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57A9D-23D4-3491-A5A2-FBCE7883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blipFill>
                <a:blip r:embed="rId5"/>
                <a:stretch>
                  <a:fillRect l="-5000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A55E02-C0C9-EA79-3067-5D4BCE544FF4}"/>
              </a:ext>
            </a:extLst>
          </p:cNvPr>
          <p:cNvCxnSpPr/>
          <p:nvPr/>
        </p:nvCxnSpPr>
        <p:spPr>
          <a:xfrm>
            <a:off x="3851069" y="4361274"/>
            <a:ext cx="1215394" cy="381764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C63A4BC6-B9FE-1A85-5CCD-9A2DD19C92A1}"/>
              </a:ext>
            </a:extLst>
          </p:cNvPr>
          <p:cNvSpPr/>
          <p:nvPr/>
        </p:nvSpPr>
        <p:spPr>
          <a:xfrm>
            <a:off x="3634342" y="3429000"/>
            <a:ext cx="3534330" cy="2997407"/>
          </a:xfrm>
          <a:custGeom>
            <a:avLst/>
            <a:gdLst>
              <a:gd name="connsiteX0" fmla="*/ 2312379 w 3534330"/>
              <a:gd name="connsiteY0" fmla="*/ 0 h 2997407"/>
              <a:gd name="connsiteX1" fmla="*/ 2358777 w 3534330"/>
              <a:gd name="connsiteY1" fmla="*/ 10053 h 2997407"/>
              <a:gd name="connsiteX2" fmla="*/ 2395895 w 3534330"/>
              <a:gd name="connsiteY2" fmla="*/ 28149 h 2997407"/>
              <a:gd name="connsiteX3" fmla="*/ 2434559 w 3534330"/>
              <a:gd name="connsiteY3" fmla="*/ 50266 h 2997407"/>
              <a:gd name="connsiteX4" fmla="*/ 2459305 w 3534330"/>
              <a:gd name="connsiteY4" fmla="*/ 76405 h 2997407"/>
              <a:gd name="connsiteX5" fmla="*/ 2482503 w 3534330"/>
              <a:gd name="connsiteY5" fmla="*/ 100532 h 2997407"/>
              <a:gd name="connsiteX6" fmla="*/ 2505702 w 3534330"/>
              <a:gd name="connsiteY6" fmla="*/ 126671 h 2997407"/>
              <a:gd name="connsiteX7" fmla="*/ 2527354 w 3534330"/>
              <a:gd name="connsiteY7" fmla="*/ 160852 h 2997407"/>
              <a:gd name="connsiteX8" fmla="*/ 2547460 w 3534330"/>
              <a:gd name="connsiteY8" fmla="*/ 191011 h 2997407"/>
              <a:gd name="connsiteX9" fmla="*/ 2566019 w 3534330"/>
              <a:gd name="connsiteY9" fmla="*/ 221171 h 2997407"/>
              <a:gd name="connsiteX10" fmla="*/ 2579938 w 3534330"/>
              <a:gd name="connsiteY10" fmla="*/ 243288 h 2997407"/>
              <a:gd name="connsiteX11" fmla="*/ 2587671 w 3534330"/>
              <a:gd name="connsiteY11" fmla="*/ 253341 h 2997407"/>
              <a:gd name="connsiteX12" fmla="*/ 2600044 w 3534330"/>
              <a:gd name="connsiteY12" fmla="*/ 273448 h 2997407"/>
              <a:gd name="connsiteX13" fmla="*/ 2610870 w 3534330"/>
              <a:gd name="connsiteY13" fmla="*/ 293554 h 2997407"/>
              <a:gd name="connsiteX14" fmla="*/ 2621696 w 3534330"/>
              <a:gd name="connsiteY14" fmla="*/ 321703 h 2997407"/>
              <a:gd name="connsiteX15" fmla="*/ 2638708 w 3534330"/>
              <a:gd name="connsiteY15" fmla="*/ 345831 h 2997407"/>
              <a:gd name="connsiteX16" fmla="*/ 2658814 w 3534330"/>
              <a:gd name="connsiteY16" fmla="*/ 384033 h 2997407"/>
              <a:gd name="connsiteX17" fmla="*/ 2675826 w 3534330"/>
              <a:gd name="connsiteY17" fmla="*/ 428267 h 2997407"/>
              <a:gd name="connsiteX18" fmla="*/ 2692838 w 3534330"/>
              <a:gd name="connsiteY18" fmla="*/ 470491 h 2997407"/>
              <a:gd name="connsiteX19" fmla="*/ 2712944 w 3534330"/>
              <a:gd name="connsiteY19" fmla="*/ 520757 h 2997407"/>
              <a:gd name="connsiteX20" fmla="*/ 2734596 w 3534330"/>
              <a:gd name="connsiteY20" fmla="*/ 573034 h 2997407"/>
              <a:gd name="connsiteX21" fmla="*/ 2745422 w 3534330"/>
              <a:gd name="connsiteY21" fmla="*/ 605204 h 2997407"/>
              <a:gd name="connsiteX22" fmla="*/ 2762435 w 3534330"/>
              <a:gd name="connsiteY22" fmla="*/ 643406 h 2997407"/>
              <a:gd name="connsiteX23" fmla="*/ 2782540 w 3534330"/>
              <a:gd name="connsiteY23" fmla="*/ 695683 h 2997407"/>
              <a:gd name="connsiteX24" fmla="*/ 2808832 w 3534330"/>
              <a:gd name="connsiteY24" fmla="*/ 766055 h 2997407"/>
              <a:gd name="connsiteX25" fmla="*/ 2830484 w 3534330"/>
              <a:gd name="connsiteY25" fmla="*/ 826375 h 2997407"/>
              <a:gd name="connsiteX26" fmla="*/ 2849043 w 3534330"/>
              <a:gd name="connsiteY26" fmla="*/ 872620 h 2997407"/>
              <a:gd name="connsiteX27" fmla="*/ 2873789 w 3534330"/>
              <a:gd name="connsiteY27" fmla="*/ 940981 h 2997407"/>
              <a:gd name="connsiteX28" fmla="*/ 2898534 w 3534330"/>
              <a:gd name="connsiteY28" fmla="*/ 1019397 h 2997407"/>
              <a:gd name="connsiteX29" fmla="*/ 2931012 w 3534330"/>
              <a:gd name="connsiteY29" fmla="*/ 1103844 h 2997407"/>
              <a:gd name="connsiteX30" fmla="*/ 2948024 w 3534330"/>
              <a:gd name="connsiteY30" fmla="*/ 1160142 h 2997407"/>
              <a:gd name="connsiteX31" fmla="*/ 2969677 w 3534330"/>
              <a:gd name="connsiteY31" fmla="*/ 1222472 h 2997407"/>
              <a:gd name="connsiteX32" fmla="*/ 2985142 w 3534330"/>
              <a:gd name="connsiteY32" fmla="*/ 1274748 h 2997407"/>
              <a:gd name="connsiteX33" fmla="*/ 3006795 w 3534330"/>
              <a:gd name="connsiteY33" fmla="*/ 1341100 h 2997407"/>
              <a:gd name="connsiteX34" fmla="*/ 3029993 w 3534330"/>
              <a:gd name="connsiteY34" fmla="*/ 1401419 h 2997407"/>
              <a:gd name="connsiteX35" fmla="*/ 3051645 w 3534330"/>
              <a:gd name="connsiteY35" fmla="*/ 1457717 h 2997407"/>
              <a:gd name="connsiteX36" fmla="*/ 3074844 w 3534330"/>
              <a:gd name="connsiteY36" fmla="*/ 1534121 h 2997407"/>
              <a:gd name="connsiteX37" fmla="*/ 3093403 w 3534330"/>
              <a:gd name="connsiteY37" fmla="*/ 1590419 h 2997407"/>
              <a:gd name="connsiteX38" fmla="*/ 3108869 w 3534330"/>
              <a:gd name="connsiteY38" fmla="*/ 1644707 h 2997407"/>
              <a:gd name="connsiteX39" fmla="*/ 3124335 w 3534330"/>
              <a:gd name="connsiteY39" fmla="*/ 1686930 h 2997407"/>
              <a:gd name="connsiteX40" fmla="*/ 3138254 w 3534330"/>
              <a:gd name="connsiteY40" fmla="*/ 1731164 h 2997407"/>
              <a:gd name="connsiteX41" fmla="*/ 3152173 w 3534330"/>
              <a:gd name="connsiteY41" fmla="*/ 1775399 h 2997407"/>
              <a:gd name="connsiteX42" fmla="*/ 3166092 w 3534330"/>
              <a:gd name="connsiteY42" fmla="*/ 1813601 h 2997407"/>
              <a:gd name="connsiteX43" fmla="*/ 3183105 w 3534330"/>
              <a:gd name="connsiteY43" fmla="*/ 1871909 h 2997407"/>
              <a:gd name="connsiteX44" fmla="*/ 3200117 w 3534330"/>
              <a:gd name="connsiteY44" fmla="*/ 1928208 h 2997407"/>
              <a:gd name="connsiteX45" fmla="*/ 3218676 w 3534330"/>
              <a:gd name="connsiteY45" fmla="*/ 1982495 h 2997407"/>
              <a:gd name="connsiteX46" fmla="*/ 3238782 w 3534330"/>
              <a:gd name="connsiteY46" fmla="*/ 2032761 h 2997407"/>
              <a:gd name="connsiteX47" fmla="*/ 3258887 w 3534330"/>
              <a:gd name="connsiteY47" fmla="*/ 2076995 h 2997407"/>
              <a:gd name="connsiteX48" fmla="*/ 3280540 w 3534330"/>
              <a:gd name="connsiteY48" fmla="*/ 2117208 h 2997407"/>
              <a:gd name="connsiteX49" fmla="*/ 3303738 w 3534330"/>
              <a:gd name="connsiteY49" fmla="*/ 2167474 h 2997407"/>
              <a:gd name="connsiteX50" fmla="*/ 3339310 w 3534330"/>
              <a:gd name="connsiteY50" fmla="*/ 2227793 h 2997407"/>
              <a:gd name="connsiteX51" fmla="*/ 3371788 w 3534330"/>
              <a:gd name="connsiteY51" fmla="*/ 2286102 h 2997407"/>
              <a:gd name="connsiteX52" fmla="*/ 3410452 w 3534330"/>
              <a:gd name="connsiteY52" fmla="*/ 2348432 h 2997407"/>
              <a:gd name="connsiteX53" fmla="*/ 3449117 w 3534330"/>
              <a:gd name="connsiteY53" fmla="*/ 2408751 h 2997407"/>
              <a:gd name="connsiteX54" fmla="*/ 3483142 w 3534330"/>
              <a:gd name="connsiteY54" fmla="*/ 2450975 h 2997407"/>
              <a:gd name="connsiteX55" fmla="*/ 3512527 w 3534330"/>
              <a:gd name="connsiteY55" fmla="*/ 2487166 h 2997407"/>
              <a:gd name="connsiteX56" fmla="*/ 3534330 w 3534330"/>
              <a:gd name="connsiteY56" fmla="*/ 2511151 h 2997407"/>
              <a:gd name="connsiteX57" fmla="*/ 3534330 w 3534330"/>
              <a:gd name="connsiteY57" fmla="*/ 2997407 h 2997407"/>
              <a:gd name="connsiteX58" fmla="*/ 0 w 3534330"/>
              <a:gd name="connsiteY58" fmla="*/ 2997407 h 2997407"/>
              <a:gd name="connsiteX59" fmla="*/ 66743 w 3534330"/>
              <a:gd name="connsiteY59" fmla="*/ 2961678 h 2997407"/>
              <a:gd name="connsiteX60" fmla="*/ 133246 w 3534330"/>
              <a:gd name="connsiteY60" fmla="*/ 2937551 h 2997407"/>
              <a:gd name="connsiteX61" fmla="*/ 190469 w 3534330"/>
              <a:gd name="connsiteY61" fmla="*/ 2923476 h 2997407"/>
              <a:gd name="connsiteX62" fmla="*/ 235320 w 3534330"/>
              <a:gd name="connsiteY62" fmla="*/ 2911412 h 2997407"/>
              <a:gd name="connsiteX63" fmla="*/ 281718 w 3534330"/>
              <a:gd name="connsiteY63" fmla="*/ 2897338 h 2997407"/>
              <a:gd name="connsiteX64" fmla="*/ 343581 w 3534330"/>
              <a:gd name="connsiteY64" fmla="*/ 2881253 h 2997407"/>
              <a:gd name="connsiteX65" fmla="*/ 411631 w 3534330"/>
              <a:gd name="connsiteY65" fmla="*/ 2861146 h 2997407"/>
              <a:gd name="connsiteX66" fmla="*/ 470401 w 3534330"/>
              <a:gd name="connsiteY66" fmla="*/ 2845061 h 2997407"/>
              <a:gd name="connsiteX67" fmla="*/ 515252 w 3534330"/>
              <a:gd name="connsiteY67" fmla="*/ 2828976 h 2997407"/>
              <a:gd name="connsiteX68" fmla="*/ 566289 w 3534330"/>
              <a:gd name="connsiteY68" fmla="*/ 2810880 h 2997407"/>
              <a:gd name="connsiteX69" fmla="*/ 608046 w 3534330"/>
              <a:gd name="connsiteY69" fmla="*/ 2794795 h 2997407"/>
              <a:gd name="connsiteX70" fmla="*/ 663723 w 3534330"/>
              <a:gd name="connsiteY70" fmla="*/ 2776699 h 2997407"/>
              <a:gd name="connsiteX71" fmla="*/ 719400 w 3534330"/>
              <a:gd name="connsiteY71" fmla="*/ 2754582 h 2997407"/>
              <a:gd name="connsiteX72" fmla="*/ 773531 w 3534330"/>
              <a:gd name="connsiteY72" fmla="*/ 2728444 h 2997407"/>
              <a:gd name="connsiteX73" fmla="*/ 816835 w 3534330"/>
              <a:gd name="connsiteY73" fmla="*/ 2704316 h 2997407"/>
              <a:gd name="connsiteX74" fmla="*/ 863232 w 3534330"/>
              <a:gd name="connsiteY74" fmla="*/ 2682199 h 2997407"/>
              <a:gd name="connsiteX75" fmla="*/ 925096 w 3534330"/>
              <a:gd name="connsiteY75" fmla="*/ 2646007 h 2997407"/>
              <a:gd name="connsiteX76" fmla="*/ 999332 w 3534330"/>
              <a:gd name="connsiteY76" fmla="*/ 2591720 h 2997407"/>
              <a:gd name="connsiteX77" fmla="*/ 1048822 w 3534330"/>
              <a:gd name="connsiteY77" fmla="*/ 2551507 h 2997407"/>
              <a:gd name="connsiteX78" fmla="*/ 1084394 w 3534330"/>
              <a:gd name="connsiteY78" fmla="*/ 2519337 h 2997407"/>
              <a:gd name="connsiteX79" fmla="*/ 1127698 w 3534330"/>
              <a:gd name="connsiteY79" fmla="*/ 2473092 h 2997407"/>
              <a:gd name="connsiteX80" fmla="*/ 1164816 w 3534330"/>
              <a:gd name="connsiteY80" fmla="*/ 2430868 h 2997407"/>
              <a:gd name="connsiteX81" fmla="*/ 1195747 w 3534330"/>
              <a:gd name="connsiteY81" fmla="*/ 2392666 h 2997407"/>
              <a:gd name="connsiteX82" fmla="*/ 1240598 w 3534330"/>
              <a:gd name="connsiteY82" fmla="*/ 2328326 h 2997407"/>
              <a:gd name="connsiteX83" fmla="*/ 1280809 w 3534330"/>
              <a:gd name="connsiteY83" fmla="*/ 2272028 h 2997407"/>
              <a:gd name="connsiteX84" fmla="*/ 1314834 w 3534330"/>
              <a:gd name="connsiteY84" fmla="*/ 2211708 h 2997407"/>
              <a:gd name="connsiteX85" fmla="*/ 1347312 w 3534330"/>
              <a:gd name="connsiteY85" fmla="*/ 2151389 h 2997407"/>
              <a:gd name="connsiteX86" fmla="*/ 1376698 w 3534330"/>
              <a:gd name="connsiteY86" fmla="*/ 2091070 h 2997407"/>
              <a:gd name="connsiteX87" fmla="*/ 1401443 w 3534330"/>
              <a:gd name="connsiteY87" fmla="*/ 2026729 h 2997407"/>
              <a:gd name="connsiteX88" fmla="*/ 1426188 w 3534330"/>
              <a:gd name="connsiteY88" fmla="*/ 1964399 h 2997407"/>
              <a:gd name="connsiteX89" fmla="*/ 1443201 w 3534330"/>
              <a:gd name="connsiteY89" fmla="*/ 1916144 h 2997407"/>
              <a:gd name="connsiteX90" fmla="*/ 1458666 w 3534330"/>
              <a:gd name="connsiteY90" fmla="*/ 1865878 h 2997407"/>
              <a:gd name="connsiteX91" fmla="*/ 1475679 w 3534330"/>
              <a:gd name="connsiteY91" fmla="*/ 1817622 h 2997407"/>
              <a:gd name="connsiteX92" fmla="*/ 1491145 w 3534330"/>
              <a:gd name="connsiteY92" fmla="*/ 1771377 h 2997407"/>
              <a:gd name="connsiteX93" fmla="*/ 1514343 w 3534330"/>
              <a:gd name="connsiteY93" fmla="*/ 1701005 h 2997407"/>
              <a:gd name="connsiteX94" fmla="*/ 1537542 w 3534330"/>
              <a:gd name="connsiteY94" fmla="*/ 1626611 h 2997407"/>
              <a:gd name="connsiteX95" fmla="*/ 1554554 w 3534330"/>
              <a:gd name="connsiteY95" fmla="*/ 1570313 h 2997407"/>
              <a:gd name="connsiteX96" fmla="*/ 1570020 w 3534330"/>
              <a:gd name="connsiteY96" fmla="*/ 1518036 h 2997407"/>
              <a:gd name="connsiteX97" fmla="*/ 1585486 w 3534330"/>
              <a:gd name="connsiteY97" fmla="*/ 1463749 h 2997407"/>
              <a:gd name="connsiteX98" fmla="*/ 1600952 w 3534330"/>
              <a:gd name="connsiteY98" fmla="*/ 1409461 h 2997407"/>
              <a:gd name="connsiteX99" fmla="*/ 1616418 w 3534330"/>
              <a:gd name="connsiteY99" fmla="*/ 1355174 h 2997407"/>
              <a:gd name="connsiteX100" fmla="*/ 1631884 w 3534330"/>
              <a:gd name="connsiteY100" fmla="*/ 1298876 h 2997407"/>
              <a:gd name="connsiteX101" fmla="*/ 1653536 w 3534330"/>
              <a:gd name="connsiteY101" fmla="*/ 1230514 h 2997407"/>
              <a:gd name="connsiteX102" fmla="*/ 1669001 w 3534330"/>
              <a:gd name="connsiteY102" fmla="*/ 1186280 h 2997407"/>
              <a:gd name="connsiteX103" fmla="*/ 1687560 w 3534330"/>
              <a:gd name="connsiteY103" fmla="*/ 1121939 h 2997407"/>
              <a:gd name="connsiteX104" fmla="*/ 1710759 w 3534330"/>
              <a:gd name="connsiteY104" fmla="*/ 1057599 h 2997407"/>
              <a:gd name="connsiteX105" fmla="*/ 1724678 w 3534330"/>
              <a:gd name="connsiteY105" fmla="*/ 1015375 h 2997407"/>
              <a:gd name="connsiteX106" fmla="*/ 1744784 w 3534330"/>
              <a:gd name="connsiteY106" fmla="*/ 957067 h 2997407"/>
              <a:gd name="connsiteX107" fmla="*/ 1767983 w 3534330"/>
              <a:gd name="connsiteY107" fmla="*/ 882673 h 2997407"/>
              <a:gd name="connsiteX108" fmla="*/ 1786542 w 3534330"/>
              <a:gd name="connsiteY108" fmla="*/ 820343 h 2997407"/>
              <a:gd name="connsiteX109" fmla="*/ 1805101 w 3534330"/>
              <a:gd name="connsiteY109" fmla="*/ 770077 h 2997407"/>
              <a:gd name="connsiteX110" fmla="*/ 1822113 w 3534330"/>
              <a:gd name="connsiteY110" fmla="*/ 723832 h 2997407"/>
              <a:gd name="connsiteX111" fmla="*/ 1839125 w 3534330"/>
              <a:gd name="connsiteY111" fmla="*/ 671555 h 2997407"/>
              <a:gd name="connsiteX112" fmla="*/ 1860778 w 3534330"/>
              <a:gd name="connsiteY112" fmla="*/ 617268 h 2997407"/>
              <a:gd name="connsiteX113" fmla="*/ 1877790 w 3534330"/>
              <a:gd name="connsiteY113" fmla="*/ 573034 h 2997407"/>
              <a:gd name="connsiteX114" fmla="*/ 1907175 w 3534330"/>
              <a:gd name="connsiteY114" fmla="*/ 506682 h 2997407"/>
              <a:gd name="connsiteX115" fmla="*/ 1933467 w 3534330"/>
              <a:gd name="connsiteY115" fmla="*/ 448374 h 2997407"/>
              <a:gd name="connsiteX116" fmla="*/ 1961305 w 3534330"/>
              <a:gd name="connsiteY116" fmla="*/ 382022 h 2997407"/>
              <a:gd name="connsiteX117" fmla="*/ 1982958 w 3534330"/>
              <a:gd name="connsiteY117" fmla="*/ 337788 h 2997407"/>
              <a:gd name="connsiteX118" fmla="*/ 2015436 w 3534330"/>
              <a:gd name="connsiteY118" fmla="*/ 271437 h 2997407"/>
              <a:gd name="connsiteX119" fmla="*/ 2043274 w 3534330"/>
              <a:gd name="connsiteY119" fmla="*/ 219160 h 2997407"/>
              <a:gd name="connsiteX120" fmla="*/ 2077299 w 3534330"/>
              <a:gd name="connsiteY120" fmla="*/ 168894 h 2997407"/>
              <a:gd name="connsiteX121" fmla="*/ 2117510 w 3534330"/>
              <a:gd name="connsiteY121" fmla="*/ 116617 h 2997407"/>
              <a:gd name="connsiteX122" fmla="*/ 2162361 w 3534330"/>
              <a:gd name="connsiteY122" fmla="*/ 68362 h 2997407"/>
              <a:gd name="connsiteX123" fmla="*/ 2216491 w 3534330"/>
              <a:gd name="connsiteY123" fmla="*/ 30160 h 2997407"/>
              <a:gd name="connsiteX124" fmla="*/ 2267529 w 3534330"/>
              <a:gd name="connsiteY124" fmla="*/ 14075 h 29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534330" h="2997407">
                <a:moveTo>
                  <a:pt x="2312379" y="0"/>
                </a:moveTo>
                <a:lnTo>
                  <a:pt x="2358777" y="10053"/>
                </a:lnTo>
                <a:lnTo>
                  <a:pt x="2395895" y="28149"/>
                </a:lnTo>
                <a:lnTo>
                  <a:pt x="2434559" y="50266"/>
                </a:lnTo>
                <a:lnTo>
                  <a:pt x="2459305" y="76405"/>
                </a:lnTo>
                <a:lnTo>
                  <a:pt x="2482503" y="100532"/>
                </a:lnTo>
                <a:lnTo>
                  <a:pt x="2505702" y="126671"/>
                </a:lnTo>
                <a:lnTo>
                  <a:pt x="2527354" y="160852"/>
                </a:lnTo>
                <a:lnTo>
                  <a:pt x="2547460" y="191011"/>
                </a:lnTo>
                <a:lnTo>
                  <a:pt x="2566019" y="221171"/>
                </a:lnTo>
                <a:lnTo>
                  <a:pt x="2579938" y="243288"/>
                </a:lnTo>
                <a:lnTo>
                  <a:pt x="2587671" y="253341"/>
                </a:lnTo>
                <a:lnTo>
                  <a:pt x="2600044" y="273448"/>
                </a:lnTo>
                <a:lnTo>
                  <a:pt x="2610870" y="293554"/>
                </a:lnTo>
                <a:lnTo>
                  <a:pt x="2621696" y="321703"/>
                </a:lnTo>
                <a:lnTo>
                  <a:pt x="2638708" y="345831"/>
                </a:lnTo>
                <a:lnTo>
                  <a:pt x="2658814" y="384033"/>
                </a:lnTo>
                <a:lnTo>
                  <a:pt x="2675826" y="428267"/>
                </a:lnTo>
                <a:lnTo>
                  <a:pt x="2692838" y="470491"/>
                </a:lnTo>
                <a:lnTo>
                  <a:pt x="2712944" y="520757"/>
                </a:lnTo>
                <a:lnTo>
                  <a:pt x="2734596" y="573034"/>
                </a:lnTo>
                <a:lnTo>
                  <a:pt x="2745422" y="605204"/>
                </a:lnTo>
                <a:lnTo>
                  <a:pt x="2762435" y="643406"/>
                </a:lnTo>
                <a:lnTo>
                  <a:pt x="2782540" y="695683"/>
                </a:lnTo>
                <a:lnTo>
                  <a:pt x="2808832" y="766055"/>
                </a:lnTo>
                <a:lnTo>
                  <a:pt x="2830484" y="826375"/>
                </a:lnTo>
                <a:lnTo>
                  <a:pt x="2849043" y="872620"/>
                </a:lnTo>
                <a:lnTo>
                  <a:pt x="2873789" y="940981"/>
                </a:lnTo>
                <a:lnTo>
                  <a:pt x="2898534" y="1019397"/>
                </a:lnTo>
                <a:lnTo>
                  <a:pt x="2931012" y="1103844"/>
                </a:lnTo>
                <a:lnTo>
                  <a:pt x="2948024" y="1160142"/>
                </a:lnTo>
                <a:lnTo>
                  <a:pt x="2969677" y="1222472"/>
                </a:lnTo>
                <a:lnTo>
                  <a:pt x="2985142" y="1274748"/>
                </a:lnTo>
                <a:lnTo>
                  <a:pt x="3006795" y="1341100"/>
                </a:lnTo>
                <a:lnTo>
                  <a:pt x="3029993" y="1401419"/>
                </a:lnTo>
                <a:lnTo>
                  <a:pt x="3051645" y="1457717"/>
                </a:lnTo>
                <a:lnTo>
                  <a:pt x="3074844" y="1534121"/>
                </a:lnTo>
                <a:lnTo>
                  <a:pt x="3093403" y="1590419"/>
                </a:lnTo>
                <a:lnTo>
                  <a:pt x="3108869" y="1644707"/>
                </a:lnTo>
                <a:lnTo>
                  <a:pt x="3124335" y="1686930"/>
                </a:lnTo>
                <a:lnTo>
                  <a:pt x="3138254" y="1731164"/>
                </a:lnTo>
                <a:lnTo>
                  <a:pt x="3152173" y="1775399"/>
                </a:lnTo>
                <a:lnTo>
                  <a:pt x="3166092" y="1813601"/>
                </a:lnTo>
                <a:lnTo>
                  <a:pt x="3183105" y="1871909"/>
                </a:lnTo>
                <a:lnTo>
                  <a:pt x="3200117" y="1928208"/>
                </a:lnTo>
                <a:lnTo>
                  <a:pt x="3218676" y="1982495"/>
                </a:lnTo>
                <a:lnTo>
                  <a:pt x="3238782" y="2032761"/>
                </a:lnTo>
                <a:lnTo>
                  <a:pt x="3258887" y="2076995"/>
                </a:lnTo>
                <a:lnTo>
                  <a:pt x="3280540" y="2117208"/>
                </a:lnTo>
                <a:lnTo>
                  <a:pt x="3303738" y="2167474"/>
                </a:lnTo>
                <a:lnTo>
                  <a:pt x="3339310" y="2227793"/>
                </a:lnTo>
                <a:lnTo>
                  <a:pt x="3371788" y="2286102"/>
                </a:lnTo>
                <a:lnTo>
                  <a:pt x="3410452" y="2348432"/>
                </a:lnTo>
                <a:lnTo>
                  <a:pt x="3449117" y="2408751"/>
                </a:lnTo>
                <a:lnTo>
                  <a:pt x="3483142" y="2450975"/>
                </a:lnTo>
                <a:lnTo>
                  <a:pt x="3512527" y="2487166"/>
                </a:lnTo>
                <a:lnTo>
                  <a:pt x="3534330" y="2511151"/>
                </a:lnTo>
                <a:lnTo>
                  <a:pt x="3534330" y="2997407"/>
                </a:lnTo>
                <a:lnTo>
                  <a:pt x="0" y="2997407"/>
                </a:lnTo>
                <a:lnTo>
                  <a:pt x="66743" y="2961678"/>
                </a:lnTo>
                <a:lnTo>
                  <a:pt x="133246" y="2937551"/>
                </a:lnTo>
                <a:lnTo>
                  <a:pt x="190469" y="2923476"/>
                </a:lnTo>
                <a:lnTo>
                  <a:pt x="235320" y="2911412"/>
                </a:lnTo>
                <a:lnTo>
                  <a:pt x="281718" y="2897338"/>
                </a:lnTo>
                <a:lnTo>
                  <a:pt x="343581" y="2881253"/>
                </a:lnTo>
                <a:lnTo>
                  <a:pt x="411631" y="2861146"/>
                </a:lnTo>
                <a:lnTo>
                  <a:pt x="470401" y="2845061"/>
                </a:lnTo>
                <a:lnTo>
                  <a:pt x="515252" y="2828976"/>
                </a:lnTo>
                <a:lnTo>
                  <a:pt x="566289" y="2810880"/>
                </a:lnTo>
                <a:lnTo>
                  <a:pt x="608046" y="2794795"/>
                </a:lnTo>
                <a:lnTo>
                  <a:pt x="663723" y="2776699"/>
                </a:lnTo>
                <a:lnTo>
                  <a:pt x="719400" y="2754582"/>
                </a:lnTo>
                <a:lnTo>
                  <a:pt x="773531" y="2728444"/>
                </a:lnTo>
                <a:lnTo>
                  <a:pt x="816835" y="2704316"/>
                </a:lnTo>
                <a:lnTo>
                  <a:pt x="863232" y="2682199"/>
                </a:lnTo>
                <a:lnTo>
                  <a:pt x="925096" y="2646007"/>
                </a:lnTo>
                <a:lnTo>
                  <a:pt x="999332" y="2591720"/>
                </a:lnTo>
                <a:lnTo>
                  <a:pt x="1048822" y="2551507"/>
                </a:lnTo>
                <a:lnTo>
                  <a:pt x="1084394" y="2519337"/>
                </a:lnTo>
                <a:lnTo>
                  <a:pt x="1127698" y="2473092"/>
                </a:lnTo>
                <a:lnTo>
                  <a:pt x="1164816" y="2430868"/>
                </a:lnTo>
                <a:lnTo>
                  <a:pt x="1195747" y="2392666"/>
                </a:lnTo>
                <a:lnTo>
                  <a:pt x="1240598" y="2328326"/>
                </a:lnTo>
                <a:lnTo>
                  <a:pt x="1280809" y="2272028"/>
                </a:lnTo>
                <a:lnTo>
                  <a:pt x="1314834" y="2211708"/>
                </a:lnTo>
                <a:lnTo>
                  <a:pt x="1347312" y="2151389"/>
                </a:lnTo>
                <a:lnTo>
                  <a:pt x="1376698" y="2091070"/>
                </a:lnTo>
                <a:lnTo>
                  <a:pt x="1401443" y="2026729"/>
                </a:lnTo>
                <a:lnTo>
                  <a:pt x="1426188" y="1964399"/>
                </a:lnTo>
                <a:lnTo>
                  <a:pt x="1443201" y="1916144"/>
                </a:lnTo>
                <a:lnTo>
                  <a:pt x="1458666" y="1865878"/>
                </a:lnTo>
                <a:lnTo>
                  <a:pt x="1475679" y="1817622"/>
                </a:lnTo>
                <a:lnTo>
                  <a:pt x="1491145" y="1771377"/>
                </a:lnTo>
                <a:lnTo>
                  <a:pt x="1514343" y="1701005"/>
                </a:lnTo>
                <a:lnTo>
                  <a:pt x="1537542" y="1626611"/>
                </a:lnTo>
                <a:lnTo>
                  <a:pt x="1554554" y="1570313"/>
                </a:lnTo>
                <a:lnTo>
                  <a:pt x="1570020" y="1518036"/>
                </a:lnTo>
                <a:lnTo>
                  <a:pt x="1585486" y="1463749"/>
                </a:lnTo>
                <a:lnTo>
                  <a:pt x="1600952" y="1409461"/>
                </a:lnTo>
                <a:lnTo>
                  <a:pt x="1616418" y="1355174"/>
                </a:lnTo>
                <a:lnTo>
                  <a:pt x="1631884" y="1298876"/>
                </a:lnTo>
                <a:lnTo>
                  <a:pt x="1653536" y="1230514"/>
                </a:lnTo>
                <a:lnTo>
                  <a:pt x="1669001" y="1186280"/>
                </a:lnTo>
                <a:lnTo>
                  <a:pt x="1687560" y="1121939"/>
                </a:lnTo>
                <a:lnTo>
                  <a:pt x="1710759" y="1057599"/>
                </a:lnTo>
                <a:lnTo>
                  <a:pt x="1724678" y="1015375"/>
                </a:lnTo>
                <a:lnTo>
                  <a:pt x="1744784" y="957067"/>
                </a:lnTo>
                <a:lnTo>
                  <a:pt x="1767983" y="882673"/>
                </a:lnTo>
                <a:lnTo>
                  <a:pt x="1786542" y="820343"/>
                </a:lnTo>
                <a:lnTo>
                  <a:pt x="1805101" y="770077"/>
                </a:lnTo>
                <a:lnTo>
                  <a:pt x="1822113" y="723832"/>
                </a:lnTo>
                <a:lnTo>
                  <a:pt x="1839125" y="671555"/>
                </a:lnTo>
                <a:lnTo>
                  <a:pt x="1860778" y="617268"/>
                </a:lnTo>
                <a:lnTo>
                  <a:pt x="1877790" y="573034"/>
                </a:lnTo>
                <a:lnTo>
                  <a:pt x="1907175" y="506682"/>
                </a:lnTo>
                <a:lnTo>
                  <a:pt x="1933467" y="448374"/>
                </a:lnTo>
                <a:lnTo>
                  <a:pt x="1961305" y="382022"/>
                </a:lnTo>
                <a:lnTo>
                  <a:pt x="1982958" y="337788"/>
                </a:lnTo>
                <a:lnTo>
                  <a:pt x="2015436" y="271437"/>
                </a:lnTo>
                <a:lnTo>
                  <a:pt x="2043274" y="219160"/>
                </a:lnTo>
                <a:lnTo>
                  <a:pt x="2077299" y="168894"/>
                </a:lnTo>
                <a:lnTo>
                  <a:pt x="2117510" y="116617"/>
                </a:lnTo>
                <a:lnTo>
                  <a:pt x="2162361" y="68362"/>
                </a:lnTo>
                <a:lnTo>
                  <a:pt x="2216491" y="30160"/>
                </a:lnTo>
                <a:lnTo>
                  <a:pt x="2267529" y="14075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9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/>
              <p:nvPr/>
            </p:nvSpPr>
            <p:spPr>
              <a:xfrm>
                <a:off x="581192" y="3429000"/>
                <a:ext cx="7306552" cy="110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5000−4504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1937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496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273.93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=1.81</m:t>
                      </m:r>
                    </m:oMath>
                  </m:oMathPara>
                </a14:m>
                <a:endParaRPr lang="en-US" sz="16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47481-D3EC-C758-A69B-0C371ADBF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3429000"/>
                <a:ext cx="7306552" cy="1104470"/>
              </a:xfrm>
              <a:prstGeom prst="rect">
                <a:avLst/>
              </a:prstGeom>
              <a:blipFill>
                <a:blip r:embed="rId2"/>
                <a:stretch>
                  <a:fillRect t="-22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AE5DB-6E8B-83BF-532E-4F148B07FB7A}"/>
                  </a:ext>
                </a:extLst>
              </p:cNvPr>
              <p:cNvSpPr txBox="1"/>
              <p:nvPr/>
            </p:nvSpPr>
            <p:spPr>
              <a:xfrm>
                <a:off x="8492389" y="3611903"/>
                <a:ext cx="31184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≤1.81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=0.9649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2AE5DB-6E8B-83BF-532E-4F148B07F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389" y="3611903"/>
                <a:ext cx="3118418" cy="369332"/>
              </a:xfrm>
              <a:prstGeom prst="rect">
                <a:avLst/>
              </a:prstGeom>
              <a:blipFill>
                <a:blip r:embed="rId3"/>
                <a:stretch>
                  <a:fillRect l="-1619" r="-12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F20425-4207-873F-EC52-7BC7028DCC1D}"/>
                  </a:ext>
                </a:extLst>
              </p:cNvPr>
              <p:cNvSpPr txBox="1"/>
              <p:nvPr/>
            </p:nvSpPr>
            <p:spPr>
              <a:xfrm>
                <a:off x="581192" y="5023872"/>
                <a:ext cx="7535781" cy="1104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4000−4504</m:t>
                          </m:r>
                        </m:num>
                        <m:den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1937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−504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273.93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=−1.84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F20425-4207-873F-EC52-7BC7028D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5023872"/>
                <a:ext cx="7535781" cy="1104470"/>
              </a:xfrm>
              <a:prstGeom prst="rect">
                <a:avLst/>
              </a:prstGeom>
              <a:blipFill>
                <a:blip r:embed="rId4"/>
                <a:stretch>
                  <a:fillRect t="-1136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3F50ED-75D2-961A-1703-8C0197F48652}"/>
                  </a:ext>
                </a:extLst>
              </p:cNvPr>
              <p:cNvSpPr txBox="1"/>
              <p:nvPr/>
            </p:nvSpPr>
            <p:spPr>
              <a:xfrm>
                <a:off x="8492389" y="5206775"/>
                <a:ext cx="33476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≤−1.84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=0.0329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3F50ED-75D2-961A-1703-8C0197F48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389" y="5206775"/>
                <a:ext cx="3347648" cy="369332"/>
              </a:xfrm>
              <a:prstGeom prst="rect">
                <a:avLst/>
              </a:prstGeom>
              <a:blipFill>
                <a:blip r:embed="rId5"/>
                <a:stretch>
                  <a:fillRect l="-1509" r="-150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572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8BF819-293A-0C44-197A-53BA6CFFEA04}"/>
              </a:ext>
            </a:extLst>
          </p:cNvPr>
          <p:cNvCxnSpPr/>
          <p:nvPr/>
        </p:nvCxnSpPr>
        <p:spPr>
          <a:xfrm>
            <a:off x="2669969" y="6426407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EBF52A-1E35-F175-D40E-627F01A4A230}"/>
                  </a:ext>
                </a:extLst>
              </p:cNvPr>
              <p:cNvSpPr txBox="1"/>
              <p:nvPr/>
            </p:nvSpPr>
            <p:spPr>
              <a:xfrm>
                <a:off x="5494894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4,504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EBF52A-1E35-F175-D40E-627F01A4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94" y="6450116"/>
                <a:ext cx="827150" cy="369332"/>
              </a:xfrm>
              <a:prstGeom prst="rect">
                <a:avLst/>
              </a:prstGeom>
              <a:blipFill>
                <a:blip r:embed="rId2"/>
                <a:stretch>
                  <a:fillRect l="-6061" r="-909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5E9D5-04BF-63A9-9B0C-ECCE7C459CA4}"/>
                  </a:ext>
                </a:extLst>
              </p:cNvPr>
              <p:cNvSpPr txBox="1"/>
              <p:nvPr/>
            </p:nvSpPr>
            <p:spPr>
              <a:xfrm>
                <a:off x="6755097" y="3598308"/>
                <a:ext cx="1707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273.93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5E9D5-04BF-63A9-9B0C-ECCE7C45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97" y="3598308"/>
                <a:ext cx="1707583" cy="369332"/>
              </a:xfrm>
              <a:prstGeom prst="rect">
                <a:avLst/>
              </a:prstGeom>
              <a:blipFill>
                <a:blip r:embed="rId3"/>
                <a:stretch>
                  <a:fillRect l="-1471" r="-2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98C760-15D9-4996-A4A1-F6D83DDAB052}"/>
                  </a:ext>
                </a:extLst>
              </p:cNvPr>
              <p:cNvSpPr txBox="1"/>
              <p:nvPr/>
            </p:nvSpPr>
            <p:spPr>
              <a:xfrm>
                <a:off x="4324680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98C760-15D9-4996-A4A1-F6D83DDA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80" y="6450116"/>
                <a:ext cx="827150" cy="369332"/>
              </a:xfrm>
              <a:prstGeom prst="rect">
                <a:avLst/>
              </a:prstGeom>
              <a:blipFill>
                <a:blip r:embed="rId4"/>
                <a:stretch>
                  <a:fillRect l="-6061" r="-7576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7511E292-F7EC-5BE9-E082-85E91A33EA81}"/>
              </a:ext>
            </a:extLst>
          </p:cNvPr>
          <p:cNvSpPr>
            <a:spLocks/>
          </p:cNvSpPr>
          <p:nvPr/>
        </p:nvSpPr>
        <p:spPr bwMode="auto">
          <a:xfrm>
            <a:off x="3622209" y="3429000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57A9D-23D4-3491-A5A2-FBCE7883E05E}"/>
                  </a:ext>
                </a:extLst>
              </p:cNvPr>
              <p:cNvSpPr txBox="1"/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0.0329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57A9D-23D4-3491-A5A2-FBCE7883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blipFill>
                <a:blip r:embed="rId5"/>
                <a:stretch>
                  <a:fillRect l="-5000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A55E02-C0C9-EA79-3067-5D4BCE544FF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262791" y="4453607"/>
            <a:ext cx="952949" cy="155530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CE5B035A-EBD2-9F20-31DB-F949F03C62A4}"/>
              </a:ext>
            </a:extLst>
          </p:cNvPr>
          <p:cNvSpPr/>
          <p:nvPr/>
        </p:nvSpPr>
        <p:spPr>
          <a:xfrm>
            <a:off x="3634343" y="5927492"/>
            <a:ext cx="1103913" cy="498915"/>
          </a:xfrm>
          <a:custGeom>
            <a:avLst/>
            <a:gdLst>
              <a:gd name="connsiteX0" fmla="*/ 1103913 w 1103913"/>
              <a:gd name="connsiteY0" fmla="*/ 0 h 498915"/>
              <a:gd name="connsiteX1" fmla="*/ 1103913 w 1103913"/>
              <a:gd name="connsiteY1" fmla="*/ 498915 h 498915"/>
              <a:gd name="connsiteX2" fmla="*/ 0 w 1103913"/>
              <a:gd name="connsiteY2" fmla="*/ 498915 h 498915"/>
              <a:gd name="connsiteX3" fmla="*/ 66743 w 1103913"/>
              <a:gd name="connsiteY3" fmla="*/ 463186 h 498915"/>
              <a:gd name="connsiteX4" fmla="*/ 133246 w 1103913"/>
              <a:gd name="connsiteY4" fmla="*/ 439059 h 498915"/>
              <a:gd name="connsiteX5" fmla="*/ 190469 w 1103913"/>
              <a:gd name="connsiteY5" fmla="*/ 424984 h 498915"/>
              <a:gd name="connsiteX6" fmla="*/ 235320 w 1103913"/>
              <a:gd name="connsiteY6" fmla="*/ 412920 h 498915"/>
              <a:gd name="connsiteX7" fmla="*/ 281718 w 1103913"/>
              <a:gd name="connsiteY7" fmla="*/ 398846 h 498915"/>
              <a:gd name="connsiteX8" fmla="*/ 343581 w 1103913"/>
              <a:gd name="connsiteY8" fmla="*/ 382761 h 498915"/>
              <a:gd name="connsiteX9" fmla="*/ 411631 w 1103913"/>
              <a:gd name="connsiteY9" fmla="*/ 362654 h 498915"/>
              <a:gd name="connsiteX10" fmla="*/ 470401 w 1103913"/>
              <a:gd name="connsiteY10" fmla="*/ 346569 h 498915"/>
              <a:gd name="connsiteX11" fmla="*/ 515252 w 1103913"/>
              <a:gd name="connsiteY11" fmla="*/ 330484 h 498915"/>
              <a:gd name="connsiteX12" fmla="*/ 566289 w 1103913"/>
              <a:gd name="connsiteY12" fmla="*/ 312388 h 498915"/>
              <a:gd name="connsiteX13" fmla="*/ 608046 w 1103913"/>
              <a:gd name="connsiteY13" fmla="*/ 296303 h 498915"/>
              <a:gd name="connsiteX14" fmla="*/ 663723 w 1103913"/>
              <a:gd name="connsiteY14" fmla="*/ 278207 h 498915"/>
              <a:gd name="connsiteX15" fmla="*/ 719400 w 1103913"/>
              <a:gd name="connsiteY15" fmla="*/ 256090 h 498915"/>
              <a:gd name="connsiteX16" fmla="*/ 773531 w 1103913"/>
              <a:gd name="connsiteY16" fmla="*/ 229952 h 498915"/>
              <a:gd name="connsiteX17" fmla="*/ 816835 w 1103913"/>
              <a:gd name="connsiteY17" fmla="*/ 205824 h 498915"/>
              <a:gd name="connsiteX18" fmla="*/ 863232 w 1103913"/>
              <a:gd name="connsiteY18" fmla="*/ 183707 h 498915"/>
              <a:gd name="connsiteX19" fmla="*/ 925096 w 1103913"/>
              <a:gd name="connsiteY19" fmla="*/ 147515 h 498915"/>
              <a:gd name="connsiteX20" fmla="*/ 999332 w 1103913"/>
              <a:gd name="connsiteY20" fmla="*/ 93228 h 498915"/>
              <a:gd name="connsiteX21" fmla="*/ 1048822 w 1103913"/>
              <a:gd name="connsiteY21" fmla="*/ 53015 h 498915"/>
              <a:gd name="connsiteX22" fmla="*/ 1084394 w 1103913"/>
              <a:gd name="connsiteY22" fmla="*/ 20845 h 49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3913" h="498915">
                <a:moveTo>
                  <a:pt x="1103913" y="0"/>
                </a:moveTo>
                <a:lnTo>
                  <a:pt x="1103913" y="498915"/>
                </a:lnTo>
                <a:lnTo>
                  <a:pt x="0" y="498915"/>
                </a:lnTo>
                <a:lnTo>
                  <a:pt x="66743" y="463186"/>
                </a:lnTo>
                <a:lnTo>
                  <a:pt x="133246" y="439059"/>
                </a:lnTo>
                <a:lnTo>
                  <a:pt x="190469" y="424984"/>
                </a:lnTo>
                <a:lnTo>
                  <a:pt x="235320" y="412920"/>
                </a:lnTo>
                <a:lnTo>
                  <a:pt x="281718" y="398846"/>
                </a:lnTo>
                <a:lnTo>
                  <a:pt x="343581" y="382761"/>
                </a:lnTo>
                <a:lnTo>
                  <a:pt x="411631" y="362654"/>
                </a:lnTo>
                <a:lnTo>
                  <a:pt x="470401" y="346569"/>
                </a:lnTo>
                <a:lnTo>
                  <a:pt x="515252" y="330484"/>
                </a:lnTo>
                <a:lnTo>
                  <a:pt x="566289" y="312388"/>
                </a:lnTo>
                <a:lnTo>
                  <a:pt x="608046" y="296303"/>
                </a:lnTo>
                <a:lnTo>
                  <a:pt x="663723" y="278207"/>
                </a:lnTo>
                <a:lnTo>
                  <a:pt x="719400" y="256090"/>
                </a:lnTo>
                <a:lnTo>
                  <a:pt x="773531" y="229952"/>
                </a:lnTo>
                <a:lnTo>
                  <a:pt x="816835" y="205824"/>
                </a:lnTo>
                <a:lnTo>
                  <a:pt x="863232" y="183707"/>
                </a:lnTo>
                <a:lnTo>
                  <a:pt x="925096" y="147515"/>
                </a:lnTo>
                <a:lnTo>
                  <a:pt x="999332" y="93228"/>
                </a:lnTo>
                <a:lnTo>
                  <a:pt x="1048822" y="53015"/>
                </a:lnTo>
                <a:lnTo>
                  <a:pt x="1084394" y="20845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9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B5164E-E595-6497-98A4-CBCC61349B6F}"/>
                  </a:ext>
                </a:extLst>
              </p:cNvPr>
              <p:cNvSpPr txBox="1"/>
              <p:nvPr/>
            </p:nvSpPr>
            <p:spPr>
              <a:xfrm>
                <a:off x="3296067" y="3858491"/>
                <a:ext cx="55998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−1.84≤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≤1.81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=0.9649−0.0329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B5164E-E595-6497-98A4-CBCC61349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67" y="3858491"/>
                <a:ext cx="5599866" cy="369332"/>
              </a:xfrm>
              <a:prstGeom prst="rect">
                <a:avLst/>
              </a:prstGeom>
              <a:blipFill>
                <a:blip r:embed="rId2"/>
                <a:stretch>
                  <a:fillRect l="-679" r="-67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2111F-8FC5-FDEB-B150-F6847F90FCA2}"/>
                  </a:ext>
                </a:extLst>
              </p:cNvPr>
              <p:cNvSpPr txBox="1"/>
              <p:nvPr/>
            </p:nvSpPr>
            <p:spPr>
              <a:xfrm>
                <a:off x="6305993" y="4435825"/>
                <a:ext cx="13117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=0.9320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2111F-8FC5-FDEB-B150-F6847F90F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993" y="4435825"/>
                <a:ext cx="1311769" cy="369332"/>
              </a:xfrm>
              <a:prstGeom prst="rect">
                <a:avLst/>
              </a:prstGeom>
              <a:blipFill>
                <a:blip r:embed="rId3"/>
                <a:stretch>
                  <a:fillRect l="-1923" r="-480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C1083D-4B4B-1E82-23A3-A523B9FE622A}"/>
                  </a:ext>
                </a:extLst>
              </p:cNvPr>
              <p:cNvSpPr txBox="1"/>
              <p:nvPr/>
            </p:nvSpPr>
            <p:spPr>
              <a:xfrm>
                <a:off x="3296067" y="5371791"/>
                <a:ext cx="43116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4,000≤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≤5,000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=0.9320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C1083D-4B4B-1E82-23A3-A523B9FE6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067" y="5371791"/>
                <a:ext cx="4311693" cy="369332"/>
              </a:xfrm>
              <a:prstGeom prst="rect">
                <a:avLst/>
              </a:prstGeom>
              <a:blipFill>
                <a:blip r:embed="rId4"/>
                <a:stretch>
                  <a:fillRect l="-880" r="-88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47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The average daily number of total users is 4,504 with a standard deviation of 1,937.  What is the probability that </a:t>
            </a:r>
            <a:r>
              <a:rPr lang="en-US" b="1" dirty="0"/>
              <a:t>a sample of 50 days </a:t>
            </a:r>
            <a:r>
              <a:rPr lang="en-US" dirty="0"/>
              <a:t>has </a:t>
            </a:r>
            <a:r>
              <a:rPr lang="en-US" b="1" dirty="0"/>
              <a:t>an average </a:t>
            </a:r>
            <a:r>
              <a:rPr lang="en-US" dirty="0"/>
              <a:t>between 4,000 and 5,000 total users?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8BF819-293A-0C44-197A-53BA6CFFEA04}"/>
              </a:ext>
            </a:extLst>
          </p:cNvPr>
          <p:cNvCxnSpPr/>
          <p:nvPr/>
        </p:nvCxnSpPr>
        <p:spPr>
          <a:xfrm>
            <a:off x="2669969" y="6426407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EBF52A-1E35-F175-D40E-627F01A4A230}"/>
                  </a:ext>
                </a:extLst>
              </p:cNvPr>
              <p:cNvSpPr txBox="1"/>
              <p:nvPr/>
            </p:nvSpPr>
            <p:spPr>
              <a:xfrm>
                <a:off x="5494894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4,504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EBF52A-1E35-F175-D40E-627F01A4A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894" y="6450116"/>
                <a:ext cx="827150" cy="369332"/>
              </a:xfrm>
              <a:prstGeom prst="rect">
                <a:avLst/>
              </a:prstGeom>
              <a:blipFill>
                <a:blip r:embed="rId2"/>
                <a:stretch>
                  <a:fillRect l="-6061" r="-909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5E9D5-04BF-63A9-9B0C-ECCE7C459CA4}"/>
                  </a:ext>
                </a:extLst>
              </p:cNvPr>
              <p:cNvSpPr txBox="1"/>
              <p:nvPr/>
            </p:nvSpPr>
            <p:spPr>
              <a:xfrm>
                <a:off x="6755097" y="3598308"/>
                <a:ext cx="1707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273.93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45E9D5-04BF-63A9-9B0C-ECCE7C45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97" y="3598308"/>
                <a:ext cx="1707583" cy="369332"/>
              </a:xfrm>
              <a:prstGeom prst="rect">
                <a:avLst/>
              </a:prstGeom>
              <a:blipFill>
                <a:blip r:embed="rId3"/>
                <a:stretch>
                  <a:fillRect l="-1471" r="-2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98C760-15D9-4996-A4A1-F6D83DDAB052}"/>
                  </a:ext>
                </a:extLst>
              </p:cNvPr>
              <p:cNvSpPr txBox="1"/>
              <p:nvPr/>
            </p:nvSpPr>
            <p:spPr>
              <a:xfrm>
                <a:off x="4324680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98C760-15D9-4996-A4A1-F6D83DDA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680" y="6450116"/>
                <a:ext cx="827150" cy="369332"/>
              </a:xfrm>
              <a:prstGeom prst="rect">
                <a:avLst/>
              </a:prstGeom>
              <a:blipFill>
                <a:blip r:embed="rId4"/>
                <a:stretch>
                  <a:fillRect l="-6061" r="-7576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7">
            <a:extLst>
              <a:ext uri="{FF2B5EF4-FFF2-40B4-BE49-F238E27FC236}">
                <a16:creationId xmlns:a16="http://schemas.microsoft.com/office/drawing/2014/main" id="{7511E292-F7EC-5BE9-E082-85E91A33EA81}"/>
              </a:ext>
            </a:extLst>
          </p:cNvPr>
          <p:cNvSpPr>
            <a:spLocks/>
          </p:cNvSpPr>
          <p:nvPr/>
        </p:nvSpPr>
        <p:spPr bwMode="auto">
          <a:xfrm>
            <a:off x="3622209" y="3429000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57A9D-23D4-3491-A5A2-FBCE7883E05E}"/>
                  </a:ext>
                </a:extLst>
              </p:cNvPr>
              <p:cNvSpPr txBox="1"/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0.9320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FF57A9D-23D4-3491-A5A2-FBCE7883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blipFill>
                <a:blip r:embed="rId5"/>
                <a:stretch>
                  <a:fillRect l="-5000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A55E02-C0C9-EA79-3067-5D4BCE544FF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761325" y="4268941"/>
            <a:ext cx="1143184" cy="68306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0F17F-DBB9-2396-A02F-B8295AF82CC1}"/>
                  </a:ext>
                </a:extLst>
              </p:cNvPr>
              <p:cNvSpPr txBox="1"/>
              <p:nvPr/>
            </p:nvSpPr>
            <p:spPr>
              <a:xfrm>
                <a:off x="6755097" y="6450116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5,000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0F17F-DBB9-2396-A02F-B8295AF82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97" y="6450116"/>
                <a:ext cx="827150" cy="369332"/>
              </a:xfrm>
              <a:prstGeom prst="rect">
                <a:avLst/>
              </a:prstGeom>
              <a:blipFill>
                <a:blip r:embed="rId6"/>
                <a:stretch>
                  <a:fillRect l="-7463" r="-597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DA9507CA-3A8A-4953-FBCC-CA66DE93E520}"/>
              </a:ext>
            </a:extLst>
          </p:cNvPr>
          <p:cNvSpPr/>
          <p:nvPr/>
        </p:nvSpPr>
        <p:spPr>
          <a:xfrm>
            <a:off x="4762005" y="3429000"/>
            <a:ext cx="2422566" cy="2997407"/>
          </a:xfrm>
          <a:custGeom>
            <a:avLst/>
            <a:gdLst>
              <a:gd name="connsiteX0" fmla="*/ 1184716 w 2422566"/>
              <a:gd name="connsiteY0" fmla="*/ 0 h 2997407"/>
              <a:gd name="connsiteX1" fmla="*/ 1231114 w 2422566"/>
              <a:gd name="connsiteY1" fmla="*/ 10053 h 2997407"/>
              <a:gd name="connsiteX2" fmla="*/ 1268232 w 2422566"/>
              <a:gd name="connsiteY2" fmla="*/ 28149 h 2997407"/>
              <a:gd name="connsiteX3" fmla="*/ 1306896 w 2422566"/>
              <a:gd name="connsiteY3" fmla="*/ 50266 h 2997407"/>
              <a:gd name="connsiteX4" fmla="*/ 1331642 w 2422566"/>
              <a:gd name="connsiteY4" fmla="*/ 76405 h 2997407"/>
              <a:gd name="connsiteX5" fmla="*/ 1354840 w 2422566"/>
              <a:gd name="connsiteY5" fmla="*/ 100532 h 2997407"/>
              <a:gd name="connsiteX6" fmla="*/ 1378039 w 2422566"/>
              <a:gd name="connsiteY6" fmla="*/ 126671 h 2997407"/>
              <a:gd name="connsiteX7" fmla="*/ 1399691 w 2422566"/>
              <a:gd name="connsiteY7" fmla="*/ 160852 h 2997407"/>
              <a:gd name="connsiteX8" fmla="*/ 1419797 w 2422566"/>
              <a:gd name="connsiteY8" fmla="*/ 191011 h 2997407"/>
              <a:gd name="connsiteX9" fmla="*/ 1438356 w 2422566"/>
              <a:gd name="connsiteY9" fmla="*/ 221171 h 2997407"/>
              <a:gd name="connsiteX10" fmla="*/ 1452275 w 2422566"/>
              <a:gd name="connsiteY10" fmla="*/ 243288 h 2997407"/>
              <a:gd name="connsiteX11" fmla="*/ 1460008 w 2422566"/>
              <a:gd name="connsiteY11" fmla="*/ 253341 h 2997407"/>
              <a:gd name="connsiteX12" fmla="*/ 1472381 w 2422566"/>
              <a:gd name="connsiteY12" fmla="*/ 273448 h 2997407"/>
              <a:gd name="connsiteX13" fmla="*/ 1483207 w 2422566"/>
              <a:gd name="connsiteY13" fmla="*/ 293554 h 2997407"/>
              <a:gd name="connsiteX14" fmla="*/ 1494033 w 2422566"/>
              <a:gd name="connsiteY14" fmla="*/ 321703 h 2997407"/>
              <a:gd name="connsiteX15" fmla="*/ 1511045 w 2422566"/>
              <a:gd name="connsiteY15" fmla="*/ 345831 h 2997407"/>
              <a:gd name="connsiteX16" fmla="*/ 1531151 w 2422566"/>
              <a:gd name="connsiteY16" fmla="*/ 384033 h 2997407"/>
              <a:gd name="connsiteX17" fmla="*/ 1548163 w 2422566"/>
              <a:gd name="connsiteY17" fmla="*/ 428267 h 2997407"/>
              <a:gd name="connsiteX18" fmla="*/ 1565175 w 2422566"/>
              <a:gd name="connsiteY18" fmla="*/ 470491 h 2997407"/>
              <a:gd name="connsiteX19" fmla="*/ 1585281 w 2422566"/>
              <a:gd name="connsiteY19" fmla="*/ 520757 h 2997407"/>
              <a:gd name="connsiteX20" fmla="*/ 1606933 w 2422566"/>
              <a:gd name="connsiteY20" fmla="*/ 573034 h 2997407"/>
              <a:gd name="connsiteX21" fmla="*/ 1617759 w 2422566"/>
              <a:gd name="connsiteY21" fmla="*/ 605204 h 2997407"/>
              <a:gd name="connsiteX22" fmla="*/ 1634772 w 2422566"/>
              <a:gd name="connsiteY22" fmla="*/ 643406 h 2997407"/>
              <a:gd name="connsiteX23" fmla="*/ 1654877 w 2422566"/>
              <a:gd name="connsiteY23" fmla="*/ 695683 h 2997407"/>
              <a:gd name="connsiteX24" fmla="*/ 1681169 w 2422566"/>
              <a:gd name="connsiteY24" fmla="*/ 766055 h 2997407"/>
              <a:gd name="connsiteX25" fmla="*/ 1702821 w 2422566"/>
              <a:gd name="connsiteY25" fmla="*/ 826375 h 2997407"/>
              <a:gd name="connsiteX26" fmla="*/ 1721380 w 2422566"/>
              <a:gd name="connsiteY26" fmla="*/ 872620 h 2997407"/>
              <a:gd name="connsiteX27" fmla="*/ 1746126 w 2422566"/>
              <a:gd name="connsiteY27" fmla="*/ 940981 h 2997407"/>
              <a:gd name="connsiteX28" fmla="*/ 1770871 w 2422566"/>
              <a:gd name="connsiteY28" fmla="*/ 1019397 h 2997407"/>
              <a:gd name="connsiteX29" fmla="*/ 1803349 w 2422566"/>
              <a:gd name="connsiteY29" fmla="*/ 1103844 h 2997407"/>
              <a:gd name="connsiteX30" fmla="*/ 1820361 w 2422566"/>
              <a:gd name="connsiteY30" fmla="*/ 1160142 h 2997407"/>
              <a:gd name="connsiteX31" fmla="*/ 1842014 w 2422566"/>
              <a:gd name="connsiteY31" fmla="*/ 1222472 h 2997407"/>
              <a:gd name="connsiteX32" fmla="*/ 1857479 w 2422566"/>
              <a:gd name="connsiteY32" fmla="*/ 1274748 h 2997407"/>
              <a:gd name="connsiteX33" fmla="*/ 1879132 w 2422566"/>
              <a:gd name="connsiteY33" fmla="*/ 1341100 h 2997407"/>
              <a:gd name="connsiteX34" fmla="*/ 1902330 w 2422566"/>
              <a:gd name="connsiteY34" fmla="*/ 1401419 h 2997407"/>
              <a:gd name="connsiteX35" fmla="*/ 1923982 w 2422566"/>
              <a:gd name="connsiteY35" fmla="*/ 1457717 h 2997407"/>
              <a:gd name="connsiteX36" fmla="*/ 1947181 w 2422566"/>
              <a:gd name="connsiteY36" fmla="*/ 1534121 h 2997407"/>
              <a:gd name="connsiteX37" fmla="*/ 1965740 w 2422566"/>
              <a:gd name="connsiteY37" fmla="*/ 1590419 h 2997407"/>
              <a:gd name="connsiteX38" fmla="*/ 1981206 w 2422566"/>
              <a:gd name="connsiteY38" fmla="*/ 1644707 h 2997407"/>
              <a:gd name="connsiteX39" fmla="*/ 1996672 w 2422566"/>
              <a:gd name="connsiteY39" fmla="*/ 1686930 h 2997407"/>
              <a:gd name="connsiteX40" fmla="*/ 2010591 w 2422566"/>
              <a:gd name="connsiteY40" fmla="*/ 1731164 h 2997407"/>
              <a:gd name="connsiteX41" fmla="*/ 2024510 w 2422566"/>
              <a:gd name="connsiteY41" fmla="*/ 1775399 h 2997407"/>
              <a:gd name="connsiteX42" fmla="*/ 2038429 w 2422566"/>
              <a:gd name="connsiteY42" fmla="*/ 1813601 h 2997407"/>
              <a:gd name="connsiteX43" fmla="*/ 2055442 w 2422566"/>
              <a:gd name="connsiteY43" fmla="*/ 1871909 h 2997407"/>
              <a:gd name="connsiteX44" fmla="*/ 2072454 w 2422566"/>
              <a:gd name="connsiteY44" fmla="*/ 1928208 h 2997407"/>
              <a:gd name="connsiteX45" fmla="*/ 2091013 w 2422566"/>
              <a:gd name="connsiteY45" fmla="*/ 1982495 h 2997407"/>
              <a:gd name="connsiteX46" fmla="*/ 2111119 w 2422566"/>
              <a:gd name="connsiteY46" fmla="*/ 2032761 h 2997407"/>
              <a:gd name="connsiteX47" fmla="*/ 2131224 w 2422566"/>
              <a:gd name="connsiteY47" fmla="*/ 2076995 h 2997407"/>
              <a:gd name="connsiteX48" fmla="*/ 2152877 w 2422566"/>
              <a:gd name="connsiteY48" fmla="*/ 2117208 h 2997407"/>
              <a:gd name="connsiteX49" fmla="*/ 2176075 w 2422566"/>
              <a:gd name="connsiteY49" fmla="*/ 2167474 h 2997407"/>
              <a:gd name="connsiteX50" fmla="*/ 2211647 w 2422566"/>
              <a:gd name="connsiteY50" fmla="*/ 2227793 h 2997407"/>
              <a:gd name="connsiteX51" fmla="*/ 2244125 w 2422566"/>
              <a:gd name="connsiteY51" fmla="*/ 2286102 h 2997407"/>
              <a:gd name="connsiteX52" fmla="*/ 2282789 w 2422566"/>
              <a:gd name="connsiteY52" fmla="*/ 2348432 h 2997407"/>
              <a:gd name="connsiteX53" fmla="*/ 2321454 w 2422566"/>
              <a:gd name="connsiteY53" fmla="*/ 2408751 h 2997407"/>
              <a:gd name="connsiteX54" fmla="*/ 2355479 w 2422566"/>
              <a:gd name="connsiteY54" fmla="*/ 2450975 h 2997407"/>
              <a:gd name="connsiteX55" fmla="*/ 2384864 w 2422566"/>
              <a:gd name="connsiteY55" fmla="*/ 2487166 h 2997407"/>
              <a:gd name="connsiteX56" fmla="*/ 2422566 w 2422566"/>
              <a:gd name="connsiteY56" fmla="*/ 2528641 h 2997407"/>
              <a:gd name="connsiteX57" fmla="*/ 2422566 w 2422566"/>
              <a:gd name="connsiteY57" fmla="*/ 2997407 h 2997407"/>
              <a:gd name="connsiteX58" fmla="*/ 0 w 2422566"/>
              <a:gd name="connsiteY58" fmla="*/ 2997407 h 2997407"/>
              <a:gd name="connsiteX59" fmla="*/ 0 w 2422566"/>
              <a:gd name="connsiteY59" fmla="*/ 2473130 h 2997407"/>
              <a:gd name="connsiteX60" fmla="*/ 35 w 2422566"/>
              <a:gd name="connsiteY60" fmla="*/ 2473092 h 2997407"/>
              <a:gd name="connsiteX61" fmla="*/ 37153 w 2422566"/>
              <a:gd name="connsiteY61" fmla="*/ 2430868 h 2997407"/>
              <a:gd name="connsiteX62" fmla="*/ 68084 w 2422566"/>
              <a:gd name="connsiteY62" fmla="*/ 2392666 h 2997407"/>
              <a:gd name="connsiteX63" fmla="*/ 112935 w 2422566"/>
              <a:gd name="connsiteY63" fmla="*/ 2328326 h 2997407"/>
              <a:gd name="connsiteX64" fmla="*/ 153146 w 2422566"/>
              <a:gd name="connsiteY64" fmla="*/ 2272028 h 2997407"/>
              <a:gd name="connsiteX65" fmla="*/ 187171 w 2422566"/>
              <a:gd name="connsiteY65" fmla="*/ 2211708 h 2997407"/>
              <a:gd name="connsiteX66" fmla="*/ 219649 w 2422566"/>
              <a:gd name="connsiteY66" fmla="*/ 2151389 h 2997407"/>
              <a:gd name="connsiteX67" fmla="*/ 249035 w 2422566"/>
              <a:gd name="connsiteY67" fmla="*/ 2091070 h 2997407"/>
              <a:gd name="connsiteX68" fmla="*/ 273780 w 2422566"/>
              <a:gd name="connsiteY68" fmla="*/ 2026729 h 2997407"/>
              <a:gd name="connsiteX69" fmla="*/ 298525 w 2422566"/>
              <a:gd name="connsiteY69" fmla="*/ 1964399 h 2997407"/>
              <a:gd name="connsiteX70" fmla="*/ 315538 w 2422566"/>
              <a:gd name="connsiteY70" fmla="*/ 1916144 h 2997407"/>
              <a:gd name="connsiteX71" fmla="*/ 331003 w 2422566"/>
              <a:gd name="connsiteY71" fmla="*/ 1865878 h 2997407"/>
              <a:gd name="connsiteX72" fmla="*/ 348016 w 2422566"/>
              <a:gd name="connsiteY72" fmla="*/ 1817622 h 2997407"/>
              <a:gd name="connsiteX73" fmla="*/ 363482 w 2422566"/>
              <a:gd name="connsiteY73" fmla="*/ 1771377 h 2997407"/>
              <a:gd name="connsiteX74" fmla="*/ 386680 w 2422566"/>
              <a:gd name="connsiteY74" fmla="*/ 1701005 h 2997407"/>
              <a:gd name="connsiteX75" fmla="*/ 409879 w 2422566"/>
              <a:gd name="connsiteY75" fmla="*/ 1626611 h 2997407"/>
              <a:gd name="connsiteX76" fmla="*/ 426891 w 2422566"/>
              <a:gd name="connsiteY76" fmla="*/ 1570313 h 2997407"/>
              <a:gd name="connsiteX77" fmla="*/ 442357 w 2422566"/>
              <a:gd name="connsiteY77" fmla="*/ 1518036 h 2997407"/>
              <a:gd name="connsiteX78" fmla="*/ 457823 w 2422566"/>
              <a:gd name="connsiteY78" fmla="*/ 1463749 h 2997407"/>
              <a:gd name="connsiteX79" fmla="*/ 473289 w 2422566"/>
              <a:gd name="connsiteY79" fmla="*/ 1409461 h 2997407"/>
              <a:gd name="connsiteX80" fmla="*/ 488755 w 2422566"/>
              <a:gd name="connsiteY80" fmla="*/ 1355174 h 2997407"/>
              <a:gd name="connsiteX81" fmla="*/ 504221 w 2422566"/>
              <a:gd name="connsiteY81" fmla="*/ 1298876 h 2997407"/>
              <a:gd name="connsiteX82" fmla="*/ 525873 w 2422566"/>
              <a:gd name="connsiteY82" fmla="*/ 1230514 h 2997407"/>
              <a:gd name="connsiteX83" fmla="*/ 541338 w 2422566"/>
              <a:gd name="connsiteY83" fmla="*/ 1186280 h 2997407"/>
              <a:gd name="connsiteX84" fmla="*/ 559897 w 2422566"/>
              <a:gd name="connsiteY84" fmla="*/ 1121939 h 2997407"/>
              <a:gd name="connsiteX85" fmla="*/ 583096 w 2422566"/>
              <a:gd name="connsiteY85" fmla="*/ 1057599 h 2997407"/>
              <a:gd name="connsiteX86" fmla="*/ 597015 w 2422566"/>
              <a:gd name="connsiteY86" fmla="*/ 1015375 h 2997407"/>
              <a:gd name="connsiteX87" fmla="*/ 617121 w 2422566"/>
              <a:gd name="connsiteY87" fmla="*/ 957067 h 2997407"/>
              <a:gd name="connsiteX88" fmla="*/ 640320 w 2422566"/>
              <a:gd name="connsiteY88" fmla="*/ 882673 h 2997407"/>
              <a:gd name="connsiteX89" fmla="*/ 658879 w 2422566"/>
              <a:gd name="connsiteY89" fmla="*/ 820343 h 2997407"/>
              <a:gd name="connsiteX90" fmla="*/ 677438 w 2422566"/>
              <a:gd name="connsiteY90" fmla="*/ 770077 h 2997407"/>
              <a:gd name="connsiteX91" fmla="*/ 694450 w 2422566"/>
              <a:gd name="connsiteY91" fmla="*/ 723832 h 2997407"/>
              <a:gd name="connsiteX92" fmla="*/ 711462 w 2422566"/>
              <a:gd name="connsiteY92" fmla="*/ 671555 h 2997407"/>
              <a:gd name="connsiteX93" fmla="*/ 733115 w 2422566"/>
              <a:gd name="connsiteY93" fmla="*/ 617268 h 2997407"/>
              <a:gd name="connsiteX94" fmla="*/ 750127 w 2422566"/>
              <a:gd name="connsiteY94" fmla="*/ 573034 h 2997407"/>
              <a:gd name="connsiteX95" fmla="*/ 779512 w 2422566"/>
              <a:gd name="connsiteY95" fmla="*/ 506682 h 2997407"/>
              <a:gd name="connsiteX96" fmla="*/ 805804 w 2422566"/>
              <a:gd name="connsiteY96" fmla="*/ 448374 h 2997407"/>
              <a:gd name="connsiteX97" fmla="*/ 833642 w 2422566"/>
              <a:gd name="connsiteY97" fmla="*/ 382022 h 2997407"/>
              <a:gd name="connsiteX98" fmla="*/ 855295 w 2422566"/>
              <a:gd name="connsiteY98" fmla="*/ 337788 h 2997407"/>
              <a:gd name="connsiteX99" fmla="*/ 887773 w 2422566"/>
              <a:gd name="connsiteY99" fmla="*/ 271437 h 2997407"/>
              <a:gd name="connsiteX100" fmla="*/ 915611 w 2422566"/>
              <a:gd name="connsiteY100" fmla="*/ 219160 h 2997407"/>
              <a:gd name="connsiteX101" fmla="*/ 949636 w 2422566"/>
              <a:gd name="connsiteY101" fmla="*/ 168894 h 2997407"/>
              <a:gd name="connsiteX102" fmla="*/ 989847 w 2422566"/>
              <a:gd name="connsiteY102" fmla="*/ 116617 h 2997407"/>
              <a:gd name="connsiteX103" fmla="*/ 1034698 w 2422566"/>
              <a:gd name="connsiteY103" fmla="*/ 68362 h 2997407"/>
              <a:gd name="connsiteX104" fmla="*/ 1088828 w 2422566"/>
              <a:gd name="connsiteY104" fmla="*/ 30160 h 2997407"/>
              <a:gd name="connsiteX105" fmla="*/ 1139866 w 2422566"/>
              <a:gd name="connsiteY105" fmla="*/ 14075 h 299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422566" h="2997407">
                <a:moveTo>
                  <a:pt x="1184716" y="0"/>
                </a:moveTo>
                <a:lnTo>
                  <a:pt x="1231114" y="10053"/>
                </a:lnTo>
                <a:lnTo>
                  <a:pt x="1268232" y="28149"/>
                </a:lnTo>
                <a:lnTo>
                  <a:pt x="1306896" y="50266"/>
                </a:lnTo>
                <a:lnTo>
                  <a:pt x="1331642" y="76405"/>
                </a:lnTo>
                <a:lnTo>
                  <a:pt x="1354840" y="100532"/>
                </a:lnTo>
                <a:lnTo>
                  <a:pt x="1378039" y="126671"/>
                </a:lnTo>
                <a:lnTo>
                  <a:pt x="1399691" y="160852"/>
                </a:lnTo>
                <a:lnTo>
                  <a:pt x="1419797" y="191011"/>
                </a:lnTo>
                <a:lnTo>
                  <a:pt x="1438356" y="221171"/>
                </a:lnTo>
                <a:lnTo>
                  <a:pt x="1452275" y="243288"/>
                </a:lnTo>
                <a:lnTo>
                  <a:pt x="1460008" y="253341"/>
                </a:lnTo>
                <a:lnTo>
                  <a:pt x="1472381" y="273448"/>
                </a:lnTo>
                <a:lnTo>
                  <a:pt x="1483207" y="293554"/>
                </a:lnTo>
                <a:lnTo>
                  <a:pt x="1494033" y="321703"/>
                </a:lnTo>
                <a:lnTo>
                  <a:pt x="1511045" y="345831"/>
                </a:lnTo>
                <a:lnTo>
                  <a:pt x="1531151" y="384033"/>
                </a:lnTo>
                <a:lnTo>
                  <a:pt x="1548163" y="428267"/>
                </a:lnTo>
                <a:lnTo>
                  <a:pt x="1565175" y="470491"/>
                </a:lnTo>
                <a:lnTo>
                  <a:pt x="1585281" y="520757"/>
                </a:lnTo>
                <a:lnTo>
                  <a:pt x="1606933" y="573034"/>
                </a:lnTo>
                <a:lnTo>
                  <a:pt x="1617759" y="605204"/>
                </a:lnTo>
                <a:lnTo>
                  <a:pt x="1634772" y="643406"/>
                </a:lnTo>
                <a:lnTo>
                  <a:pt x="1654877" y="695683"/>
                </a:lnTo>
                <a:lnTo>
                  <a:pt x="1681169" y="766055"/>
                </a:lnTo>
                <a:lnTo>
                  <a:pt x="1702821" y="826375"/>
                </a:lnTo>
                <a:lnTo>
                  <a:pt x="1721380" y="872620"/>
                </a:lnTo>
                <a:lnTo>
                  <a:pt x="1746126" y="940981"/>
                </a:lnTo>
                <a:lnTo>
                  <a:pt x="1770871" y="1019397"/>
                </a:lnTo>
                <a:lnTo>
                  <a:pt x="1803349" y="1103844"/>
                </a:lnTo>
                <a:lnTo>
                  <a:pt x="1820361" y="1160142"/>
                </a:lnTo>
                <a:lnTo>
                  <a:pt x="1842014" y="1222472"/>
                </a:lnTo>
                <a:lnTo>
                  <a:pt x="1857479" y="1274748"/>
                </a:lnTo>
                <a:lnTo>
                  <a:pt x="1879132" y="1341100"/>
                </a:lnTo>
                <a:lnTo>
                  <a:pt x="1902330" y="1401419"/>
                </a:lnTo>
                <a:lnTo>
                  <a:pt x="1923982" y="1457717"/>
                </a:lnTo>
                <a:lnTo>
                  <a:pt x="1947181" y="1534121"/>
                </a:lnTo>
                <a:lnTo>
                  <a:pt x="1965740" y="1590419"/>
                </a:lnTo>
                <a:lnTo>
                  <a:pt x="1981206" y="1644707"/>
                </a:lnTo>
                <a:lnTo>
                  <a:pt x="1996672" y="1686930"/>
                </a:lnTo>
                <a:lnTo>
                  <a:pt x="2010591" y="1731164"/>
                </a:lnTo>
                <a:lnTo>
                  <a:pt x="2024510" y="1775399"/>
                </a:lnTo>
                <a:lnTo>
                  <a:pt x="2038429" y="1813601"/>
                </a:lnTo>
                <a:lnTo>
                  <a:pt x="2055442" y="1871909"/>
                </a:lnTo>
                <a:lnTo>
                  <a:pt x="2072454" y="1928208"/>
                </a:lnTo>
                <a:lnTo>
                  <a:pt x="2091013" y="1982495"/>
                </a:lnTo>
                <a:lnTo>
                  <a:pt x="2111119" y="2032761"/>
                </a:lnTo>
                <a:lnTo>
                  <a:pt x="2131224" y="2076995"/>
                </a:lnTo>
                <a:lnTo>
                  <a:pt x="2152877" y="2117208"/>
                </a:lnTo>
                <a:lnTo>
                  <a:pt x="2176075" y="2167474"/>
                </a:lnTo>
                <a:lnTo>
                  <a:pt x="2211647" y="2227793"/>
                </a:lnTo>
                <a:lnTo>
                  <a:pt x="2244125" y="2286102"/>
                </a:lnTo>
                <a:lnTo>
                  <a:pt x="2282789" y="2348432"/>
                </a:lnTo>
                <a:lnTo>
                  <a:pt x="2321454" y="2408751"/>
                </a:lnTo>
                <a:lnTo>
                  <a:pt x="2355479" y="2450975"/>
                </a:lnTo>
                <a:lnTo>
                  <a:pt x="2384864" y="2487166"/>
                </a:lnTo>
                <a:lnTo>
                  <a:pt x="2422566" y="2528641"/>
                </a:lnTo>
                <a:lnTo>
                  <a:pt x="2422566" y="2997407"/>
                </a:lnTo>
                <a:lnTo>
                  <a:pt x="0" y="2997407"/>
                </a:lnTo>
                <a:lnTo>
                  <a:pt x="0" y="2473130"/>
                </a:lnTo>
                <a:lnTo>
                  <a:pt x="35" y="2473092"/>
                </a:lnTo>
                <a:lnTo>
                  <a:pt x="37153" y="2430868"/>
                </a:lnTo>
                <a:lnTo>
                  <a:pt x="68084" y="2392666"/>
                </a:lnTo>
                <a:lnTo>
                  <a:pt x="112935" y="2328326"/>
                </a:lnTo>
                <a:lnTo>
                  <a:pt x="153146" y="2272028"/>
                </a:lnTo>
                <a:lnTo>
                  <a:pt x="187171" y="2211708"/>
                </a:lnTo>
                <a:lnTo>
                  <a:pt x="219649" y="2151389"/>
                </a:lnTo>
                <a:lnTo>
                  <a:pt x="249035" y="2091070"/>
                </a:lnTo>
                <a:lnTo>
                  <a:pt x="273780" y="2026729"/>
                </a:lnTo>
                <a:lnTo>
                  <a:pt x="298525" y="1964399"/>
                </a:lnTo>
                <a:lnTo>
                  <a:pt x="315538" y="1916144"/>
                </a:lnTo>
                <a:lnTo>
                  <a:pt x="331003" y="1865878"/>
                </a:lnTo>
                <a:lnTo>
                  <a:pt x="348016" y="1817622"/>
                </a:lnTo>
                <a:lnTo>
                  <a:pt x="363482" y="1771377"/>
                </a:lnTo>
                <a:lnTo>
                  <a:pt x="386680" y="1701005"/>
                </a:lnTo>
                <a:lnTo>
                  <a:pt x="409879" y="1626611"/>
                </a:lnTo>
                <a:lnTo>
                  <a:pt x="426891" y="1570313"/>
                </a:lnTo>
                <a:lnTo>
                  <a:pt x="442357" y="1518036"/>
                </a:lnTo>
                <a:lnTo>
                  <a:pt x="457823" y="1463749"/>
                </a:lnTo>
                <a:lnTo>
                  <a:pt x="473289" y="1409461"/>
                </a:lnTo>
                <a:lnTo>
                  <a:pt x="488755" y="1355174"/>
                </a:lnTo>
                <a:lnTo>
                  <a:pt x="504221" y="1298876"/>
                </a:lnTo>
                <a:lnTo>
                  <a:pt x="525873" y="1230514"/>
                </a:lnTo>
                <a:lnTo>
                  <a:pt x="541338" y="1186280"/>
                </a:lnTo>
                <a:lnTo>
                  <a:pt x="559897" y="1121939"/>
                </a:lnTo>
                <a:lnTo>
                  <a:pt x="583096" y="1057599"/>
                </a:lnTo>
                <a:lnTo>
                  <a:pt x="597015" y="1015375"/>
                </a:lnTo>
                <a:lnTo>
                  <a:pt x="617121" y="957067"/>
                </a:lnTo>
                <a:lnTo>
                  <a:pt x="640320" y="882673"/>
                </a:lnTo>
                <a:lnTo>
                  <a:pt x="658879" y="820343"/>
                </a:lnTo>
                <a:lnTo>
                  <a:pt x="677438" y="770077"/>
                </a:lnTo>
                <a:lnTo>
                  <a:pt x="694450" y="723832"/>
                </a:lnTo>
                <a:lnTo>
                  <a:pt x="711462" y="671555"/>
                </a:lnTo>
                <a:lnTo>
                  <a:pt x="733115" y="617268"/>
                </a:lnTo>
                <a:lnTo>
                  <a:pt x="750127" y="573034"/>
                </a:lnTo>
                <a:lnTo>
                  <a:pt x="779512" y="506682"/>
                </a:lnTo>
                <a:lnTo>
                  <a:pt x="805804" y="448374"/>
                </a:lnTo>
                <a:lnTo>
                  <a:pt x="833642" y="382022"/>
                </a:lnTo>
                <a:lnTo>
                  <a:pt x="855295" y="337788"/>
                </a:lnTo>
                <a:lnTo>
                  <a:pt x="887773" y="271437"/>
                </a:lnTo>
                <a:lnTo>
                  <a:pt x="915611" y="219160"/>
                </a:lnTo>
                <a:lnTo>
                  <a:pt x="949636" y="168894"/>
                </a:lnTo>
                <a:lnTo>
                  <a:pt x="989847" y="116617"/>
                </a:lnTo>
                <a:lnTo>
                  <a:pt x="1034698" y="68362"/>
                </a:lnTo>
                <a:lnTo>
                  <a:pt x="1088828" y="30160"/>
                </a:lnTo>
                <a:lnTo>
                  <a:pt x="1139866" y="14075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FD2D6-7DF2-500F-3FA9-F54B0C072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are </a:t>
            </a:r>
            <a:r>
              <a:rPr lang="en-US" i="1" dirty="0"/>
              <a:t>estimates</a:t>
            </a:r>
            <a:r>
              <a:rPr lang="en-US" dirty="0"/>
              <a:t> of the population.</a:t>
            </a:r>
          </a:p>
          <a:p>
            <a:r>
              <a:rPr lang="en-US" dirty="0"/>
              <a:t>Statistics are </a:t>
            </a:r>
            <a:r>
              <a:rPr lang="en-US" i="1" dirty="0"/>
              <a:t>estimates</a:t>
            </a:r>
            <a:r>
              <a:rPr lang="en-US" dirty="0"/>
              <a:t> of the parameters.</a:t>
            </a:r>
          </a:p>
          <a:p>
            <a:r>
              <a:rPr lang="en-US" dirty="0"/>
              <a:t>With any estimation, comes a chance of making errors.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307B4-C015-88AC-1BDC-B3617749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are Estimates</a:t>
            </a:r>
          </a:p>
        </p:txBody>
      </p:sp>
    </p:spTree>
    <p:extLst>
      <p:ext uri="{BB962C8B-B14F-4D97-AF65-F5344CB8AC3E}">
        <p14:creationId xmlns:p14="http://schemas.microsoft.com/office/powerpoint/2010/main" val="35367498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73A32-11B6-E70C-18D8-E2FFE1998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select a sample of size 100 days instead of 50.</a:t>
                </a:r>
              </a:p>
              <a:p>
                <a:r>
                  <a:rPr lang="en-US" dirty="0"/>
                  <a:t>The expected value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remains the same: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4,504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However, the standard error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decreases: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73A32-11B6-E70C-18D8-E2FFE1998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CAD442D-C696-46E9-2463-6CA3958F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and Sampling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4EA337-7061-3668-B2CE-02909A80E858}"/>
                  </a:ext>
                </a:extLst>
              </p:cNvPr>
              <p:cNvSpPr txBox="1"/>
              <p:nvPr/>
            </p:nvSpPr>
            <p:spPr>
              <a:xfrm>
                <a:off x="4364050" y="3810000"/>
                <a:ext cx="3463897" cy="7629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1,937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</m:ra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=193.7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4EA337-7061-3668-B2CE-02909A80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050" y="3810000"/>
                <a:ext cx="3463897" cy="762966"/>
              </a:xfrm>
              <a:prstGeom prst="rect">
                <a:avLst/>
              </a:prstGeom>
              <a:blipFill>
                <a:blip r:embed="rId3"/>
                <a:stretch>
                  <a:fillRect l="-365" t="-1667" r="-146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941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D5E57E-D11F-49A1-7DF7-D76776D9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and Sampling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BBA754-A04E-B720-A3A9-63D5A0FA93D5}"/>
                  </a:ext>
                </a:extLst>
              </p:cNvPr>
              <p:cNvSpPr txBox="1"/>
              <p:nvPr/>
            </p:nvSpPr>
            <p:spPr>
              <a:xfrm>
                <a:off x="3920554" y="2302368"/>
                <a:ext cx="1537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=193.7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BBA754-A04E-B720-A3A9-63D5A0FA9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54" y="2302368"/>
                <a:ext cx="1537665" cy="369332"/>
              </a:xfrm>
              <a:prstGeom prst="rect">
                <a:avLst/>
              </a:prstGeom>
              <a:blipFill>
                <a:blip r:embed="rId2"/>
                <a:stretch>
                  <a:fillRect l="-1639" r="-327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A8DDCD-031F-DB3B-78B9-6A31D313C474}"/>
              </a:ext>
            </a:extLst>
          </p:cNvPr>
          <p:cNvCxnSpPr/>
          <p:nvPr/>
        </p:nvCxnSpPr>
        <p:spPr>
          <a:xfrm>
            <a:off x="2574966" y="5980300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CDBA7-C30D-1F0C-28C6-66CE264DCF9D}"/>
                  </a:ext>
                </a:extLst>
              </p:cNvPr>
              <p:cNvSpPr txBox="1"/>
              <p:nvPr/>
            </p:nvSpPr>
            <p:spPr>
              <a:xfrm>
                <a:off x="5472851" y="6004009"/>
                <a:ext cx="8271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4,504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5CDBA7-C30D-1F0C-28C6-66CE264DC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51" y="6004009"/>
                <a:ext cx="827150" cy="369332"/>
              </a:xfrm>
              <a:prstGeom prst="rect">
                <a:avLst/>
              </a:prstGeom>
              <a:blipFill>
                <a:blip r:embed="rId3"/>
                <a:stretch>
                  <a:fillRect l="-7692" r="-923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33545-9DD4-5DF2-B19F-1962C0D50CEE}"/>
                  </a:ext>
                </a:extLst>
              </p:cNvPr>
              <p:cNvSpPr txBox="1"/>
              <p:nvPr/>
            </p:nvSpPr>
            <p:spPr>
              <a:xfrm>
                <a:off x="6767892" y="4093067"/>
                <a:ext cx="17075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273.93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933545-9DD4-5DF2-B19F-1962C0D50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892" y="4093067"/>
                <a:ext cx="1707583" cy="369332"/>
              </a:xfrm>
              <a:prstGeom prst="rect">
                <a:avLst/>
              </a:prstGeom>
              <a:blipFill>
                <a:blip r:embed="rId4"/>
                <a:stretch>
                  <a:fillRect l="-1471" r="-29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17">
            <a:extLst>
              <a:ext uri="{FF2B5EF4-FFF2-40B4-BE49-F238E27FC236}">
                <a16:creationId xmlns:a16="http://schemas.microsoft.com/office/drawing/2014/main" id="{F3C54449-5EAE-1809-603E-ED69D153DDB7}"/>
              </a:ext>
            </a:extLst>
          </p:cNvPr>
          <p:cNvSpPr>
            <a:spLocks/>
          </p:cNvSpPr>
          <p:nvPr/>
        </p:nvSpPr>
        <p:spPr bwMode="auto">
          <a:xfrm>
            <a:off x="3527206" y="2958438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89926A-EFBF-22BB-7821-E6E38968543B}"/>
              </a:ext>
            </a:extLst>
          </p:cNvPr>
          <p:cNvCxnSpPr/>
          <p:nvPr/>
        </p:nvCxnSpPr>
        <p:spPr>
          <a:xfrm>
            <a:off x="5851566" y="2420829"/>
            <a:ext cx="34860" cy="35711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7">
            <a:extLst>
              <a:ext uri="{FF2B5EF4-FFF2-40B4-BE49-F238E27FC236}">
                <a16:creationId xmlns:a16="http://schemas.microsoft.com/office/drawing/2014/main" id="{9677B6B7-1DB0-7587-F838-F558AAAB7F6D}"/>
              </a:ext>
            </a:extLst>
          </p:cNvPr>
          <p:cNvSpPr>
            <a:spLocks/>
          </p:cNvSpPr>
          <p:nvPr/>
        </p:nvSpPr>
        <p:spPr bwMode="auto">
          <a:xfrm>
            <a:off x="4213006" y="2384961"/>
            <a:ext cx="3238760" cy="3577277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08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the probability distribution of all the possible values of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has a mean (expected value)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we use a large sample (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≥50</m:t>
                    </m:r>
                  </m:oMath>
                </a14:m>
                <a:r>
                  <a:rPr lang="en-US" dirty="0"/>
                  <a:t>), the Central Limit Theorem (CLT) states that the sampling distribution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approximately Normally distributed, regardless of the population distribution.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078639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B484DC-FC55-B055-7DDE-AEAD84DB4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09" b="-15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3364-BE36-41FD-C36B-A0016FFB9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Distributions of Statistics FROM Data</a:t>
            </a:r>
          </a:p>
        </p:txBody>
      </p:sp>
    </p:spTree>
    <p:extLst>
      <p:ext uri="{BB962C8B-B14F-4D97-AF65-F5344CB8AC3E}">
        <p14:creationId xmlns:p14="http://schemas.microsoft.com/office/powerpoint/2010/main" val="345413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1FD5C7-B19B-F288-F6F1-A81A93300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Means are not the only thing of interest in a population.</a:t>
                </a:r>
              </a:p>
              <a:p>
                <a:r>
                  <a:rPr lang="en-US" dirty="0"/>
                  <a:t>Another typical problem would be to estimate the proportion of the population,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that has a certain attribute.</a:t>
                </a:r>
              </a:p>
              <a:p>
                <a:r>
                  <a:rPr lang="en-US" dirty="0"/>
                  <a:t>Since we cannot view the whole population, we have to use the </a:t>
                </a:r>
                <a:r>
                  <a:rPr lang="en-US" b="1" dirty="0"/>
                  <a:t>sample proportion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for this estimate.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1FD5C7-B19B-F288-F6F1-A81A93300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A5F44B1-968A-3E88-3EC8-94742142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3875029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1FD5C7-B19B-F288-F6F1-A81A933000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Means are not the only thing of interest in a population.</a:t>
                </a:r>
              </a:p>
              <a:p>
                <a:r>
                  <a:rPr lang="en-US" dirty="0"/>
                  <a:t>Another typical problem would be to estimate the proportion of the population,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that has a certain attribute.</a:t>
                </a:r>
              </a:p>
              <a:p>
                <a:r>
                  <a:rPr lang="en-US" dirty="0"/>
                  <a:t>Since we cannot view the whole population, we have to use the </a:t>
                </a:r>
                <a:r>
                  <a:rPr lang="en-US" b="1" dirty="0"/>
                  <a:t>sample proportion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:r>
                  <a:rPr lang="en-US" dirty="0"/>
                  <a:t>for this estimate.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What is the sampling distribution of the sample proportion?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1FD5C7-B19B-F288-F6F1-A81A933000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A5F44B1-968A-3E88-3EC8-94742142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Proportions</a:t>
            </a:r>
          </a:p>
        </p:txBody>
      </p:sp>
    </p:spTree>
    <p:extLst>
      <p:ext uri="{BB962C8B-B14F-4D97-AF65-F5344CB8AC3E}">
        <p14:creationId xmlns:p14="http://schemas.microsoft.com/office/powerpoint/2010/main" val="3411627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ABAB5-D8EE-44D5-4106-E5C3386A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proportions are similar to sample means.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CC6BFD-0878-9FE2-C188-1F0FC6A79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21366"/>
              </p:ext>
            </p:extLst>
          </p:nvPr>
        </p:nvGraphicFramePr>
        <p:xfrm>
          <a:off x="3047999" y="290712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 Numeric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BF98B76-E6C6-17C7-D9B8-70E0B2EA728E}"/>
              </a:ext>
            </a:extLst>
          </p:cNvPr>
          <p:cNvSpPr/>
          <p:nvPr/>
        </p:nvSpPr>
        <p:spPr>
          <a:xfrm>
            <a:off x="5094514" y="2907127"/>
            <a:ext cx="2006930" cy="2225040"/>
          </a:xfrm>
          <a:prstGeom prst="roundRect">
            <a:avLst>
              <a:gd name="adj" fmla="val 6016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4C64A-FA73-C7D5-5EF5-671C8F00A4D5}"/>
                  </a:ext>
                </a:extLst>
              </p:cNvPr>
              <p:cNvSpPr txBox="1"/>
              <p:nvPr/>
            </p:nvSpPr>
            <p:spPr>
              <a:xfrm>
                <a:off x="5205563" y="5434498"/>
                <a:ext cx="17808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4C64A-FA73-C7D5-5EF5-671C8F00A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63" y="5434498"/>
                <a:ext cx="1780872" cy="693844"/>
              </a:xfrm>
              <a:prstGeom prst="rect">
                <a:avLst/>
              </a:prstGeom>
              <a:blipFill>
                <a:blip r:embed="rId3"/>
                <a:stretch>
                  <a:fillRect l="-2817" r="-28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44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ABAB5-D8EE-44D5-4106-E5C3386AA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proportions are similar to sample means.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CC6BFD-0878-9FE2-C188-1F0FC6A79345}"/>
              </a:ext>
            </a:extLst>
          </p:cNvPr>
          <p:cNvGraphicFramePr>
            <a:graphicFrameLocks noGrp="1"/>
          </p:cNvGraphicFramePr>
          <p:nvPr/>
        </p:nvGraphicFramePr>
        <p:xfrm>
          <a:off x="3047999" y="290712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Customer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 Numeric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BF98B76-E6C6-17C7-D9B8-70E0B2EA728E}"/>
              </a:ext>
            </a:extLst>
          </p:cNvPr>
          <p:cNvSpPr/>
          <p:nvPr/>
        </p:nvSpPr>
        <p:spPr>
          <a:xfrm>
            <a:off x="7110565" y="2907127"/>
            <a:ext cx="2006930" cy="2225040"/>
          </a:xfrm>
          <a:prstGeom prst="roundRect">
            <a:avLst>
              <a:gd name="adj" fmla="val 6016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4C64A-FA73-C7D5-5EF5-671C8F00A4D5}"/>
                  </a:ext>
                </a:extLst>
              </p:cNvPr>
              <p:cNvSpPr txBox="1"/>
              <p:nvPr/>
            </p:nvSpPr>
            <p:spPr>
              <a:xfrm>
                <a:off x="5205563" y="5434498"/>
                <a:ext cx="17808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4C64A-FA73-C7D5-5EF5-671C8F00A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563" y="5434498"/>
                <a:ext cx="1780872" cy="693844"/>
              </a:xfrm>
              <a:prstGeom prst="rect">
                <a:avLst/>
              </a:prstGeom>
              <a:blipFill>
                <a:blip r:embed="rId3"/>
                <a:stretch>
                  <a:fillRect l="-2817" r="-281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95CE3D-AE95-3396-B93C-0674A4CEFDE6}"/>
                  </a:ext>
                </a:extLst>
              </p:cNvPr>
              <p:cNvSpPr txBox="1"/>
              <p:nvPr/>
            </p:nvSpPr>
            <p:spPr>
              <a:xfrm>
                <a:off x="7432187" y="5434498"/>
                <a:ext cx="297177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0+1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+1+0+0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95CE3D-AE95-3396-B93C-0674A4CEF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187" y="5434498"/>
                <a:ext cx="2971776" cy="693844"/>
              </a:xfrm>
              <a:prstGeom prst="rect">
                <a:avLst/>
              </a:prstGeom>
              <a:blipFill>
                <a:blip r:embed="rId4"/>
                <a:stretch>
                  <a:fillRect l="-851" r="-127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206CD-A668-E032-918E-25D6A59FE8DA}"/>
                  </a:ext>
                </a:extLst>
              </p:cNvPr>
              <p:cNvSpPr txBox="1"/>
              <p:nvPr/>
            </p:nvSpPr>
            <p:spPr>
              <a:xfrm>
                <a:off x="7713023" y="6349025"/>
                <a:ext cx="8020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sz="2400" b="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7206CD-A668-E032-918E-25D6A59F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023" y="6349025"/>
                <a:ext cx="802014" cy="369332"/>
              </a:xfrm>
              <a:prstGeom prst="rect">
                <a:avLst/>
              </a:prstGeom>
              <a:blipFill>
                <a:blip r:embed="rId5"/>
                <a:stretch>
                  <a:fillRect l="-3125" r="-625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7984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9ABAB5-D8EE-44D5-4106-E5C3386AA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proportions are similar to sample means.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the sample size is large.</a:t>
                </a:r>
              </a:p>
              <a:p>
                <a:r>
                  <a:rPr lang="en-US" dirty="0"/>
                  <a:t>How large is large enough?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9ABAB5-D8EE-44D5-4106-E5C3386AA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D815CF-225D-8725-8606-6E11660517E0}"/>
                  </a:ext>
                </a:extLst>
              </p:cNvPr>
              <p:cNvSpPr txBox="1"/>
              <p:nvPr/>
            </p:nvSpPr>
            <p:spPr>
              <a:xfrm>
                <a:off x="2734294" y="4253138"/>
                <a:ext cx="1008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D815CF-225D-8725-8606-6E116605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4" y="4253138"/>
                <a:ext cx="1008289" cy="369332"/>
              </a:xfrm>
              <a:prstGeom prst="rect">
                <a:avLst/>
              </a:prstGeom>
              <a:blipFill>
                <a:blip r:embed="rId4"/>
                <a:stretch>
                  <a:fillRect l="-6250" r="-625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1B1F-8A27-E53D-FB1C-3C3459346E98}"/>
                  </a:ext>
                </a:extLst>
              </p:cNvPr>
              <p:cNvSpPr txBox="1"/>
              <p:nvPr/>
            </p:nvSpPr>
            <p:spPr>
              <a:xfrm>
                <a:off x="2734294" y="4774870"/>
                <a:ext cx="1806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)≥5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1B1F-8A27-E53D-FB1C-3C345934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4" y="4774870"/>
                <a:ext cx="1806007" cy="369332"/>
              </a:xfrm>
              <a:prstGeom prst="rect">
                <a:avLst/>
              </a:prstGeom>
              <a:blipFill>
                <a:blip r:embed="rId5"/>
                <a:stretch>
                  <a:fillRect l="-1399" r="-349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1360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9ABAB5-D8EE-44D5-4106-E5C3386AA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Sample proportions are similar to sample means.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approximately the </a:t>
                </a:r>
                <a:r>
                  <a:rPr lang="en-US" b="1" dirty="0"/>
                  <a:t>Normal distribution </a:t>
                </a:r>
                <a:r>
                  <a:rPr lang="en-US" dirty="0"/>
                  <a:t>whenever the sample size is large.</a:t>
                </a:r>
              </a:p>
              <a:p>
                <a:r>
                  <a:rPr lang="en-US" dirty="0"/>
                  <a:t>How large is large enough?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9ABAB5-D8EE-44D5-4106-E5C3386AA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D815CF-225D-8725-8606-6E11660517E0}"/>
                  </a:ext>
                </a:extLst>
              </p:cNvPr>
              <p:cNvSpPr txBox="1"/>
              <p:nvPr/>
            </p:nvSpPr>
            <p:spPr>
              <a:xfrm>
                <a:off x="2734294" y="4253138"/>
                <a:ext cx="1008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D815CF-225D-8725-8606-6E116605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4" y="4253138"/>
                <a:ext cx="1008289" cy="369332"/>
              </a:xfrm>
              <a:prstGeom prst="rect">
                <a:avLst/>
              </a:prstGeom>
              <a:blipFill>
                <a:blip r:embed="rId4"/>
                <a:stretch>
                  <a:fillRect l="-6250" r="-6250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1B1F-8A27-E53D-FB1C-3C3459346E98}"/>
                  </a:ext>
                </a:extLst>
              </p:cNvPr>
              <p:cNvSpPr txBox="1"/>
              <p:nvPr/>
            </p:nvSpPr>
            <p:spPr>
              <a:xfrm>
                <a:off x="2734294" y="4774870"/>
                <a:ext cx="1806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)≥5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1B1F-8A27-E53D-FB1C-3C345934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4" y="4774870"/>
                <a:ext cx="1806007" cy="369332"/>
              </a:xfrm>
              <a:prstGeom prst="rect">
                <a:avLst/>
              </a:prstGeom>
              <a:blipFill>
                <a:blip r:embed="rId5"/>
                <a:stretch>
                  <a:fillRect l="-1399" r="-3497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4E9256-93FD-6BBF-D994-7C07C4F079A8}"/>
              </a:ext>
            </a:extLst>
          </p:cNvPr>
          <p:cNvSpPr/>
          <p:nvPr/>
        </p:nvSpPr>
        <p:spPr>
          <a:xfrm>
            <a:off x="2434442" y="4168240"/>
            <a:ext cx="2280062" cy="1092530"/>
          </a:xfrm>
          <a:prstGeom prst="roundRect">
            <a:avLst>
              <a:gd name="adj" fmla="val 11232"/>
            </a:avLst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F5340-BFD1-5E1A-CFC2-F79AA6059E63}"/>
              </a:ext>
            </a:extLst>
          </p:cNvPr>
          <p:cNvSpPr txBox="1"/>
          <p:nvPr/>
        </p:nvSpPr>
        <p:spPr>
          <a:xfrm>
            <a:off x="5712031" y="4483672"/>
            <a:ext cx="517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At least 5 in each of the two categories!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675A3E-AC93-F735-405E-22E1D2BF5F5B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4714504" y="4714505"/>
            <a:ext cx="99752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9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vs. Populations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Population:   1,   3,   5,   5,   7,   9,   4,   6,   10,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7549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ABAB5-D8EE-44D5-4106-E5C3386A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Autofit/>
          </a:bodyPr>
          <a:lstStyle/>
          <a:p>
            <a:r>
              <a:rPr lang="en-US" dirty="0"/>
              <a:t>How large is large enough?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values of </a:t>
            </a:r>
            <a:r>
              <a:rPr lang="en-US" i="1" dirty="0"/>
              <a:t>p</a:t>
            </a:r>
            <a:r>
              <a:rPr lang="en-US" dirty="0"/>
              <a:t> near 0.5, sample sizes as small as 10 can afford a Normal approximation.</a:t>
            </a:r>
          </a:p>
          <a:p>
            <a:r>
              <a:rPr lang="en-US" dirty="0"/>
              <a:t>With very small (approaching 0) or large (approaching 1) values of </a:t>
            </a:r>
            <a:r>
              <a:rPr lang="en-US" i="1" dirty="0"/>
              <a:t>p</a:t>
            </a:r>
            <a:r>
              <a:rPr lang="en-US" dirty="0"/>
              <a:t>, much larger samples are needed.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B7978996-7210-7A0F-FDAD-BE64804F94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D815CF-225D-8725-8606-6E11660517E0}"/>
                  </a:ext>
                </a:extLst>
              </p:cNvPr>
              <p:cNvSpPr txBox="1"/>
              <p:nvPr/>
            </p:nvSpPr>
            <p:spPr>
              <a:xfrm>
                <a:off x="2734294" y="2994358"/>
                <a:ext cx="1008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D815CF-225D-8725-8606-6E1166051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4" y="2994358"/>
                <a:ext cx="1008289" cy="369332"/>
              </a:xfrm>
              <a:prstGeom prst="rect">
                <a:avLst/>
              </a:prstGeom>
              <a:blipFill>
                <a:blip r:embed="rId3"/>
                <a:stretch>
                  <a:fillRect l="-6250" r="-625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1B1F-8A27-E53D-FB1C-3C3459346E98}"/>
                  </a:ext>
                </a:extLst>
              </p:cNvPr>
              <p:cNvSpPr txBox="1"/>
              <p:nvPr/>
            </p:nvSpPr>
            <p:spPr>
              <a:xfrm>
                <a:off x="2734294" y="3516090"/>
                <a:ext cx="1806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)≥5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E71B1F-8A27-E53D-FB1C-3C3459346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294" y="3516090"/>
                <a:ext cx="1806007" cy="369332"/>
              </a:xfrm>
              <a:prstGeom prst="rect">
                <a:avLst/>
              </a:prstGeom>
              <a:blipFill>
                <a:blip r:embed="rId4"/>
                <a:stretch>
                  <a:fillRect l="-1399" r="-349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223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is the probability distribution of all the possible values of the sample proportion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en-US" dirty="0"/>
                  <a:t> has a mean (expected value) and variance as well.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655A30C-F636-10A7-F6E1-DBD2FD1D2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F45FA-8714-385C-3A97-A5E76828CDC6}"/>
                  </a:ext>
                </a:extLst>
              </p:cNvPr>
              <p:cNvSpPr txBox="1"/>
              <p:nvPr/>
            </p:nvSpPr>
            <p:spPr>
              <a:xfrm>
                <a:off x="2524888" y="3898471"/>
                <a:ext cx="2416752" cy="465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8F45FA-8714-385C-3A97-A5E76828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88" y="3898471"/>
                <a:ext cx="2416752" cy="465512"/>
              </a:xfrm>
              <a:prstGeom prst="rect">
                <a:avLst/>
              </a:prstGeom>
              <a:blipFill>
                <a:blip r:embed="rId3"/>
                <a:stretch>
                  <a:fillRect l="-1563" t="-16216" r="-1042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6B1D1-C968-4C60-C195-C6FC9AF19C9C}"/>
                  </a:ext>
                </a:extLst>
              </p:cNvPr>
              <p:cNvSpPr txBox="1"/>
              <p:nvPr/>
            </p:nvSpPr>
            <p:spPr>
              <a:xfrm>
                <a:off x="2524888" y="4474870"/>
                <a:ext cx="396307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E6B1D1-C968-4C60-C195-C6FC9AF19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88" y="4474870"/>
                <a:ext cx="3963072" cy="1273041"/>
              </a:xfrm>
              <a:prstGeom prst="rect">
                <a:avLst/>
              </a:prstGeom>
              <a:blipFill>
                <a:blip r:embed="rId4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287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In your data, 63% of the days are clear or cloudy. What is the probability that you sample 50 days and less then half of them are clear or cloudy?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</p:spTree>
    <p:extLst>
      <p:ext uri="{BB962C8B-B14F-4D97-AF65-F5344CB8AC3E}">
        <p14:creationId xmlns:p14="http://schemas.microsoft.com/office/powerpoint/2010/main" val="5090511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In your data, 63% of the days are clear or cloudy. What is the probability that you sample 50 days and less then half of them are clear or cloudy?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C08A8-2B32-2D69-2689-196A3D9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Distribution Bike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F997DC-3339-E7B9-C775-F7ED6A887D49}"/>
                  </a:ext>
                </a:extLst>
              </p:cNvPr>
              <p:cNvSpPr txBox="1"/>
              <p:nvPr/>
            </p:nvSpPr>
            <p:spPr>
              <a:xfrm>
                <a:off x="2895600" y="4202668"/>
                <a:ext cx="2760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50×0.63=31.5≥5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8F997DC-3339-E7B9-C775-F7ED6A887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202668"/>
                <a:ext cx="2760819" cy="369332"/>
              </a:xfrm>
              <a:prstGeom prst="rect">
                <a:avLst/>
              </a:prstGeom>
              <a:blipFill>
                <a:blip r:embed="rId2"/>
                <a:stretch>
                  <a:fillRect l="-2294" r="-183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93C75C-9F70-003F-5FB8-2E874CBC2C2D}"/>
                  </a:ext>
                </a:extLst>
              </p:cNvPr>
              <p:cNvSpPr txBox="1"/>
              <p:nvPr/>
            </p:nvSpPr>
            <p:spPr>
              <a:xfrm>
                <a:off x="2895600" y="4800600"/>
                <a:ext cx="3332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1−0.63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=18.5≥5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93C75C-9F70-003F-5FB8-2E874CBC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800600"/>
                <a:ext cx="3332644" cy="369332"/>
              </a:xfrm>
              <a:prstGeom prst="rect">
                <a:avLst/>
              </a:prstGeom>
              <a:blipFill>
                <a:blip r:embed="rId3"/>
                <a:stretch>
                  <a:fillRect l="-1901" r="-15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6882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In your data, 63% of the days are clear or cloudy. What is the probability that you sample 50 days and less then half of them are clear or cloudy?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Z-Score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EBC10-08FC-E71D-D6AE-C7606A9D894C}"/>
                  </a:ext>
                </a:extLst>
              </p:cNvPr>
              <p:cNvSpPr txBox="1"/>
              <p:nvPr/>
            </p:nvSpPr>
            <p:spPr>
              <a:xfrm>
                <a:off x="1013361" y="4159332"/>
                <a:ext cx="1649554" cy="815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EBC10-08FC-E71D-D6AE-C7606A9D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1" y="4159332"/>
                <a:ext cx="1649554" cy="815480"/>
              </a:xfrm>
              <a:prstGeom prst="rect">
                <a:avLst/>
              </a:prstGeom>
              <a:blipFill>
                <a:blip r:embed="rId3"/>
                <a:stretch>
                  <a:fillRect l="-1527" t="-10769" r="-76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207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In your data, 63% of the days are clear or cloudy. What is the probability that you sample 50 days and less then half of them are clear or cloudy?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Z-Score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EBC10-08FC-E71D-D6AE-C7606A9D894C}"/>
                  </a:ext>
                </a:extLst>
              </p:cNvPr>
              <p:cNvSpPr txBox="1"/>
              <p:nvPr/>
            </p:nvSpPr>
            <p:spPr>
              <a:xfrm>
                <a:off x="1013361" y="4159332"/>
                <a:ext cx="3422732" cy="1171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EBC10-08FC-E71D-D6AE-C7606A9D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1" y="4159332"/>
                <a:ext cx="3422732" cy="1171796"/>
              </a:xfrm>
              <a:prstGeom prst="rect">
                <a:avLst/>
              </a:prstGeom>
              <a:blipFill>
                <a:blip r:embed="rId3"/>
                <a:stretch>
                  <a:fillRect l="-369" t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062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In your data, 63% of the days are clear or cloudy. What is the probability that you sample 50 days and less then half of them are clear or cloudy?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Z-Score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EBC10-08FC-E71D-D6AE-C7606A9D894C}"/>
                  </a:ext>
                </a:extLst>
              </p:cNvPr>
              <p:cNvSpPr txBox="1"/>
              <p:nvPr/>
            </p:nvSpPr>
            <p:spPr>
              <a:xfrm>
                <a:off x="1013361" y="4159332"/>
                <a:ext cx="8393195" cy="11717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0.50−0.63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0.63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1−0.63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−0.13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0.068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=−1.91</m:t>
                      </m:r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DEBC10-08FC-E71D-D6AE-C7606A9D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61" y="4159332"/>
                <a:ext cx="8393195" cy="1171796"/>
              </a:xfrm>
              <a:prstGeom prst="rect">
                <a:avLst/>
              </a:prstGeom>
              <a:blipFill>
                <a:blip r:embed="rId3"/>
                <a:stretch>
                  <a:fillRect t="-7447" r="-30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0F7FF8-9CC5-80CE-1F28-E59A0F9FAFD1}"/>
                  </a:ext>
                </a:extLst>
              </p:cNvPr>
              <p:cNvSpPr txBox="1"/>
              <p:nvPr/>
            </p:nvSpPr>
            <p:spPr>
              <a:xfrm>
                <a:off x="1028146" y="5534941"/>
                <a:ext cx="3373424" cy="424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≤−1.91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=0.0281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0F7FF8-9CC5-80CE-1F28-E59A0F9FA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46" y="5534941"/>
                <a:ext cx="3373424" cy="424283"/>
              </a:xfrm>
              <a:prstGeom prst="rect">
                <a:avLst/>
              </a:prstGeom>
              <a:blipFill>
                <a:blip r:embed="rId4"/>
                <a:stretch>
                  <a:fillRect l="-1504" r="-1504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781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55A30C-F636-10A7-F6E1-DBD2FD1D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8011"/>
          </a:xfrm>
        </p:spPr>
        <p:txBody>
          <a:bodyPr>
            <a:normAutofit/>
          </a:bodyPr>
          <a:lstStyle/>
          <a:p>
            <a:r>
              <a:rPr lang="en-US" dirty="0"/>
              <a:t>You think that people are more likely to rent a bike on a clear or cloudy day compared to misty / rain / snow. In your data, 63% of the days are clear or cloudy. What is the probability that you sample 50 days and less then half of them are clear or cloudy?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Z-Score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EF6C08A8-2B32-2D69-2689-196A3D969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9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D205FD-D032-65AA-E901-52B3D21D6E70}"/>
              </a:ext>
            </a:extLst>
          </p:cNvPr>
          <p:cNvCxnSpPr/>
          <p:nvPr/>
        </p:nvCxnSpPr>
        <p:spPr>
          <a:xfrm>
            <a:off x="2669969" y="6426407"/>
            <a:ext cx="64770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3DF6E0-A2D8-A657-8AEE-EEA8590879A5}"/>
                  </a:ext>
                </a:extLst>
              </p:cNvPr>
              <p:cNvSpPr txBox="1"/>
              <p:nvPr/>
            </p:nvSpPr>
            <p:spPr>
              <a:xfrm>
                <a:off x="5598773" y="6450116"/>
                <a:ext cx="657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0.63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3DF6E0-A2D8-A657-8AEE-EEA85908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773" y="6450116"/>
                <a:ext cx="657231" cy="369332"/>
              </a:xfrm>
              <a:prstGeom prst="rect">
                <a:avLst/>
              </a:prstGeom>
              <a:blipFill>
                <a:blip r:embed="rId3"/>
                <a:stretch>
                  <a:fillRect l="-7547" r="-9434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2CC71-091E-59EA-67C2-E9C628D33D94}"/>
                  </a:ext>
                </a:extLst>
              </p:cNvPr>
              <p:cNvSpPr txBox="1"/>
              <p:nvPr/>
            </p:nvSpPr>
            <p:spPr>
              <a:xfrm>
                <a:off x="6755097" y="3598308"/>
                <a:ext cx="1537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0.068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12CC71-091E-59EA-67C2-E9C628D33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097" y="3598308"/>
                <a:ext cx="1537665" cy="369332"/>
              </a:xfrm>
              <a:prstGeom prst="rect">
                <a:avLst/>
              </a:prstGeom>
              <a:blipFill>
                <a:blip r:embed="rId4"/>
                <a:stretch>
                  <a:fillRect l="-1639" r="-409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30260-8C7F-E99A-C60C-98B9D4CE4BD1}"/>
                  </a:ext>
                </a:extLst>
              </p:cNvPr>
              <p:cNvSpPr txBox="1"/>
              <p:nvPr/>
            </p:nvSpPr>
            <p:spPr>
              <a:xfrm>
                <a:off x="4409640" y="6450116"/>
                <a:ext cx="6572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0.50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30260-8C7F-E99A-C60C-98B9D4CE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40" y="6450116"/>
                <a:ext cx="657231" cy="369332"/>
              </a:xfrm>
              <a:prstGeom prst="rect">
                <a:avLst/>
              </a:prstGeom>
              <a:blipFill>
                <a:blip r:embed="rId5"/>
                <a:stretch>
                  <a:fillRect l="-9615" r="-11538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7">
            <a:extLst>
              <a:ext uri="{FF2B5EF4-FFF2-40B4-BE49-F238E27FC236}">
                <a16:creationId xmlns:a16="http://schemas.microsoft.com/office/drawing/2014/main" id="{5C40B54D-FBA8-FBC2-2879-7DFCF0CB280F}"/>
              </a:ext>
            </a:extLst>
          </p:cNvPr>
          <p:cNvSpPr>
            <a:spLocks/>
          </p:cNvSpPr>
          <p:nvPr/>
        </p:nvSpPr>
        <p:spPr bwMode="auto">
          <a:xfrm>
            <a:off x="3622209" y="3429000"/>
            <a:ext cx="4610360" cy="3007923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AA7310-CCFA-295E-2998-68009530E2F7}"/>
                  </a:ext>
                </a:extLst>
              </p:cNvPr>
              <p:cNvSpPr txBox="1"/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0.0281</m:t>
                      </m:r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AA7310-CCFA-295E-2998-68009530E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257" y="4084275"/>
                <a:ext cx="997068" cy="369332"/>
              </a:xfrm>
              <a:prstGeom prst="rect">
                <a:avLst/>
              </a:prstGeom>
              <a:blipFill>
                <a:blip r:embed="rId6"/>
                <a:stretch>
                  <a:fillRect l="-5000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BE6534F-4CFF-FC7B-88CF-E7C3384EF296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262791" y="4453607"/>
            <a:ext cx="952949" cy="1555307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83B4095A-768A-9207-1D4C-136E6981B23E}"/>
              </a:ext>
            </a:extLst>
          </p:cNvPr>
          <p:cNvSpPr/>
          <p:nvPr/>
        </p:nvSpPr>
        <p:spPr>
          <a:xfrm>
            <a:off x="3634343" y="5927492"/>
            <a:ext cx="1103913" cy="498915"/>
          </a:xfrm>
          <a:custGeom>
            <a:avLst/>
            <a:gdLst>
              <a:gd name="connsiteX0" fmla="*/ 1103913 w 1103913"/>
              <a:gd name="connsiteY0" fmla="*/ 0 h 498915"/>
              <a:gd name="connsiteX1" fmla="*/ 1103913 w 1103913"/>
              <a:gd name="connsiteY1" fmla="*/ 498915 h 498915"/>
              <a:gd name="connsiteX2" fmla="*/ 0 w 1103913"/>
              <a:gd name="connsiteY2" fmla="*/ 498915 h 498915"/>
              <a:gd name="connsiteX3" fmla="*/ 66743 w 1103913"/>
              <a:gd name="connsiteY3" fmla="*/ 463186 h 498915"/>
              <a:gd name="connsiteX4" fmla="*/ 133246 w 1103913"/>
              <a:gd name="connsiteY4" fmla="*/ 439059 h 498915"/>
              <a:gd name="connsiteX5" fmla="*/ 190469 w 1103913"/>
              <a:gd name="connsiteY5" fmla="*/ 424984 h 498915"/>
              <a:gd name="connsiteX6" fmla="*/ 235320 w 1103913"/>
              <a:gd name="connsiteY6" fmla="*/ 412920 h 498915"/>
              <a:gd name="connsiteX7" fmla="*/ 281718 w 1103913"/>
              <a:gd name="connsiteY7" fmla="*/ 398846 h 498915"/>
              <a:gd name="connsiteX8" fmla="*/ 343581 w 1103913"/>
              <a:gd name="connsiteY8" fmla="*/ 382761 h 498915"/>
              <a:gd name="connsiteX9" fmla="*/ 411631 w 1103913"/>
              <a:gd name="connsiteY9" fmla="*/ 362654 h 498915"/>
              <a:gd name="connsiteX10" fmla="*/ 470401 w 1103913"/>
              <a:gd name="connsiteY10" fmla="*/ 346569 h 498915"/>
              <a:gd name="connsiteX11" fmla="*/ 515252 w 1103913"/>
              <a:gd name="connsiteY11" fmla="*/ 330484 h 498915"/>
              <a:gd name="connsiteX12" fmla="*/ 566289 w 1103913"/>
              <a:gd name="connsiteY12" fmla="*/ 312388 h 498915"/>
              <a:gd name="connsiteX13" fmla="*/ 608046 w 1103913"/>
              <a:gd name="connsiteY13" fmla="*/ 296303 h 498915"/>
              <a:gd name="connsiteX14" fmla="*/ 663723 w 1103913"/>
              <a:gd name="connsiteY14" fmla="*/ 278207 h 498915"/>
              <a:gd name="connsiteX15" fmla="*/ 719400 w 1103913"/>
              <a:gd name="connsiteY15" fmla="*/ 256090 h 498915"/>
              <a:gd name="connsiteX16" fmla="*/ 773531 w 1103913"/>
              <a:gd name="connsiteY16" fmla="*/ 229952 h 498915"/>
              <a:gd name="connsiteX17" fmla="*/ 816835 w 1103913"/>
              <a:gd name="connsiteY17" fmla="*/ 205824 h 498915"/>
              <a:gd name="connsiteX18" fmla="*/ 863232 w 1103913"/>
              <a:gd name="connsiteY18" fmla="*/ 183707 h 498915"/>
              <a:gd name="connsiteX19" fmla="*/ 925096 w 1103913"/>
              <a:gd name="connsiteY19" fmla="*/ 147515 h 498915"/>
              <a:gd name="connsiteX20" fmla="*/ 999332 w 1103913"/>
              <a:gd name="connsiteY20" fmla="*/ 93228 h 498915"/>
              <a:gd name="connsiteX21" fmla="*/ 1048822 w 1103913"/>
              <a:gd name="connsiteY21" fmla="*/ 53015 h 498915"/>
              <a:gd name="connsiteX22" fmla="*/ 1084394 w 1103913"/>
              <a:gd name="connsiteY22" fmla="*/ 20845 h 49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03913" h="498915">
                <a:moveTo>
                  <a:pt x="1103913" y="0"/>
                </a:moveTo>
                <a:lnTo>
                  <a:pt x="1103913" y="498915"/>
                </a:lnTo>
                <a:lnTo>
                  <a:pt x="0" y="498915"/>
                </a:lnTo>
                <a:lnTo>
                  <a:pt x="66743" y="463186"/>
                </a:lnTo>
                <a:lnTo>
                  <a:pt x="133246" y="439059"/>
                </a:lnTo>
                <a:lnTo>
                  <a:pt x="190469" y="424984"/>
                </a:lnTo>
                <a:lnTo>
                  <a:pt x="235320" y="412920"/>
                </a:lnTo>
                <a:lnTo>
                  <a:pt x="281718" y="398846"/>
                </a:lnTo>
                <a:lnTo>
                  <a:pt x="343581" y="382761"/>
                </a:lnTo>
                <a:lnTo>
                  <a:pt x="411631" y="362654"/>
                </a:lnTo>
                <a:lnTo>
                  <a:pt x="470401" y="346569"/>
                </a:lnTo>
                <a:lnTo>
                  <a:pt x="515252" y="330484"/>
                </a:lnTo>
                <a:lnTo>
                  <a:pt x="566289" y="312388"/>
                </a:lnTo>
                <a:lnTo>
                  <a:pt x="608046" y="296303"/>
                </a:lnTo>
                <a:lnTo>
                  <a:pt x="663723" y="278207"/>
                </a:lnTo>
                <a:lnTo>
                  <a:pt x="719400" y="256090"/>
                </a:lnTo>
                <a:lnTo>
                  <a:pt x="773531" y="229952"/>
                </a:lnTo>
                <a:lnTo>
                  <a:pt x="816835" y="205824"/>
                </a:lnTo>
                <a:lnTo>
                  <a:pt x="863232" y="183707"/>
                </a:lnTo>
                <a:lnTo>
                  <a:pt x="925096" y="147515"/>
                </a:lnTo>
                <a:lnTo>
                  <a:pt x="999332" y="93228"/>
                </a:lnTo>
                <a:lnTo>
                  <a:pt x="1048822" y="53015"/>
                </a:lnTo>
                <a:lnTo>
                  <a:pt x="1084394" y="20845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440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typical problem would be to estimate the proportion of the population that has a certain attribute,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with the sample proportion,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sampling distribution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approximately the Normal distribution whenever the sample size is large (both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2F4C1F1-CEA7-CB4F-DBD6-785D4F200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0" t="-1031" r="-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77D91C-2B0B-40AB-93E1-9EBE65BA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91450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vs. Populations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Population:   1,  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3,   5,   5,   7,   </a:t>
            </a:r>
            <a:r>
              <a:rPr lang="en-US" sz="2400" dirty="0"/>
              <a:t>9,  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4,   </a:t>
            </a:r>
            <a:r>
              <a:rPr lang="en-US" sz="2400" dirty="0"/>
              <a:t>6,   10,  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80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vs. Populations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Population:   1,   3,   5,   </a:t>
            </a:r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5,   7,   9,   4,   6,   10,   </a:t>
            </a:r>
            <a:r>
              <a:rPr lang="en-US" sz="24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8B2470-478E-1F25-E2B0-06998DFDCEC3}"/>
              </a:ext>
            </a:extLst>
          </p:cNvPr>
          <p:cNvSpPr txBox="1"/>
          <p:nvPr/>
        </p:nvSpPr>
        <p:spPr>
          <a:xfrm>
            <a:off x="1996897" y="4592889"/>
            <a:ext cx="3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2:   1,   3,   2,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/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blipFill>
                <a:blip r:embed="rId4"/>
                <a:stretch>
                  <a:fillRect l="-1852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05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D86B0-6763-2085-8D31-49DC241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Error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99D9C-7E78-D841-F08C-84D4E506554B}"/>
              </a:ext>
            </a:extLst>
          </p:cNvPr>
          <p:cNvSpPr txBox="1"/>
          <p:nvPr/>
        </p:nvSpPr>
        <p:spPr>
          <a:xfrm>
            <a:off x="1718601" y="2395330"/>
            <a:ext cx="6111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Population:   1,   3,   5,   5,   7,   9,   4,   6,   10,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/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A9B8C3-56CB-0935-8E66-CA4D8AE6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87" y="2395330"/>
                <a:ext cx="1064074" cy="369332"/>
              </a:xfrm>
              <a:prstGeom prst="rect">
                <a:avLst/>
              </a:prstGeom>
              <a:blipFill>
                <a:blip r:embed="rId2"/>
                <a:stretch>
                  <a:fillRect l="-5882" r="-47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A73E54F-1826-51A6-9962-BAA5A823BEE5}"/>
              </a:ext>
            </a:extLst>
          </p:cNvPr>
          <p:cNvSpPr txBox="1"/>
          <p:nvPr/>
        </p:nvSpPr>
        <p:spPr>
          <a:xfrm>
            <a:off x="1996897" y="3539341"/>
            <a:ext cx="32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1:   1,   10,   6,  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/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=6.5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77164A-53E1-6C4D-B011-B4ECF3D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3585507"/>
                <a:ext cx="1183464" cy="369332"/>
              </a:xfrm>
              <a:prstGeom prst="rect">
                <a:avLst/>
              </a:prstGeom>
              <a:blipFill>
                <a:blip r:embed="rId3"/>
                <a:stretch>
                  <a:fillRect l="-2128" r="-53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8B2470-478E-1F25-E2B0-06998DFDCEC3}"/>
              </a:ext>
            </a:extLst>
          </p:cNvPr>
          <p:cNvSpPr txBox="1"/>
          <p:nvPr/>
        </p:nvSpPr>
        <p:spPr>
          <a:xfrm>
            <a:off x="1996897" y="4592889"/>
            <a:ext cx="308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2:   1,   3,   2,  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/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=2.75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3FCCC0-27B7-D336-F9AF-8968B56FB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961" y="4639055"/>
                <a:ext cx="1360501" cy="369332"/>
              </a:xfrm>
              <a:prstGeom prst="rect">
                <a:avLst/>
              </a:prstGeom>
              <a:blipFill>
                <a:blip r:embed="rId4"/>
                <a:stretch>
                  <a:fillRect l="-1852" r="-46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B7AFDE-6A51-E169-93D3-7E5F4F7C8AB5}"/>
              </a:ext>
            </a:extLst>
          </p:cNvPr>
          <p:cNvCxnSpPr/>
          <p:nvPr/>
        </p:nvCxnSpPr>
        <p:spPr>
          <a:xfrm flipV="1">
            <a:off x="7197462" y="2764662"/>
            <a:ext cx="1598668" cy="8208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A2A106-06CA-C554-62B6-10611CCDBDE5}"/>
              </a:ext>
            </a:extLst>
          </p:cNvPr>
          <p:cNvCxnSpPr>
            <a:cxnSpLocks/>
          </p:cNvCxnSpPr>
          <p:nvPr/>
        </p:nvCxnSpPr>
        <p:spPr>
          <a:xfrm flipV="1">
            <a:off x="7270349" y="2856995"/>
            <a:ext cx="1697438" cy="191868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14A777-B351-CF57-A20A-D247713873A0}"/>
              </a:ext>
            </a:extLst>
          </p:cNvPr>
          <p:cNvSpPr txBox="1"/>
          <p:nvPr/>
        </p:nvSpPr>
        <p:spPr>
          <a:xfrm>
            <a:off x="8291352" y="3811334"/>
            <a:ext cx="3481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Both estimates are wrong!</a:t>
            </a:r>
          </a:p>
        </p:txBody>
      </p:sp>
    </p:spTree>
    <p:extLst>
      <p:ext uri="{BB962C8B-B14F-4D97-AF65-F5344CB8AC3E}">
        <p14:creationId xmlns:p14="http://schemas.microsoft.com/office/powerpoint/2010/main" val="280539328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{EA9BD258-1D0C-9C41-8308-7D8383778504}tf10001123</Template>
  <TotalTime>47598</TotalTime>
  <Words>4314</Words>
  <Application>Microsoft Macintosh PowerPoint</Application>
  <PresentationFormat>Widescreen</PresentationFormat>
  <Paragraphs>516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Calibri</vt:lpstr>
      <vt:lpstr>Cambria Math</vt:lpstr>
      <vt:lpstr>Gill Sans MT</vt:lpstr>
      <vt:lpstr>Wingdings 2</vt:lpstr>
      <vt:lpstr>Dividend</vt:lpstr>
      <vt:lpstr>Distributions of Statistics From Data</vt:lpstr>
      <vt:lpstr>Review</vt:lpstr>
      <vt:lpstr>Parameters vs. Statistics</vt:lpstr>
      <vt:lpstr>Point Estimators</vt:lpstr>
      <vt:lpstr>Samples are Estimates</vt:lpstr>
      <vt:lpstr>Samples vs. Populations</vt:lpstr>
      <vt:lpstr>Samples vs. Populations</vt:lpstr>
      <vt:lpstr>Samples vs. Populations</vt:lpstr>
      <vt:lpstr>Sampling Error</vt:lpstr>
      <vt:lpstr>Sampling Error</vt:lpstr>
      <vt:lpstr>Sampling Error</vt:lpstr>
      <vt:lpstr>Sampling Error</vt:lpstr>
      <vt:lpstr>Sampling Error</vt:lpstr>
      <vt:lpstr>Sampling Error</vt:lpstr>
      <vt:lpstr>Summary</vt:lpstr>
      <vt:lpstr>Sampling Distribution for x ̅</vt:lpstr>
      <vt:lpstr>Point Estimators</vt:lpstr>
      <vt:lpstr>Sampling Distribution</vt:lpstr>
      <vt:lpstr>Sampling Distribution</vt:lpstr>
      <vt:lpstr>Sampling Distribution</vt:lpstr>
      <vt:lpstr>Many, many Samples</vt:lpstr>
      <vt:lpstr>Many, many Samples</vt:lpstr>
      <vt:lpstr>Many, many Samples</vt:lpstr>
      <vt:lpstr>Many, many Samples</vt:lpstr>
      <vt:lpstr>Many, many Samples</vt:lpstr>
      <vt:lpstr>Many, many Samples</vt:lpstr>
      <vt:lpstr>Distribution of Sample Means</vt:lpstr>
      <vt:lpstr>Distribution of Sample Means</vt:lpstr>
      <vt:lpstr>Many, many Samples</vt:lpstr>
      <vt:lpstr>Many, many Samples</vt:lpstr>
      <vt:lpstr>Many, many Samples</vt:lpstr>
      <vt:lpstr>Many, many Samples</vt:lpstr>
      <vt:lpstr>Many, many Samples</vt:lpstr>
      <vt:lpstr>Distribution of Sample Means</vt:lpstr>
      <vt:lpstr>Distribution of Sample Means</vt:lpstr>
      <vt:lpstr>Central Limit Theorem</vt:lpstr>
      <vt:lpstr>Central Limit Theorem</vt:lpstr>
      <vt:lpstr>Sampling Distribution Bike Data Example</vt:lpstr>
      <vt:lpstr>Z-score for x ̅</vt:lpstr>
      <vt:lpstr>Z-score for x ̅</vt:lpstr>
      <vt:lpstr>Sampling Distribution Bike Data Example</vt:lpstr>
      <vt:lpstr>Sampling Distribution Bike Data Example</vt:lpstr>
      <vt:lpstr>Sampling Distribution Bike Data Example</vt:lpstr>
      <vt:lpstr>Sampling Distribution Bike Data Example</vt:lpstr>
      <vt:lpstr>Sampling Distribution Bike Data Example</vt:lpstr>
      <vt:lpstr>Sampling Distribution Bike Data Example</vt:lpstr>
      <vt:lpstr>Sampling Distribution Bike Data Example</vt:lpstr>
      <vt:lpstr>Sampling Distribution Bike Data Example</vt:lpstr>
      <vt:lpstr>Sampling Distribution Bike Data Example</vt:lpstr>
      <vt:lpstr>Sample Size and Sampling Distribution</vt:lpstr>
      <vt:lpstr>Sample Size and Sampling Distribution</vt:lpstr>
      <vt:lpstr>Summary</vt:lpstr>
      <vt:lpstr>Sampling Distribution for p ̂</vt:lpstr>
      <vt:lpstr>Proportions</vt:lpstr>
      <vt:lpstr>Proportions</vt:lpstr>
      <vt:lpstr>Sampling Distribution of p ̂</vt:lpstr>
      <vt:lpstr>Sampling Distribution of p ̂</vt:lpstr>
      <vt:lpstr>Sampling Distribution of p ̂</vt:lpstr>
      <vt:lpstr>Sampling Distribution of p ̂</vt:lpstr>
      <vt:lpstr>Sampling Distribution of p ̂</vt:lpstr>
      <vt:lpstr>Sampling Distribution</vt:lpstr>
      <vt:lpstr>Sampling Distribution Bike Data Example</vt:lpstr>
      <vt:lpstr>Sampling Distribution Bike Data Example</vt:lpstr>
      <vt:lpstr>Z-Score p ̂</vt:lpstr>
      <vt:lpstr>Z-Score p ̂</vt:lpstr>
      <vt:lpstr>Z-Score p ̂</vt:lpstr>
      <vt:lpstr>Z-Score p ̂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Data?</dc:title>
  <dc:creator>Aric LaBarr</dc:creator>
  <cp:lastModifiedBy>Aric LaBarr</cp:lastModifiedBy>
  <cp:revision>313</cp:revision>
  <dcterms:created xsi:type="dcterms:W3CDTF">2022-04-04T02:16:16Z</dcterms:created>
  <dcterms:modified xsi:type="dcterms:W3CDTF">2022-09-08T18:50:22Z</dcterms:modified>
</cp:coreProperties>
</file>