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20"/>
  </p:notesMasterIdLst>
  <p:sldIdLst>
    <p:sldId id="256" r:id="rId2"/>
    <p:sldId id="259" r:id="rId3"/>
    <p:sldId id="499" r:id="rId4"/>
    <p:sldId id="507" r:id="rId5"/>
    <p:sldId id="494" r:id="rId6"/>
    <p:sldId id="508" r:id="rId7"/>
    <p:sldId id="496" r:id="rId8"/>
    <p:sldId id="518" r:id="rId9"/>
    <p:sldId id="497" r:id="rId10"/>
    <p:sldId id="498" r:id="rId11"/>
    <p:sldId id="500" r:id="rId12"/>
    <p:sldId id="502" r:id="rId13"/>
    <p:sldId id="501" r:id="rId14"/>
    <p:sldId id="503" r:id="rId15"/>
    <p:sldId id="504" r:id="rId16"/>
    <p:sldId id="505" r:id="rId17"/>
    <p:sldId id="506" r:id="rId18"/>
    <p:sldId id="460" r:id="rId19"/>
  </p:sldIdLst>
  <p:sldSz cx="9144000" cy="5143500" type="screen16x9"/>
  <p:notesSz cx="6858000" cy="9144000"/>
  <p:embeddedFontLst>
    <p:embeddedFont>
      <p:font typeface="Coming Soon" panose="020B0604020202020204" charset="0"/>
      <p:regular r:id="rId21"/>
    </p:embeddedFont>
    <p:embeddedFont>
      <p:font typeface="Concert One" panose="020B0604020202020204" charset="0"/>
      <p:regular r:id="rId22"/>
    </p:embeddedFont>
    <p:embeddedFont>
      <p:font typeface="Roboto Mono Medium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AED1EB-B4A8-4FFC-B4F1-1F57FDB887E8}">
  <a:tblStyle styleId="{92AED1EB-B4A8-4FFC-B4F1-1F57FDB887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98" d="100"/>
          <a:sy n="98" d="100"/>
        </p:scale>
        <p:origin x="72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6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09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551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4771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370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001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1426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9769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631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76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47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24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633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087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433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207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635655">
            <a:off x="1848552" y="3058534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903775">
            <a:off x="6763976" y="866659"/>
            <a:ext cx="2068425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29175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>
            <a:spLocks noGrp="1"/>
          </p:cNvSpPr>
          <p:nvPr>
            <p:ph type="title" hasCustomPrompt="1"/>
          </p:nvPr>
        </p:nvSpPr>
        <p:spPr>
          <a:xfrm>
            <a:off x="13014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3014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2" hasCustomPrompt="1"/>
          </p:nvPr>
        </p:nvSpPr>
        <p:spPr>
          <a:xfrm>
            <a:off x="352140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3"/>
          </p:nvPr>
        </p:nvSpPr>
        <p:spPr>
          <a:xfrm>
            <a:off x="352140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4" hasCustomPrompt="1"/>
          </p:nvPr>
        </p:nvSpPr>
        <p:spPr>
          <a:xfrm>
            <a:off x="57413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5"/>
          </p:nvPr>
        </p:nvSpPr>
        <p:spPr>
          <a:xfrm>
            <a:off x="57413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820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9" r:id="rId3"/>
    <p:sldLayoutId id="2147483670" r:id="rId4"/>
    <p:sldLayoutId id="2147483671" r:id="rId5"/>
    <p:sldLayoutId id="2147483672" r:id="rId6"/>
    <p:sldLayoutId id="2147483677" r:id="rId7"/>
    <p:sldLayoutId id="214748367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Educación Cristiana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subTitle" idx="1"/>
          </p:nvPr>
        </p:nvSpPr>
        <p:spPr>
          <a:xfrm>
            <a:off x="1630573" y="3769325"/>
            <a:ext cx="150908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David Leví Orta Álvarez</a:t>
            </a:r>
            <a:endParaRPr b="0" dirty="0"/>
          </a:p>
        </p:txBody>
      </p:sp>
      <p:sp>
        <p:nvSpPr>
          <p:cNvPr id="180" name="Google Shape;180;p30"/>
          <p:cNvSpPr/>
          <p:nvPr/>
        </p:nvSpPr>
        <p:spPr>
          <a:xfrm>
            <a:off x="2386313" y="287005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Google Shape;181;p30"/>
          <p:cNvSpPr/>
          <p:nvPr/>
        </p:nvSpPr>
        <p:spPr>
          <a:xfrm>
            <a:off x="6232350" y="285628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Google Shape;182;p3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3" name="Google Shape;183;p30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0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67E2A1-4C25-4157-835E-C2083594D20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48" y="618123"/>
            <a:ext cx="1458163" cy="1092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4" y="1448878"/>
            <a:ext cx="6756291" cy="2245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A quién va dirigido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Qué es lo que se espera que logre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Cómo planeo que se logre la meta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Para qué se planteó este objetivo</a:t>
            </a:r>
          </a:p>
        </p:txBody>
      </p:sp>
    </p:spTree>
    <p:extLst>
      <p:ext uri="{BB962C8B-B14F-4D97-AF65-F5344CB8AC3E}">
        <p14:creationId xmlns:p14="http://schemas.microsoft.com/office/powerpoint/2010/main" val="147393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Formulación de una Lección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5" y="988481"/>
            <a:ext cx="3499640" cy="3466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Básico:</a:t>
            </a:r>
          </a:p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Título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Objetivo Específico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Lectura bíblica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Versículo para memorizar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Verdad central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Introducción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Cuerpo/Divisiones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Conclusión y Aplicación</a:t>
            </a: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6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Formulación de una Lección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5" y="988481"/>
            <a:ext cx="3499640" cy="3466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Básico:</a:t>
            </a:r>
          </a:p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Título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Objetivo Específico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Lectura bíblica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Versículo para memorizar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Verdad central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Introducción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Cuerpo/Divisiones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Conclusión y Aplicación</a:t>
            </a: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EBAFB9C3-F5F8-4F07-A4D6-197C75DFC951}"/>
              </a:ext>
            </a:extLst>
          </p:cNvPr>
          <p:cNvSpPr txBox="1">
            <a:spLocks/>
          </p:cNvSpPr>
          <p:nvPr/>
        </p:nvSpPr>
        <p:spPr bwMode="auto">
          <a:xfrm>
            <a:off x="4822370" y="1033737"/>
            <a:ext cx="2959621" cy="346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MX" sz="18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Extras: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MX" sz="16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 Tiempo de adoración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MX" sz="16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 Tiempo de convivencia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MX" sz="16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 Trabajo didáctico para reforzar el aprendizaje</a:t>
            </a:r>
          </a:p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s-MX" sz="16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 Trabajo manual</a:t>
            </a:r>
          </a:p>
          <a:p>
            <a:pPr marL="457200" indent="-457200" algn="l" fontAlgn="auto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4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0070C0"/>
                </a:solidFill>
                <a:latin typeface="Concert One"/>
                <a:ea typeface="Concert One"/>
                <a:cs typeface="Concert One"/>
                <a:sym typeface="Concert One"/>
              </a:rPr>
              <a:t>Título</a:t>
            </a:r>
            <a:endParaRPr lang="en" sz="4200" dirty="0">
              <a:solidFill>
                <a:srgbClr val="0070C0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5" y="988481"/>
            <a:ext cx="6760786" cy="3743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No es en sí el tema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No se realiza al principio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No debe ser extenso, ni un resumen de la clase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No se debe considerar como algo de poca importancia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Embellece al tema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Primero se elabora objetivo y bosquejo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Suficientemente interesante, preciso y conciso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Útil para el aprendizaje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78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0070C0"/>
                </a:solidFill>
                <a:latin typeface="Concert One"/>
                <a:ea typeface="Concert One"/>
                <a:cs typeface="Concert One"/>
                <a:sym typeface="Concert One"/>
              </a:rPr>
              <a:t>Título</a:t>
            </a:r>
            <a:endParaRPr lang="en" sz="4200" dirty="0">
              <a:solidFill>
                <a:srgbClr val="0070C0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5" y="988481"/>
            <a:ext cx="6760786" cy="4113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Debe ser pertinente al texto o al mensaje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título debe ser interesante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título debe estar en armonía con la dignidad de predicar la Palabra de Dios 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Puede establecerse en forma de afirmación, interrogación o exclamación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Puede consistir en una frase seguida de una pregunta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Puede darse en ocasiones en forma de sujeto compuesto 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Puede consistir en una breve cita de un texto de las Escrituras 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51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0070C0"/>
                </a:solidFill>
                <a:latin typeface="Concert One"/>
                <a:ea typeface="Concert One"/>
                <a:cs typeface="Concert One"/>
                <a:sym typeface="Concert One"/>
              </a:rPr>
              <a:t>Introducción</a:t>
            </a:r>
            <a:endParaRPr lang="en" sz="4200" dirty="0">
              <a:solidFill>
                <a:srgbClr val="0070C0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93855" y="988481"/>
            <a:ext cx="6760786" cy="3374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Es el proceso mediante </a:t>
            </a:r>
            <a:r>
              <a:rPr lang="es-MX" sz="160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cual 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maestro trata de preparar las mentes y de asegurar el interés de sus oyentes en el mensaje que tiene que proclamar.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Debería ser generalmente breve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Debería ser interesante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Debería conducir a la idea dominante o punto principal del mensaje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0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0070C0"/>
                </a:solidFill>
                <a:latin typeface="Concert One"/>
                <a:ea typeface="Concert One"/>
                <a:cs typeface="Concert One"/>
                <a:sym typeface="Concert One"/>
              </a:rPr>
              <a:t>Divisiones</a:t>
            </a:r>
            <a:endParaRPr lang="en" sz="4200" dirty="0">
              <a:solidFill>
                <a:srgbClr val="0070C0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35032" y="1282624"/>
            <a:ext cx="6919609" cy="300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Son las secciones principales de un discurso ordenado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Partes concretas, contribuyendo cada componente a la unidad del discurso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Contribuyen al desarrollo de la verdad central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Pueden ser de preferencia en forma de progresión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Cada una es distinta entres sí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51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0070C0"/>
                </a:solidFill>
                <a:latin typeface="Concert One"/>
                <a:ea typeface="Concert One"/>
                <a:cs typeface="Concert One"/>
                <a:sym typeface="Concert One"/>
              </a:rPr>
              <a:t>Conclusión y Aplicación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35032" y="1282624"/>
            <a:ext cx="6919609" cy="2635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Resumen de lo visto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Que se pueda responder al mensaje de manera favorable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Cuando se emplea apropiadamente, la aplicación muestra la relevancia de las Escrituras en la vida diaria de la persona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23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F0382A5-24C7-4D10-994A-009688B8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78" y="513996"/>
            <a:ext cx="3748624" cy="4140804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C3EC7A5-909D-4EF6-B118-50EE07C9F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422" y="513996"/>
            <a:ext cx="3782100" cy="4115508"/>
          </a:xfrm>
          <a:prstGeom prst="rect">
            <a:avLst/>
          </a:prstGeom>
        </p:spPr>
      </p:pic>
      <p:sp>
        <p:nvSpPr>
          <p:cNvPr id="13" name="Google Shape;270;p38">
            <a:extLst>
              <a:ext uri="{FF2B5EF4-FFF2-40B4-BE49-F238E27FC236}">
                <a16:creationId xmlns:a16="http://schemas.microsoft.com/office/drawing/2014/main" id="{E21F751B-D150-45A0-9B41-D4EF602285EC}"/>
              </a:ext>
            </a:extLst>
          </p:cNvPr>
          <p:cNvSpPr/>
          <p:nvPr/>
        </p:nvSpPr>
        <p:spPr>
          <a:xfrm rot="-2700000">
            <a:off x="112506" y="62896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4" name="Google Shape;270;p38">
            <a:extLst>
              <a:ext uri="{FF2B5EF4-FFF2-40B4-BE49-F238E27FC236}">
                <a16:creationId xmlns:a16="http://schemas.microsoft.com/office/drawing/2014/main" id="{C388BB09-5FBC-4E30-83F3-E0EABAE89C1A}"/>
              </a:ext>
            </a:extLst>
          </p:cNvPr>
          <p:cNvSpPr/>
          <p:nvPr/>
        </p:nvSpPr>
        <p:spPr>
          <a:xfrm rot="-2700000">
            <a:off x="3597459" y="4350512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5" name="Google Shape;270;p38">
            <a:extLst>
              <a:ext uri="{FF2B5EF4-FFF2-40B4-BE49-F238E27FC236}">
                <a16:creationId xmlns:a16="http://schemas.microsoft.com/office/drawing/2014/main" id="{A0457F53-BDB4-4DE5-85F7-3A6B5C55E949}"/>
              </a:ext>
            </a:extLst>
          </p:cNvPr>
          <p:cNvSpPr/>
          <p:nvPr/>
        </p:nvSpPr>
        <p:spPr>
          <a:xfrm rot="-2700000">
            <a:off x="4515617" y="520263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6" name="Google Shape;270;p38">
            <a:extLst>
              <a:ext uri="{FF2B5EF4-FFF2-40B4-BE49-F238E27FC236}">
                <a16:creationId xmlns:a16="http://schemas.microsoft.com/office/drawing/2014/main" id="{9250A264-463D-40C3-854A-D601DB145B08}"/>
              </a:ext>
            </a:extLst>
          </p:cNvPr>
          <p:cNvSpPr/>
          <p:nvPr/>
        </p:nvSpPr>
        <p:spPr>
          <a:xfrm rot="-2700000">
            <a:off x="7977625" y="435690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3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</a:t>
            </a:r>
            <a:endParaRPr dirty="0"/>
          </a:p>
        </p:txBody>
      </p:sp>
      <p:pic>
        <p:nvPicPr>
          <p:cNvPr id="214" name="Google Shape;214;p3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3" y="2371676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Planeación</a:t>
            </a:r>
            <a:br>
              <a:rPr lang="es-MX" dirty="0"/>
            </a:br>
            <a:r>
              <a:rPr lang="es-MX" sz="2400" dirty="0"/>
              <a:t>Parte 3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Formulación de una Lección</a:t>
            </a:r>
          </a:p>
        </p:txBody>
      </p:sp>
    </p:spTree>
    <p:extLst>
      <p:ext uri="{BB962C8B-B14F-4D97-AF65-F5344CB8AC3E}">
        <p14:creationId xmlns:p14="http://schemas.microsoft.com/office/powerpoint/2010/main" val="297845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F0382A5-24C7-4D10-994A-009688B8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78" y="513996"/>
            <a:ext cx="3748624" cy="4140804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C3EC7A5-909D-4EF6-B118-50EE07C9F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422" y="513996"/>
            <a:ext cx="3782100" cy="4115508"/>
          </a:xfrm>
          <a:prstGeom prst="rect">
            <a:avLst/>
          </a:prstGeom>
        </p:spPr>
      </p:pic>
      <p:sp>
        <p:nvSpPr>
          <p:cNvPr id="13" name="Google Shape;270;p38">
            <a:extLst>
              <a:ext uri="{FF2B5EF4-FFF2-40B4-BE49-F238E27FC236}">
                <a16:creationId xmlns:a16="http://schemas.microsoft.com/office/drawing/2014/main" id="{E21F751B-D150-45A0-9B41-D4EF602285EC}"/>
              </a:ext>
            </a:extLst>
          </p:cNvPr>
          <p:cNvSpPr/>
          <p:nvPr/>
        </p:nvSpPr>
        <p:spPr>
          <a:xfrm rot="-2700000">
            <a:off x="112506" y="62896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4" name="Google Shape;270;p38">
            <a:extLst>
              <a:ext uri="{FF2B5EF4-FFF2-40B4-BE49-F238E27FC236}">
                <a16:creationId xmlns:a16="http://schemas.microsoft.com/office/drawing/2014/main" id="{C388BB09-5FBC-4E30-83F3-E0EABAE89C1A}"/>
              </a:ext>
            </a:extLst>
          </p:cNvPr>
          <p:cNvSpPr/>
          <p:nvPr/>
        </p:nvSpPr>
        <p:spPr>
          <a:xfrm rot="-2700000">
            <a:off x="3597459" y="4350512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5" name="Google Shape;270;p38">
            <a:extLst>
              <a:ext uri="{FF2B5EF4-FFF2-40B4-BE49-F238E27FC236}">
                <a16:creationId xmlns:a16="http://schemas.microsoft.com/office/drawing/2014/main" id="{A0457F53-BDB4-4DE5-85F7-3A6B5C55E949}"/>
              </a:ext>
            </a:extLst>
          </p:cNvPr>
          <p:cNvSpPr/>
          <p:nvPr/>
        </p:nvSpPr>
        <p:spPr>
          <a:xfrm rot="-2700000">
            <a:off x="4515617" y="520263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6" name="Google Shape;270;p38">
            <a:extLst>
              <a:ext uri="{FF2B5EF4-FFF2-40B4-BE49-F238E27FC236}">
                <a16:creationId xmlns:a16="http://schemas.microsoft.com/office/drawing/2014/main" id="{9250A264-463D-40C3-854A-D601DB145B08}"/>
              </a:ext>
            </a:extLst>
          </p:cNvPr>
          <p:cNvSpPr/>
          <p:nvPr/>
        </p:nvSpPr>
        <p:spPr>
          <a:xfrm rot="-2700000">
            <a:off x="7977625" y="435690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8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2635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¿Qué fines deseo alcanzar?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Los objetivos vienen a </a:t>
            </a:r>
            <a:r>
              <a:rPr lang="es-MX" sz="16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delimitar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los criterios para la elección de material, contenidos, programas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Los objetivos son </a:t>
            </a:r>
            <a:r>
              <a:rPr lang="es-MX" sz="16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resultado 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que se espera obtener del alumno después del aprendizaje</a:t>
            </a:r>
          </a:p>
        </p:txBody>
      </p:sp>
    </p:spTree>
    <p:extLst>
      <p:ext uri="{BB962C8B-B14F-4D97-AF65-F5344CB8AC3E}">
        <p14:creationId xmlns:p14="http://schemas.microsoft.com/office/powerpoint/2010/main" val="100574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2953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b="1" i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generales: 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 formulan para ser logrados a largo plazo en indican conductas no especificadas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800" b="1" i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específicos: 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son aquellos en los que su logro se alcanza a corto plazo y definen claramente la conducta que se espera lograr</a:t>
            </a:r>
          </a:p>
        </p:txBody>
      </p:sp>
    </p:spTree>
    <p:extLst>
      <p:ext uri="{BB962C8B-B14F-4D97-AF65-F5344CB8AC3E}">
        <p14:creationId xmlns:p14="http://schemas.microsoft.com/office/powerpoint/2010/main" val="215882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305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u="sng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generales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u="sng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Visión holística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Precisan el logro que alcanzar en un ciclo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 formulan en base a las intenciones del curso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Selección de los contenidos y la elaboración de objetivos específicos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Clave para la organización</a:t>
            </a:r>
          </a:p>
        </p:txBody>
      </p:sp>
    </p:spTree>
    <p:extLst>
      <p:ext uri="{BB962C8B-B14F-4D97-AF65-F5344CB8AC3E}">
        <p14:creationId xmlns:p14="http://schemas.microsoft.com/office/powerpoint/2010/main" val="4695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379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u="sng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específicos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u="sng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Expresan en forma clara, evidente y continua, las capacidades a desarrollar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 trata de la parte más elaborada del diseño, pues aquí el detalle es lo importante para la correcta expresión de lo que se desea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Hacen referencia al resultado final de las grandes unidades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52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2538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Habilidad cognitiva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Habilidad psicomotora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Habilidad afectiva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Qué quiero que conozca, que practique y que sea</a:t>
            </a:r>
          </a:p>
        </p:txBody>
      </p:sp>
    </p:spTree>
    <p:extLst>
      <p:ext uri="{BB962C8B-B14F-4D97-AF65-F5344CB8AC3E}">
        <p14:creationId xmlns:p14="http://schemas.microsoft.com/office/powerpoint/2010/main" val="762904219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562</Words>
  <Application>Microsoft Office PowerPoint</Application>
  <PresentationFormat>Presentación en pantalla (16:9)</PresentationFormat>
  <Paragraphs>98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Concert One</vt:lpstr>
      <vt:lpstr>Coming Soon</vt:lpstr>
      <vt:lpstr>Arial</vt:lpstr>
      <vt:lpstr>Roboto Mono Medium</vt:lpstr>
      <vt:lpstr>Notebook Lesson by Slidesgo</vt:lpstr>
      <vt:lpstr>Educación Cristiana</vt:lpstr>
      <vt:lpstr>10</vt:lpstr>
      <vt:lpstr>Formulación de una Lección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LEVÍ ORTA</dc:creator>
  <cp:lastModifiedBy>LEVÍ</cp:lastModifiedBy>
  <cp:revision>62</cp:revision>
  <dcterms:modified xsi:type="dcterms:W3CDTF">2022-12-10T20:29:41Z</dcterms:modified>
</cp:coreProperties>
</file>