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3"/>
  </p:handoutMasterIdLst>
  <p:sldIdLst>
    <p:sldId id="278" r:id="rId2"/>
    <p:sldId id="261" r:id="rId3"/>
    <p:sldId id="256" r:id="rId4"/>
    <p:sldId id="257" r:id="rId5"/>
    <p:sldId id="262" r:id="rId6"/>
    <p:sldId id="263" r:id="rId7"/>
    <p:sldId id="264" r:id="rId8"/>
    <p:sldId id="265" r:id="rId9"/>
    <p:sldId id="258" r:id="rId10"/>
    <p:sldId id="266" r:id="rId11"/>
    <p:sldId id="267" r:id="rId12"/>
    <p:sldId id="268" r:id="rId13"/>
    <p:sldId id="269" r:id="rId14"/>
    <p:sldId id="270" r:id="rId15"/>
    <p:sldId id="273" r:id="rId16"/>
    <p:sldId id="274" r:id="rId17"/>
    <p:sldId id="275" r:id="rId18"/>
    <p:sldId id="276" r:id="rId19"/>
    <p:sldId id="271" r:id="rId20"/>
    <p:sldId id="277" r:id="rId21"/>
    <p:sldId id="27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6260B28-C8FF-4060-928B-C957FEFAC974}" type="datetimeFigureOut">
              <a:rPr lang="en-US" smtClean="0"/>
              <a:pPr/>
              <a:t>6/1/2018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0530A6C-6F13-41C3-9E6B-628071AEBD5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84347A-BC90-4BBD-89F4-50DDA3AC19B1}" type="datetimeFigureOut">
              <a:rPr lang="en-US" smtClean="0"/>
              <a:pPr/>
              <a:t>6/1/2018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D9A9A9-45F7-4827-999F-983053F3845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84347A-BC90-4BBD-89F4-50DDA3AC19B1}" type="datetimeFigureOut">
              <a:rPr lang="en-US" smtClean="0"/>
              <a:pPr/>
              <a:t>6/1/2018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D9A9A9-45F7-4827-999F-983053F384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84347A-BC90-4BBD-89F4-50DDA3AC19B1}" type="datetimeFigureOut">
              <a:rPr lang="en-US" smtClean="0"/>
              <a:pPr/>
              <a:t>6/1/2018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D9A9A9-45F7-4827-999F-983053F384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84347A-BC90-4BBD-89F4-50DDA3AC19B1}" type="datetimeFigureOut">
              <a:rPr lang="en-US" smtClean="0"/>
              <a:pPr/>
              <a:t>6/1/2018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D9A9A9-45F7-4827-999F-983053F384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84347A-BC90-4BBD-89F4-50DDA3AC19B1}" type="datetimeFigureOut">
              <a:rPr lang="en-US" smtClean="0"/>
              <a:pPr/>
              <a:t>6/1/2018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D9A9A9-45F7-4827-999F-983053F3845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84347A-BC90-4BBD-89F4-50DDA3AC19B1}" type="datetimeFigureOut">
              <a:rPr lang="en-US" smtClean="0"/>
              <a:pPr/>
              <a:t>6/1/2018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D9A9A9-45F7-4827-999F-983053F384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84347A-BC90-4BBD-89F4-50DDA3AC19B1}" type="datetimeFigureOut">
              <a:rPr lang="en-US" smtClean="0"/>
              <a:pPr/>
              <a:t>6/1/2018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D9A9A9-45F7-4827-999F-983053F3845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84347A-BC90-4BBD-89F4-50DDA3AC19B1}" type="datetimeFigureOut">
              <a:rPr lang="en-US" smtClean="0"/>
              <a:pPr/>
              <a:t>6/1/2018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D9A9A9-45F7-4827-999F-983053F384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84347A-BC90-4BBD-89F4-50DDA3AC19B1}" type="datetimeFigureOut">
              <a:rPr lang="en-US" smtClean="0"/>
              <a:pPr/>
              <a:t>6/1/2018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D9A9A9-45F7-4827-999F-983053F384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84347A-BC90-4BBD-89F4-50DDA3AC19B1}" type="datetimeFigureOut">
              <a:rPr lang="en-US" smtClean="0"/>
              <a:pPr/>
              <a:t>6/1/2018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D9A9A9-45F7-4827-999F-983053F384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84347A-BC90-4BBD-89F4-50DDA3AC19B1}" type="datetimeFigureOut">
              <a:rPr lang="en-US" smtClean="0"/>
              <a:pPr/>
              <a:t>6/1/2018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D9A9A9-45F7-4827-999F-983053F3845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84347A-BC90-4BBD-89F4-50DDA3AC19B1}" type="datetimeFigureOut">
              <a:rPr lang="en-US" smtClean="0"/>
              <a:pPr/>
              <a:t>6/1/2018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D9A9A9-45F7-4827-999F-983053F384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s://mohammedyakubu4.files.wordpress.com/2015/09/managment-styles-pic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457200" y="304800"/>
            <a:ext cx="5186548" cy="1938992"/>
          </a:xfrm>
          <a:prstGeom prst="rect">
            <a:avLst/>
          </a:prstGeom>
          <a:noFill/>
        </p:spPr>
        <p:txBody>
          <a:bodyPr wrap="none" rtlCol="0">
            <a:spAutoFit/>
          </a:bodyPr>
          <a:lstStyle/>
          <a:p>
            <a:r>
              <a:rPr lang="en-US" sz="4000" dirty="0" smtClean="0">
                <a:solidFill>
                  <a:srgbClr val="FF0000"/>
                </a:solidFill>
                <a:effectLst>
                  <a:outerShdw blurRad="38100" dist="38100" dir="2700000" algn="tl">
                    <a:srgbClr val="000000">
                      <a:alpha val="43137"/>
                    </a:srgbClr>
                  </a:outerShdw>
                </a:effectLst>
              </a:rPr>
              <a:t>Leadership </a:t>
            </a:r>
            <a:r>
              <a:rPr lang="en-US" sz="4000" dirty="0" smtClean="0">
                <a:solidFill>
                  <a:srgbClr val="FF0000"/>
                </a:solidFill>
                <a:effectLst>
                  <a:outerShdw blurRad="38100" dist="38100" dir="2700000" algn="tl">
                    <a:srgbClr val="000000">
                      <a:alpha val="43137"/>
                    </a:srgbClr>
                  </a:outerShdw>
                </a:effectLst>
              </a:rPr>
              <a:t>17</a:t>
            </a:r>
            <a:endParaRPr lang="en-US" sz="4000" dirty="0" smtClean="0">
              <a:solidFill>
                <a:srgbClr val="FF0000"/>
              </a:solidFill>
              <a:effectLst>
                <a:outerShdw blurRad="38100" dist="38100" dir="2700000" algn="tl">
                  <a:srgbClr val="000000">
                    <a:alpha val="43137"/>
                  </a:srgbClr>
                </a:outerShdw>
              </a:effectLst>
            </a:endParaRPr>
          </a:p>
          <a:p>
            <a:r>
              <a:rPr lang="en-US" sz="4000" dirty="0">
                <a:solidFill>
                  <a:srgbClr val="FF0000"/>
                </a:solidFill>
                <a:effectLst>
                  <a:outerShdw blurRad="38100" dist="38100" dir="2700000" algn="tl">
                    <a:srgbClr val="000000">
                      <a:alpha val="43137"/>
                    </a:srgbClr>
                  </a:outerShdw>
                </a:effectLst>
              </a:rPr>
              <a:t>	</a:t>
            </a:r>
            <a:r>
              <a:rPr lang="en-US" sz="4000" dirty="0" smtClean="0">
                <a:solidFill>
                  <a:srgbClr val="FF0000"/>
                </a:solidFill>
                <a:effectLst>
                  <a:outerShdw blurRad="38100" dist="38100" dir="2700000" algn="tl">
                    <a:srgbClr val="000000">
                      <a:alpha val="43137"/>
                    </a:srgbClr>
                  </a:outerShdw>
                </a:effectLst>
              </a:rPr>
              <a:t>Developing a Vision</a:t>
            </a:r>
            <a:endParaRPr lang="en-US" sz="4000" dirty="0" smtClean="0">
              <a:solidFill>
                <a:srgbClr val="FF0000"/>
              </a:solidFill>
              <a:effectLst>
                <a:outerShdw blurRad="38100" dist="38100" dir="2700000" algn="tl">
                  <a:srgbClr val="000000">
                    <a:alpha val="43137"/>
                  </a:srgbClr>
                </a:outerShdw>
              </a:effectLst>
            </a:endParaRPr>
          </a:p>
          <a:p>
            <a:r>
              <a:rPr lang="en-US" sz="4000" dirty="0">
                <a:solidFill>
                  <a:srgbClr val="FF0000"/>
                </a:solidFill>
                <a:effectLst>
                  <a:outerShdw blurRad="38100" dist="38100" dir="2700000" algn="tl">
                    <a:srgbClr val="000000">
                      <a:alpha val="43137"/>
                    </a:srgbClr>
                  </a:outerShdw>
                </a:effectLst>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686800" cy="3354765"/>
          </a:xfrm>
          <a:prstGeom prst="rect">
            <a:avLst/>
          </a:prstGeom>
          <a:noFill/>
        </p:spPr>
        <p:txBody>
          <a:bodyPr wrap="square" rtlCol="0">
            <a:spAutoFit/>
          </a:bodyPr>
          <a:lstStyle/>
          <a:p>
            <a:pPr algn="ctr"/>
            <a:r>
              <a:rPr lang="en-US" sz="5400" dirty="0" smtClean="0">
                <a:effectLst>
                  <a:outerShdw blurRad="38100" dist="38100" dir="2700000" algn="tl">
                    <a:srgbClr val="000000">
                      <a:alpha val="43137"/>
                    </a:srgbClr>
                  </a:outerShdw>
                </a:effectLst>
              </a:rPr>
              <a:t>Birthing a Vision</a:t>
            </a:r>
          </a:p>
          <a:p>
            <a:endParaRPr lang="en-US" dirty="0">
              <a:effectLst>
                <a:outerShdw blurRad="38100" dist="38100" dir="2700000" algn="tl">
                  <a:srgbClr val="000000">
                    <a:alpha val="43137"/>
                  </a:srgbClr>
                </a:outerShdw>
              </a:effectLst>
            </a:endParaRPr>
          </a:p>
          <a:p>
            <a:r>
              <a:rPr lang="en-US" sz="4000" u="sng" dirty="0" smtClean="0">
                <a:effectLst>
                  <a:outerShdw blurRad="38100" dist="38100" dir="2700000" algn="tl">
                    <a:srgbClr val="000000">
                      <a:alpha val="43137"/>
                    </a:srgbClr>
                  </a:outerShdw>
                </a:effectLst>
              </a:rPr>
              <a:t>Who Does It?</a:t>
            </a:r>
          </a:p>
          <a:p>
            <a:endParaRPr lang="en-US" sz="2000" dirty="0">
              <a:effectLst>
                <a:outerShdw blurRad="38100" dist="38100" dir="2700000" algn="tl">
                  <a:srgbClr val="000000">
                    <a:alpha val="43137"/>
                  </a:srgbClr>
                </a:outerShdw>
              </a:effectLst>
            </a:endParaRPr>
          </a:p>
          <a:p>
            <a:r>
              <a:rPr lang="en-US" sz="4000" u="sng" dirty="0" smtClean="0">
                <a:effectLst>
                  <a:outerShdw blurRad="38100" dist="38100" dir="2700000" algn="tl">
                    <a:srgbClr val="000000">
                      <a:alpha val="43137"/>
                    </a:srgbClr>
                  </a:outerShdw>
                </a:effectLst>
              </a:rPr>
              <a:t>The Process </a:t>
            </a:r>
          </a:p>
          <a:p>
            <a:endParaRPr lang="en-US" sz="4000" u="sng" dirty="0" smtClean="0">
              <a:effectLst>
                <a:outerShdw blurRad="38100" dist="38100" dir="2700000" algn="tl">
                  <a:srgbClr val="000000">
                    <a:alpha val="43137"/>
                  </a:srgb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686800" cy="5201424"/>
          </a:xfrm>
          <a:prstGeom prst="rect">
            <a:avLst/>
          </a:prstGeom>
          <a:noFill/>
        </p:spPr>
        <p:txBody>
          <a:bodyPr wrap="square" rtlCol="0">
            <a:spAutoFit/>
          </a:bodyPr>
          <a:lstStyle/>
          <a:p>
            <a:pPr algn="ctr"/>
            <a:r>
              <a:rPr lang="en-US" sz="5400" dirty="0" smtClean="0">
                <a:effectLst>
                  <a:outerShdw blurRad="38100" dist="38100" dir="2700000" algn="tl">
                    <a:srgbClr val="000000">
                      <a:alpha val="43137"/>
                    </a:srgbClr>
                  </a:outerShdw>
                </a:effectLst>
              </a:rPr>
              <a:t>Birthing a Vision</a:t>
            </a:r>
          </a:p>
          <a:p>
            <a:endParaRPr lang="en-US" dirty="0">
              <a:effectLst>
                <a:outerShdw blurRad="38100" dist="38100" dir="2700000" algn="tl">
                  <a:srgbClr val="000000">
                    <a:alpha val="43137"/>
                  </a:srgbClr>
                </a:outerShdw>
              </a:effectLst>
            </a:endParaRPr>
          </a:p>
          <a:p>
            <a:r>
              <a:rPr lang="en-US" sz="4000" u="sng" dirty="0" smtClean="0">
                <a:effectLst>
                  <a:outerShdw blurRad="38100" dist="38100" dir="2700000" algn="tl">
                    <a:srgbClr val="000000">
                      <a:alpha val="43137"/>
                    </a:srgbClr>
                  </a:outerShdw>
                </a:effectLst>
              </a:rPr>
              <a:t>Who Does It?</a:t>
            </a:r>
          </a:p>
          <a:p>
            <a:endParaRPr lang="en-US" sz="2000" dirty="0">
              <a:effectLst>
                <a:outerShdw blurRad="38100" dist="38100" dir="2700000" algn="tl">
                  <a:srgbClr val="000000">
                    <a:alpha val="43137"/>
                  </a:srgbClr>
                </a:outerShdw>
              </a:effectLst>
            </a:endParaRPr>
          </a:p>
          <a:p>
            <a:r>
              <a:rPr lang="en-US" sz="4000" u="sng" dirty="0" smtClean="0">
                <a:effectLst>
                  <a:outerShdw blurRad="38100" dist="38100" dir="2700000" algn="tl">
                    <a:srgbClr val="000000">
                      <a:alpha val="43137"/>
                    </a:srgbClr>
                  </a:outerShdw>
                </a:effectLst>
              </a:rPr>
              <a:t>The Process </a:t>
            </a:r>
          </a:p>
          <a:p>
            <a:r>
              <a:rPr lang="en-US" sz="4000" dirty="0" smtClean="0">
                <a:effectLst>
                  <a:outerShdw blurRad="38100" dist="38100" dir="2700000" algn="tl">
                    <a:srgbClr val="000000">
                      <a:alpha val="43137"/>
                    </a:srgbClr>
                  </a:outerShdw>
                </a:effectLst>
              </a:rPr>
              <a:t>	Gestation Period </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	Untapped Opportunities </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	Dissatisfaction with status quo </a:t>
            </a:r>
          </a:p>
          <a:p>
            <a:endParaRPr lang="en-US" sz="4000" u="sng" dirty="0" smtClean="0">
              <a:effectLst>
                <a:outerShdw blurRad="38100" dist="38100" dir="2700000" algn="tl">
                  <a:srgbClr val="000000">
                    <a:alpha val="43137"/>
                  </a:srgbClr>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686800" cy="5816977"/>
          </a:xfrm>
          <a:prstGeom prst="rect">
            <a:avLst/>
          </a:prstGeom>
          <a:noFill/>
        </p:spPr>
        <p:txBody>
          <a:bodyPr wrap="square" rtlCol="0">
            <a:spAutoFit/>
          </a:bodyPr>
          <a:lstStyle/>
          <a:p>
            <a:pPr algn="ctr"/>
            <a:r>
              <a:rPr lang="en-US" sz="5400" dirty="0" smtClean="0">
                <a:effectLst>
                  <a:outerShdw blurRad="38100" dist="38100" dir="2700000" algn="tl">
                    <a:srgbClr val="000000">
                      <a:alpha val="43137"/>
                    </a:srgbClr>
                  </a:outerShdw>
                </a:effectLst>
              </a:rPr>
              <a:t>Birthing a Vision</a:t>
            </a:r>
          </a:p>
          <a:p>
            <a:endParaRPr lang="en-US" dirty="0">
              <a:effectLst>
                <a:outerShdw blurRad="38100" dist="38100" dir="2700000" algn="tl">
                  <a:srgbClr val="000000">
                    <a:alpha val="43137"/>
                  </a:srgbClr>
                </a:outerShdw>
              </a:effectLst>
            </a:endParaRPr>
          </a:p>
          <a:p>
            <a:r>
              <a:rPr lang="en-US" sz="4000" u="sng" dirty="0" smtClean="0">
                <a:effectLst>
                  <a:outerShdw blurRad="38100" dist="38100" dir="2700000" algn="tl">
                    <a:srgbClr val="000000">
                      <a:alpha val="43137"/>
                    </a:srgbClr>
                  </a:outerShdw>
                </a:effectLst>
              </a:rPr>
              <a:t>Who Does It?</a:t>
            </a:r>
          </a:p>
          <a:p>
            <a:endParaRPr lang="en-US" sz="2000" dirty="0">
              <a:effectLst>
                <a:outerShdw blurRad="38100" dist="38100" dir="2700000" algn="tl">
                  <a:srgbClr val="000000">
                    <a:alpha val="43137"/>
                  </a:srgbClr>
                </a:outerShdw>
              </a:effectLst>
            </a:endParaRPr>
          </a:p>
          <a:p>
            <a:r>
              <a:rPr lang="en-US" sz="4000" u="sng" dirty="0" smtClean="0">
                <a:effectLst>
                  <a:outerShdw blurRad="38100" dist="38100" dir="2700000" algn="tl">
                    <a:srgbClr val="000000">
                      <a:alpha val="43137"/>
                    </a:srgbClr>
                  </a:outerShdw>
                </a:effectLst>
              </a:rPr>
              <a:t>The Process </a:t>
            </a:r>
          </a:p>
          <a:p>
            <a:r>
              <a:rPr lang="en-US" sz="4000" dirty="0" smtClean="0">
                <a:effectLst>
                  <a:outerShdw blurRad="38100" dist="38100" dir="2700000" algn="tl">
                    <a:srgbClr val="000000">
                      <a:alpha val="43137"/>
                    </a:srgbClr>
                  </a:outerShdw>
                </a:effectLst>
              </a:rPr>
              <a:t>	Gestation Phase</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Growing Phase </a:t>
            </a:r>
          </a:p>
          <a:p>
            <a:r>
              <a:rPr lang="en-US" sz="4000" dirty="0" smtClean="0">
                <a:effectLst>
                  <a:outerShdw blurRad="38100" dist="38100" dir="2700000" algn="tl">
                    <a:srgbClr val="000000">
                      <a:alpha val="43137"/>
                    </a:srgbClr>
                  </a:outerShdw>
                </a:effectLst>
              </a:rPr>
              <a:t>		Visions expand as viable 					alternatives are explored.</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	Leaders vs. critics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8686800" cy="6432530"/>
          </a:xfrm>
          <a:prstGeom prst="rect">
            <a:avLst/>
          </a:prstGeom>
          <a:noFill/>
        </p:spPr>
        <p:txBody>
          <a:bodyPr wrap="square" rtlCol="0">
            <a:spAutoFit/>
          </a:bodyPr>
          <a:lstStyle/>
          <a:p>
            <a:pPr algn="ctr"/>
            <a:r>
              <a:rPr lang="en-US" sz="5400" dirty="0" smtClean="0">
                <a:effectLst>
                  <a:outerShdw blurRad="38100" dist="38100" dir="2700000" algn="tl">
                    <a:srgbClr val="000000">
                      <a:alpha val="43137"/>
                    </a:srgbClr>
                  </a:outerShdw>
                </a:effectLst>
              </a:rPr>
              <a:t>Birthing a Vision</a:t>
            </a:r>
          </a:p>
          <a:p>
            <a:endParaRPr lang="en-US" dirty="0">
              <a:effectLst>
                <a:outerShdw blurRad="38100" dist="38100" dir="2700000" algn="tl">
                  <a:srgbClr val="000000">
                    <a:alpha val="43137"/>
                  </a:srgbClr>
                </a:outerShdw>
              </a:effectLst>
            </a:endParaRPr>
          </a:p>
          <a:p>
            <a:r>
              <a:rPr lang="en-US" sz="4000" u="sng" dirty="0" smtClean="0">
                <a:effectLst>
                  <a:outerShdw blurRad="38100" dist="38100" dir="2700000" algn="tl">
                    <a:srgbClr val="000000">
                      <a:alpha val="43137"/>
                    </a:srgbClr>
                  </a:outerShdw>
                </a:effectLst>
              </a:rPr>
              <a:t>Who Does It?</a:t>
            </a:r>
          </a:p>
          <a:p>
            <a:endParaRPr lang="en-US" sz="2000" dirty="0">
              <a:effectLst>
                <a:outerShdw blurRad="38100" dist="38100" dir="2700000" algn="tl">
                  <a:srgbClr val="000000">
                    <a:alpha val="43137"/>
                  </a:srgbClr>
                </a:outerShdw>
              </a:effectLst>
            </a:endParaRPr>
          </a:p>
          <a:p>
            <a:r>
              <a:rPr lang="en-US" sz="4000" u="sng" dirty="0" smtClean="0">
                <a:effectLst>
                  <a:outerShdw blurRad="38100" dist="38100" dir="2700000" algn="tl">
                    <a:srgbClr val="000000">
                      <a:alpha val="43137"/>
                    </a:srgbClr>
                  </a:outerShdw>
                </a:effectLst>
              </a:rPr>
              <a:t>The Process </a:t>
            </a:r>
          </a:p>
          <a:p>
            <a:r>
              <a:rPr lang="en-US" sz="4000" dirty="0" smtClean="0">
                <a:effectLst>
                  <a:outerShdw blurRad="38100" dist="38100" dir="2700000" algn="tl">
                    <a:srgbClr val="000000">
                      <a:alpha val="43137"/>
                    </a:srgbClr>
                  </a:outerShdw>
                </a:effectLst>
              </a:rPr>
              <a:t>	Gestation Phase </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Growing Phase</a:t>
            </a:r>
          </a:p>
          <a:p>
            <a:r>
              <a:rPr lang="en-US" sz="4000" dirty="0" smtClean="0">
                <a:effectLst>
                  <a:outerShdw blurRad="38100" dist="38100" dir="2700000" algn="tl">
                    <a:srgbClr val="000000">
                      <a:alpha val="43137"/>
                    </a:srgbClr>
                  </a:outerShdw>
                </a:effectLst>
              </a:rPr>
              <a:t>		Visions expand as viable 					alternatives are explored.</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	Leaders vs. critics  </a:t>
            </a:r>
          </a:p>
          <a:p>
            <a:r>
              <a:rPr lang="en-US" sz="4000" dirty="0" smtClean="0">
                <a:effectLst>
                  <a:outerShdw blurRad="38100" dist="38100" dir="2700000" algn="tl">
                    <a:srgbClr val="000000">
                      <a:alpha val="43137"/>
                    </a:srgbClr>
                  </a:outerShdw>
                </a:effectLst>
              </a:rPr>
              <a:t>		Investigation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686800" cy="6432530"/>
          </a:xfrm>
          <a:prstGeom prst="rect">
            <a:avLst/>
          </a:prstGeom>
          <a:noFill/>
        </p:spPr>
        <p:txBody>
          <a:bodyPr wrap="square" rtlCol="0">
            <a:spAutoFit/>
          </a:bodyPr>
          <a:lstStyle/>
          <a:p>
            <a:pPr algn="ctr"/>
            <a:r>
              <a:rPr lang="en-US" sz="5400" dirty="0" smtClean="0">
                <a:effectLst>
                  <a:outerShdw blurRad="38100" dist="38100" dir="2700000" algn="tl">
                    <a:srgbClr val="000000">
                      <a:alpha val="43137"/>
                    </a:srgbClr>
                  </a:outerShdw>
                </a:effectLst>
              </a:rPr>
              <a:t>Birthing a Vision</a:t>
            </a:r>
          </a:p>
          <a:p>
            <a:endParaRPr lang="en-US" dirty="0">
              <a:effectLst>
                <a:outerShdw blurRad="38100" dist="38100" dir="2700000" algn="tl">
                  <a:srgbClr val="000000">
                    <a:alpha val="43137"/>
                  </a:srgbClr>
                </a:outerShdw>
              </a:effectLst>
            </a:endParaRPr>
          </a:p>
          <a:p>
            <a:r>
              <a:rPr lang="en-US" sz="4000" u="sng" dirty="0" smtClean="0">
                <a:effectLst>
                  <a:outerShdw blurRad="38100" dist="38100" dir="2700000" algn="tl">
                    <a:srgbClr val="000000">
                      <a:alpha val="43137"/>
                    </a:srgbClr>
                  </a:outerShdw>
                </a:effectLst>
              </a:rPr>
              <a:t>Who Does It?</a:t>
            </a:r>
          </a:p>
          <a:p>
            <a:endParaRPr lang="en-US" sz="2000" dirty="0">
              <a:effectLst>
                <a:outerShdw blurRad="38100" dist="38100" dir="2700000" algn="tl">
                  <a:srgbClr val="000000">
                    <a:alpha val="43137"/>
                  </a:srgbClr>
                </a:outerShdw>
              </a:effectLst>
            </a:endParaRPr>
          </a:p>
          <a:p>
            <a:r>
              <a:rPr lang="en-US" sz="4000" u="sng" dirty="0" smtClean="0">
                <a:effectLst>
                  <a:outerShdw blurRad="38100" dist="38100" dir="2700000" algn="tl">
                    <a:srgbClr val="000000">
                      <a:alpha val="43137"/>
                    </a:srgbClr>
                  </a:outerShdw>
                </a:effectLst>
              </a:rPr>
              <a:t>The Process </a:t>
            </a:r>
          </a:p>
          <a:p>
            <a:r>
              <a:rPr lang="en-US" sz="4000" dirty="0" smtClean="0">
                <a:effectLst>
                  <a:outerShdw blurRad="38100" dist="38100" dir="2700000" algn="tl">
                    <a:srgbClr val="000000">
                      <a:alpha val="43137"/>
                    </a:srgbClr>
                  </a:outerShdw>
                </a:effectLst>
              </a:rPr>
              <a:t>	Gestation Phase </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Growing Phase</a:t>
            </a:r>
          </a:p>
          <a:p>
            <a:r>
              <a:rPr lang="en-US" sz="4000" dirty="0" smtClean="0">
                <a:effectLst>
                  <a:outerShdw blurRad="38100" dist="38100" dir="2700000" algn="tl">
                    <a:srgbClr val="000000">
                      <a:alpha val="43137"/>
                    </a:srgbClr>
                  </a:outerShdw>
                </a:effectLst>
              </a:rPr>
              <a:t>	Development Phase </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	Prayer </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	Thinking big</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	Putting it on paper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240804"/>
            <a:ext cx="7023526" cy="6617196"/>
          </a:xfrm>
          <a:prstGeom prst="rect">
            <a:avLst/>
          </a:prstGeom>
          <a:noFill/>
        </p:spPr>
        <p:txBody>
          <a:bodyPr wrap="none" rtlCol="0">
            <a:spAutoFit/>
          </a:bodyPr>
          <a:lstStyle/>
          <a:p>
            <a:r>
              <a:rPr lang="en-US" sz="4000" dirty="0" smtClean="0">
                <a:effectLst>
                  <a:outerShdw blurRad="38100" dist="38100" dir="2700000" algn="tl">
                    <a:srgbClr val="000000">
                      <a:alpha val="43137"/>
                    </a:srgbClr>
                  </a:outerShdw>
                </a:effectLst>
              </a:rPr>
              <a:t>Prayer </a:t>
            </a:r>
          </a:p>
          <a:p>
            <a:r>
              <a:rPr lang="en-US" sz="4000" dirty="0" smtClean="0">
                <a:effectLst>
                  <a:outerShdw blurRad="38100" dist="38100" dir="2700000" algn="tl">
                    <a:srgbClr val="000000">
                      <a:alpha val="43137"/>
                    </a:srgbClr>
                  </a:outerShdw>
                </a:effectLst>
              </a:rPr>
              <a:t>	Where God calls, the “how” </a:t>
            </a:r>
          </a:p>
          <a:p>
            <a:r>
              <a:rPr lang="en-US" sz="4000" dirty="0" smtClean="0">
                <a:effectLst>
                  <a:outerShdw blurRad="38100" dist="38100" dir="2700000" algn="tl">
                    <a:srgbClr val="000000">
                      <a:alpha val="43137"/>
                    </a:srgbClr>
                  </a:outerShdw>
                </a:effectLst>
              </a:rPr>
              <a:t>		is not a concern. </a:t>
            </a:r>
          </a:p>
          <a:p>
            <a:r>
              <a:rPr lang="en-US" sz="4000" dirty="0" smtClean="0">
                <a:effectLst>
                  <a:outerShdw blurRad="38100" dist="38100" dir="2700000" algn="tl">
                    <a:srgbClr val="000000">
                      <a:alpha val="43137"/>
                    </a:srgbClr>
                  </a:outerShdw>
                </a:effectLst>
              </a:rPr>
              <a:t>			e.g. of Abraham </a:t>
            </a:r>
          </a:p>
          <a:p>
            <a:r>
              <a:rPr lang="en-US" sz="4000" dirty="0" smtClean="0">
                <a:effectLst>
                  <a:outerShdw blurRad="38100" dist="38100" dir="2700000" algn="tl">
                    <a:srgbClr val="000000">
                      <a:alpha val="43137"/>
                    </a:srgbClr>
                  </a:outerShdw>
                </a:effectLst>
              </a:rPr>
              <a:t>			e.g. of Moses </a:t>
            </a:r>
          </a:p>
          <a:p>
            <a:r>
              <a:rPr lang="en-US" sz="4000" dirty="0" smtClean="0">
                <a:effectLst>
                  <a:outerShdw blurRad="38100" dist="38100" dir="2700000" algn="tl">
                    <a:srgbClr val="000000">
                      <a:alpha val="43137"/>
                    </a:srgbClr>
                  </a:outerShdw>
                </a:effectLst>
              </a:rPr>
              <a:t>			e.g. of Jericho </a:t>
            </a:r>
          </a:p>
          <a:p>
            <a:r>
              <a:rPr lang="en-US" sz="4000" dirty="0" smtClean="0">
                <a:effectLst>
                  <a:outerShdw blurRad="38100" dist="38100" dir="2700000" algn="tl">
                    <a:srgbClr val="000000">
                      <a:alpha val="43137"/>
                    </a:srgbClr>
                  </a:outerShdw>
                </a:effectLst>
              </a:rPr>
              <a:t>			e.g. of Mary</a:t>
            </a:r>
          </a:p>
          <a:p>
            <a:r>
              <a:rPr lang="en-US" sz="4000" dirty="0" smtClean="0">
                <a:effectLst>
                  <a:outerShdw blurRad="38100" dist="38100" dir="2700000" algn="tl">
                    <a:srgbClr val="000000">
                      <a:alpha val="43137"/>
                    </a:srgbClr>
                  </a:outerShdw>
                </a:effectLst>
              </a:rPr>
              <a:t>			e.g. of Nehemiah </a:t>
            </a:r>
          </a:p>
          <a:p>
            <a:endParaRPr lang="en-US" sz="2000" dirty="0" smtClean="0">
              <a:effectLst>
                <a:outerShdw blurRad="38100" dist="38100" dir="2700000" algn="tl">
                  <a:srgbClr val="000000">
                    <a:alpha val="43137"/>
                  </a:srgbClr>
                </a:outerShdw>
              </a:effectLst>
            </a:endParaRPr>
          </a:p>
          <a:p>
            <a:r>
              <a:rPr lang="en-US" sz="4000" dirty="0" smtClean="0">
                <a:effectLst>
                  <a:outerShdw blurRad="38100" dist="38100" dir="2700000" algn="tl">
                    <a:srgbClr val="000000">
                      <a:alpha val="43137"/>
                    </a:srgbClr>
                  </a:outerShdw>
                </a:effectLst>
              </a:rPr>
              <a:t>	Good ideas vs. God ideas </a:t>
            </a:r>
          </a:p>
          <a:p>
            <a:r>
              <a:rPr lang="en-US" sz="4400" dirty="0" smtClean="0">
                <a:effectLst>
                  <a:outerShdw blurRad="38100" dist="38100" dir="2700000" algn="tl">
                    <a:srgbClr val="000000">
                      <a:alpha val="43137"/>
                    </a:srgbClr>
                  </a:outerShdw>
                </a:effectLst>
              </a:rPr>
              <a:t>			</a:t>
            </a:r>
            <a:endParaRPr lang="en-US" sz="4400" dirty="0">
              <a:effectLst>
                <a:outerShdw blurRad="38100" dist="38100" dir="2700000" algn="tl">
                  <a:srgbClr val="000000">
                    <a:alpha val="43137"/>
                  </a:srgbClr>
                </a:outerShdw>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838200"/>
            <a:ext cx="7282828" cy="5016758"/>
          </a:xfrm>
          <a:prstGeom prst="rect">
            <a:avLst/>
          </a:prstGeom>
          <a:noFill/>
        </p:spPr>
        <p:txBody>
          <a:bodyPr wrap="none" rtlCol="0">
            <a:spAutoFit/>
          </a:bodyPr>
          <a:lstStyle/>
          <a:p>
            <a:r>
              <a:rPr lang="en-US" sz="4000" dirty="0" smtClean="0">
                <a:effectLst>
                  <a:outerShdw blurRad="38100" dist="38100" dir="2700000" algn="tl">
                    <a:srgbClr val="000000">
                      <a:alpha val="43137"/>
                    </a:srgbClr>
                  </a:outerShdw>
                </a:effectLst>
              </a:rPr>
              <a:t>How will you find the women? </a:t>
            </a:r>
          </a:p>
          <a:p>
            <a:r>
              <a:rPr lang="en-US" sz="4000" dirty="0" smtClean="0">
                <a:effectLst>
                  <a:outerShdw blurRad="38100" dist="38100" dir="2700000" algn="tl">
                    <a:srgbClr val="000000">
                      <a:alpha val="43137"/>
                    </a:srgbClr>
                  </a:outerShdw>
                </a:effectLst>
              </a:rPr>
              <a:t>	to be mentored </a:t>
            </a:r>
          </a:p>
          <a:p>
            <a:r>
              <a:rPr lang="en-US" sz="4000" dirty="0" smtClean="0">
                <a:effectLst>
                  <a:outerShdw blurRad="38100" dist="38100" dir="2700000" algn="tl">
                    <a:srgbClr val="000000">
                      <a:alpha val="43137"/>
                    </a:srgbClr>
                  </a:outerShdw>
                </a:effectLst>
              </a:rPr>
              <a:t>	to mentor? </a:t>
            </a:r>
          </a:p>
          <a:p>
            <a:r>
              <a:rPr lang="en-US" sz="4000" dirty="0" smtClean="0">
                <a:effectLst>
                  <a:outerShdw blurRad="38100" dist="38100" dir="2700000" algn="tl">
                    <a:srgbClr val="000000">
                      <a:alpha val="43137"/>
                    </a:srgbClr>
                  </a:outerShdw>
                </a:effectLst>
              </a:rPr>
              <a:t>How will you train the mentors? </a:t>
            </a:r>
          </a:p>
          <a:p>
            <a:r>
              <a:rPr lang="en-US" sz="4000" dirty="0" smtClean="0">
                <a:effectLst>
                  <a:outerShdw blurRad="38100" dist="38100" dir="2700000" algn="tl">
                    <a:srgbClr val="000000">
                      <a:alpha val="43137"/>
                    </a:srgbClr>
                  </a:outerShdw>
                </a:effectLst>
              </a:rPr>
              <a:t>How long will the program last? </a:t>
            </a:r>
          </a:p>
          <a:p>
            <a:r>
              <a:rPr lang="en-US" sz="4000" dirty="0" smtClean="0">
                <a:effectLst>
                  <a:outerShdw blurRad="38100" dist="38100" dir="2700000" algn="tl">
                    <a:srgbClr val="000000">
                      <a:alpha val="43137"/>
                    </a:srgbClr>
                  </a:outerShdw>
                </a:effectLst>
              </a:rPr>
              <a:t>Who’s in charge? </a:t>
            </a:r>
          </a:p>
          <a:p>
            <a:r>
              <a:rPr lang="en-US" sz="4000" dirty="0" smtClean="0">
                <a:effectLst>
                  <a:outerShdw blurRad="38100" dist="38100" dir="2700000" algn="tl">
                    <a:srgbClr val="000000">
                      <a:alpha val="43137"/>
                    </a:srgbClr>
                  </a:outerShdw>
                </a:effectLst>
              </a:rPr>
              <a:t>How will you pair the women up? </a:t>
            </a:r>
          </a:p>
          <a:p>
            <a:r>
              <a:rPr lang="en-US" sz="4000" dirty="0" smtClean="0">
                <a:effectLst>
                  <a:outerShdw blurRad="38100" dist="38100" dir="2700000" algn="tl">
                    <a:srgbClr val="000000">
                      <a:alpha val="43137"/>
                    </a:srgbClr>
                  </a:outerShdw>
                </a:effectLst>
              </a:rPr>
              <a:t>What curriculum will you use? </a:t>
            </a:r>
            <a:endParaRPr lang="en-US" sz="4000" dirty="0">
              <a:effectLst>
                <a:outerShdw blurRad="38100" dist="38100" dir="2700000" algn="tl">
                  <a:srgbClr val="000000">
                    <a:alpha val="43137"/>
                  </a:srgbClr>
                </a:outerShdw>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686800" cy="6432530"/>
          </a:xfrm>
          <a:prstGeom prst="rect">
            <a:avLst/>
          </a:prstGeom>
          <a:noFill/>
        </p:spPr>
        <p:txBody>
          <a:bodyPr wrap="square" rtlCol="0">
            <a:spAutoFit/>
          </a:bodyPr>
          <a:lstStyle/>
          <a:p>
            <a:pPr algn="ctr"/>
            <a:r>
              <a:rPr lang="en-US" sz="5400" dirty="0" smtClean="0">
                <a:effectLst>
                  <a:outerShdw blurRad="38100" dist="38100" dir="2700000" algn="tl">
                    <a:srgbClr val="000000">
                      <a:alpha val="43137"/>
                    </a:srgbClr>
                  </a:outerShdw>
                </a:effectLst>
              </a:rPr>
              <a:t>Birthing a Vision</a:t>
            </a:r>
          </a:p>
          <a:p>
            <a:endParaRPr lang="en-US" dirty="0">
              <a:effectLst>
                <a:outerShdw blurRad="38100" dist="38100" dir="2700000" algn="tl">
                  <a:srgbClr val="000000">
                    <a:alpha val="43137"/>
                  </a:srgbClr>
                </a:outerShdw>
              </a:effectLst>
            </a:endParaRPr>
          </a:p>
          <a:p>
            <a:r>
              <a:rPr lang="en-US" sz="4000" u="sng" dirty="0" smtClean="0">
                <a:effectLst>
                  <a:outerShdw blurRad="38100" dist="38100" dir="2700000" algn="tl">
                    <a:srgbClr val="000000">
                      <a:alpha val="43137"/>
                    </a:srgbClr>
                  </a:outerShdw>
                </a:effectLst>
              </a:rPr>
              <a:t>Who Does It?</a:t>
            </a:r>
          </a:p>
          <a:p>
            <a:endParaRPr lang="en-US" sz="2000" dirty="0">
              <a:effectLst>
                <a:outerShdw blurRad="38100" dist="38100" dir="2700000" algn="tl">
                  <a:srgbClr val="000000">
                    <a:alpha val="43137"/>
                  </a:srgbClr>
                </a:outerShdw>
              </a:effectLst>
            </a:endParaRPr>
          </a:p>
          <a:p>
            <a:r>
              <a:rPr lang="en-US" sz="4000" u="sng" dirty="0" smtClean="0">
                <a:effectLst>
                  <a:outerShdw blurRad="38100" dist="38100" dir="2700000" algn="tl">
                    <a:srgbClr val="000000">
                      <a:alpha val="43137"/>
                    </a:srgbClr>
                  </a:outerShdw>
                </a:effectLst>
              </a:rPr>
              <a:t>The Process </a:t>
            </a:r>
          </a:p>
          <a:p>
            <a:r>
              <a:rPr lang="en-US" sz="4000" dirty="0" smtClean="0">
                <a:effectLst>
                  <a:outerShdw blurRad="38100" dist="38100" dir="2700000" algn="tl">
                    <a:srgbClr val="000000">
                      <a:alpha val="43137"/>
                    </a:srgbClr>
                  </a:outerShdw>
                </a:effectLst>
              </a:rPr>
              <a:t>	Gestation Phase </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Growing Phase</a:t>
            </a:r>
          </a:p>
          <a:p>
            <a:r>
              <a:rPr lang="en-US" sz="4000" dirty="0" smtClean="0">
                <a:effectLst>
                  <a:outerShdw blurRad="38100" dist="38100" dir="2700000" algn="tl">
                    <a:srgbClr val="000000">
                      <a:alpha val="43137"/>
                    </a:srgbClr>
                  </a:outerShdw>
                </a:effectLst>
              </a:rPr>
              <a:t>	Development Phase </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	Prayer </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	Thinking big</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	Putting it on paper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914400"/>
            <a:ext cx="4797211" cy="1938992"/>
          </a:xfrm>
          <a:prstGeom prst="rect">
            <a:avLst/>
          </a:prstGeom>
          <a:noFill/>
        </p:spPr>
        <p:txBody>
          <a:bodyPr wrap="none" rtlCol="0">
            <a:spAutoFit/>
          </a:bodyPr>
          <a:lstStyle/>
          <a:p>
            <a:r>
              <a:rPr lang="en-US" sz="4000" dirty="0" smtClean="0">
                <a:effectLst>
                  <a:outerShdw blurRad="38100" dist="38100" dir="2700000" algn="tl">
                    <a:srgbClr val="000000">
                      <a:alpha val="43137"/>
                    </a:srgbClr>
                  </a:outerShdw>
                </a:effectLst>
              </a:rPr>
              <a:t>Thinking Big </a:t>
            </a:r>
          </a:p>
          <a:p>
            <a:r>
              <a:rPr lang="en-US" sz="4000" dirty="0" smtClean="0">
                <a:effectLst>
                  <a:outerShdw blurRad="38100" dist="38100" dir="2700000" algn="tl">
                    <a:srgbClr val="000000">
                      <a:alpha val="43137"/>
                    </a:srgbClr>
                  </a:outerShdw>
                </a:effectLst>
              </a:rPr>
              <a:t>	e.g. of Nehemiah </a:t>
            </a:r>
          </a:p>
          <a:p>
            <a:r>
              <a:rPr lang="en-US" sz="4000" dirty="0" smtClean="0">
                <a:effectLst>
                  <a:outerShdw blurRad="38100" dist="38100" dir="2700000" algn="tl">
                    <a:srgbClr val="000000">
                      <a:alpha val="43137"/>
                    </a:srgbClr>
                  </a:outerShdw>
                </a:effectLst>
              </a:rPr>
              <a:t>	Hebrews 11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686800" cy="5201424"/>
          </a:xfrm>
          <a:prstGeom prst="rect">
            <a:avLst/>
          </a:prstGeom>
          <a:noFill/>
        </p:spPr>
        <p:txBody>
          <a:bodyPr wrap="square" rtlCol="0">
            <a:spAutoFit/>
          </a:bodyPr>
          <a:lstStyle/>
          <a:p>
            <a:pPr algn="ctr"/>
            <a:r>
              <a:rPr lang="en-US" sz="5400" dirty="0" smtClean="0">
                <a:effectLst>
                  <a:outerShdw blurRad="38100" dist="38100" dir="2700000" algn="tl">
                    <a:srgbClr val="000000">
                      <a:alpha val="43137"/>
                    </a:srgbClr>
                  </a:outerShdw>
                </a:effectLst>
              </a:rPr>
              <a:t>Birthing a Vision</a:t>
            </a:r>
          </a:p>
          <a:p>
            <a:endParaRPr lang="en-US" dirty="0">
              <a:effectLst>
                <a:outerShdw blurRad="38100" dist="38100" dir="2700000" algn="tl">
                  <a:srgbClr val="000000">
                    <a:alpha val="43137"/>
                  </a:srgbClr>
                </a:outerShdw>
              </a:effectLst>
            </a:endParaRPr>
          </a:p>
          <a:p>
            <a:r>
              <a:rPr lang="en-US" sz="4000" u="sng" dirty="0" smtClean="0">
                <a:effectLst>
                  <a:outerShdw blurRad="38100" dist="38100" dir="2700000" algn="tl">
                    <a:srgbClr val="000000">
                      <a:alpha val="43137"/>
                    </a:srgbClr>
                  </a:outerShdw>
                </a:effectLst>
              </a:rPr>
              <a:t>Who Does It?</a:t>
            </a:r>
          </a:p>
          <a:p>
            <a:endParaRPr lang="en-US" sz="2000" dirty="0">
              <a:effectLst>
                <a:outerShdw blurRad="38100" dist="38100" dir="2700000" algn="tl">
                  <a:srgbClr val="000000">
                    <a:alpha val="43137"/>
                  </a:srgbClr>
                </a:outerShdw>
              </a:effectLst>
            </a:endParaRPr>
          </a:p>
          <a:p>
            <a:r>
              <a:rPr lang="en-US" sz="4000" u="sng" dirty="0" smtClean="0">
                <a:effectLst>
                  <a:outerShdw blurRad="38100" dist="38100" dir="2700000" algn="tl">
                    <a:srgbClr val="000000">
                      <a:alpha val="43137"/>
                    </a:srgbClr>
                  </a:outerShdw>
                </a:effectLst>
              </a:rPr>
              <a:t>The Process </a:t>
            </a:r>
          </a:p>
          <a:p>
            <a:r>
              <a:rPr lang="en-US" sz="4000" dirty="0" smtClean="0">
                <a:effectLst>
                  <a:outerShdw blurRad="38100" dist="38100" dir="2700000" algn="tl">
                    <a:srgbClr val="000000">
                      <a:alpha val="43137"/>
                    </a:srgbClr>
                  </a:outerShdw>
                </a:effectLst>
              </a:rPr>
              <a:t>	Gestation Phase </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Growing Phase</a:t>
            </a:r>
          </a:p>
          <a:p>
            <a:r>
              <a:rPr lang="en-US" sz="4000" dirty="0" smtClean="0">
                <a:effectLst>
                  <a:outerShdw blurRad="38100" dist="38100" dir="2700000" algn="tl">
                    <a:srgbClr val="000000">
                      <a:alpha val="43137"/>
                    </a:srgbClr>
                  </a:outerShdw>
                </a:effectLst>
              </a:rPr>
              <a:t>	Development Phase </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Questioning Phase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1219200" y="762000"/>
            <a:ext cx="6019800" cy="5791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pic>
        <p:nvPicPr>
          <p:cNvPr id="1029" name="Picture 5" descr="http://clipartix.com/wp-content/uploads/2016/05/Clipart-stick-figure-walking.png"/>
          <p:cNvPicPr>
            <a:picLocks noChangeAspect="1" noChangeArrowheads="1"/>
          </p:cNvPicPr>
          <p:nvPr/>
        </p:nvPicPr>
        <p:blipFill>
          <a:blip r:embed="rId2" cstate="print"/>
          <a:srcRect/>
          <a:stretch>
            <a:fillRect/>
          </a:stretch>
        </p:blipFill>
        <p:spPr bwMode="auto">
          <a:xfrm>
            <a:off x="1371600" y="3962400"/>
            <a:ext cx="818033" cy="1433208"/>
          </a:xfrm>
          <a:prstGeom prst="rect">
            <a:avLst/>
          </a:prstGeom>
          <a:noFill/>
        </p:spPr>
      </p:pic>
      <p:pic>
        <p:nvPicPr>
          <p:cNvPr id="1031" name="Picture 7" descr="http://open.lib.umn.edu/organizationalbehavior/wp-content/uploads/sites/197/2016/11/e9888520a7799461ac9e2a38869a3b2c.jpg"/>
          <p:cNvPicPr>
            <a:picLocks noChangeAspect="1" noChangeArrowheads="1"/>
          </p:cNvPicPr>
          <p:nvPr/>
        </p:nvPicPr>
        <p:blipFill>
          <a:blip r:embed="rId3" cstate="print"/>
          <a:srcRect/>
          <a:stretch>
            <a:fillRect/>
          </a:stretch>
        </p:blipFill>
        <p:spPr bwMode="auto">
          <a:xfrm>
            <a:off x="2493334" y="2971800"/>
            <a:ext cx="2622698" cy="3048000"/>
          </a:xfrm>
          <a:prstGeom prst="rect">
            <a:avLst/>
          </a:prstGeom>
          <a:noFill/>
        </p:spPr>
      </p:pic>
      <p:pic>
        <p:nvPicPr>
          <p:cNvPr id="1033" name="Picture 9" descr="http://www.futurist.com/wp-content/uploads/2015/07/4-Star-to-Steer-By-1024x768.jpg"/>
          <p:cNvPicPr>
            <a:picLocks noChangeAspect="1" noChangeArrowheads="1"/>
          </p:cNvPicPr>
          <p:nvPr/>
        </p:nvPicPr>
        <p:blipFill>
          <a:blip r:embed="rId4" cstate="print"/>
          <a:srcRect l="18750" t="7143" r="16964" b="10714"/>
          <a:stretch>
            <a:fillRect/>
          </a:stretch>
        </p:blipFill>
        <p:spPr bwMode="auto">
          <a:xfrm>
            <a:off x="6477000" y="1676400"/>
            <a:ext cx="1600200" cy="1533525"/>
          </a:xfrm>
          <a:prstGeom prst="rect">
            <a:avLst/>
          </a:prstGeom>
          <a:noFill/>
        </p:spPr>
      </p:pic>
      <p:sp>
        <p:nvSpPr>
          <p:cNvPr id="10" name="Bent-Up Arrow 9"/>
          <p:cNvSpPr/>
          <p:nvPr/>
        </p:nvSpPr>
        <p:spPr>
          <a:xfrm>
            <a:off x="5105400" y="3124200"/>
            <a:ext cx="2514600" cy="685800"/>
          </a:xfrm>
          <a:prstGeom prst="ben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Callout 7"/>
          <p:cNvSpPr/>
          <p:nvPr/>
        </p:nvSpPr>
        <p:spPr>
          <a:xfrm>
            <a:off x="7543800" y="3048000"/>
            <a:ext cx="1600200" cy="1066800"/>
          </a:xfrm>
          <a:prstGeom prst="rightArrow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Prayer and Planning</a:t>
            </a:r>
            <a:endParaRPr lang="en-US" dirty="0">
              <a:solidFill>
                <a:schemeClr val="bg1"/>
              </a:solidFill>
            </a:endParaRPr>
          </a:p>
        </p:txBody>
      </p:sp>
      <p:sp>
        <p:nvSpPr>
          <p:cNvPr id="9" name="TextBox 8"/>
          <p:cNvSpPr txBox="1"/>
          <p:nvPr/>
        </p:nvSpPr>
        <p:spPr>
          <a:xfrm>
            <a:off x="1295400" y="3581400"/>
            <a:ext cx="1143000" cy="369332"/>
          </a:xfrm>
          <a:prstGeom prst="rect">
            <a:avLst/>
          </a:prstGeom>
          <a:noFill/>
        </p:spPr>
        <p:txBody>
          <a:bodyPr wrap="square" rtlCol="0">
            <a:spAutoFit/>
          </a:bodyPr>
          <a:lstStyle/>
          <a:p>
            <a:r>
              <a:rPr lang="en-US" dirty="0" smtClean="0">
                <a:solidFill>
                  <a:schemeClr val="bg1"/>
                </a:solidFill>
              </a:rPr>
              <a:t>Leader </a:t>
            </a:r>
            <a:endParaRPr lang="en-US" dirty="0">
              <a:solidFill>
                <a:schemeClr val="bg1"/>
              </a:solidFill>
            </a:endParaRPr>
          </a:p>
        </p:txBody>
      </p:sp>
      <p:sp>
        <p:nvSpPr>
          <p:cNvPr id="11" name="TextBox 10"/>
          <p:cNvSpPr txBox="1"/>
          <p:nvPr/>
        </p:nvSpPr>
        <p:spPr>
          <a:xfrm>
            <a:off x="3276600" y="2743200"/>
            <a:ext cx="1143000" cy="369332"/>
          </a:xfrm>
          <a:prstGeom prst="rect">
            <a:avLst/>
          </a:prstGeom>
          <a:noFill/>
        </p:spPr>
        <p:txBody>
          <a:bodyPr wrap="square" rtlCol="0">
            <a:spAutoFit/>
          </a:bodyPr>
          <a:lstStyle/>
          <a:p>
            <a:r>
              <a:rPr lang="en-US" dirty="0" smtClean="0">
                <a:solidFill>
                  <a:schemeClr val="bg1"/>
                </a:solidFill>
              </a:rPr>
              <a:t>Culture </a:t>
            </a:r>
            <a:endParaRPr lang="en-US" dirty="0">
              <a:solidFill>
                <a:schemeClr val="bg1"/>
              </a:solidFill>
            </a:endParaRPr>
          </a:p>
        </p:txBody>
      </p:sp>
      <p:sp>
        <p:nvSpPr>
          <p:cNvPr id="12" name="TextBox 11"/>
          <p:cNvSpPr txBox="1"/>
          <p:nvPr/>
        </p:nvSpPr>
        <p:spPr>
          <a:xfrm>
            <a:off x="5562600" y="2590800"/>
            <a:ext cx="755335" cy="369332"/>
          </a:xfrm>
          <a:prstGeom prst="rect">
            <a:avLst/>
          </a:prstGeom>
          <a:noFill/>
        </p:spPr>
        <p:txBody>
          <a:bodyPr wrap="none" rtlCol="0">
            <a:spAutoFit/>
          </a:bodyPr>
          <a:lstStyle/>
          <a:p>
            <a:r>
              <a:rPr lang="en-US" dirty="0" smtClean="0">
                <a:solidFill>
                  <a:schemeClr val="bg1"/>
                </a:solidFill>
              </a:rPr>
              <a:t>Vision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1351" y="685800"/>
            <a:ext cx="8972649" cy="5447645"/>
          </a:xfrm>
          <a:prstGeom prst="rect">
            <a:avLst/>
          </a:prstGeom>
          <a:noFill/>
        </p:spPr>
        <p:txBody>
          <a:bodyPr wrap="none" rtlCol="0">
            <a:spAutoFit/>
          </a:bodyPr>
          <a:lstStyle/>
          <a:p>
            <a:r>
              <a:rPr lang="en-US" sz="4000" dirty="0" smtClean="0">
                <a:effectLst>
                  <a:outerShdw blurRad="38100" dist="38100" dir="2700000" algn="tl">
                    <a:srgbClr val="000000">
                      <a:alpha val="43137"/>
                    </a:srgbClr>
                  </a:outerShdw>
                </a:effectLst>
              </a:rPr>
              <a:t>Is it culturally relevant? </a:t>
            </a:r>
          </a:p>
          <a:p>
            <a:r>
              <a:rPr lang="en-US" sz="4000" dirty="0" smtClean="0">
                <a:effectLst>
                  <a:outerShdw blurRad="38100" dist="38100" dir="2700000" algn="tl">
                    <a:srgbClr val="000000">
                      <a:alpha val="43137"/>
                    </a:srgbClr>
                  </a:outerShdw>
                </a:effectLst>
              </a:rPr>
              <a:t>Is it clear? </a:t>
            </a:r>
          </a:p>
          <a:p>
            <a:r>
              <a:rPr lang="en-US" sz="4000" dirty="0" smtClean="0">
                <a:effectLst>
                  <a:outerShdw blurRad="38100" dist="38100" dir="2700000" algn="tl">
                    <a:srgbClr val="000000">
                      <a:alpha val="43137"/>
                    </a:srgbClr>
                  </a:outerShdw>
                </a:effectLst>
              </a:rPr>
              <a:t>Is it compelling? </a:t>
            </a:r>
          </a:p>
          <a:p>
            <a:r>
              <a:rPr lang="en-US" sz="4000" dirty="0" smtClean="0">
                <a:effectLst>
                  <a:outerShdw blurRad="38100" dist="38100" dir="2700000" algn="tl">
                    <a:srgbClr val="000000">
                      <a:alpha val="43137"/>
                    </a:srgbClr>
                  </a:outerShdw>
                </a:effectLst>
              </a:rPr>
              <a:t>Is it future-oriented?  How long </a:t>
            </a:r>
          </a:p>
          <a:p>
            <a:r>
              <a:rPr lang="en-US" sz="4000" dirty="0" smtClean="0">
                <a:effectLst>
                  <a:outerShdw blurRad="38100" dist="38100" dir="2700000" algn="tl">
                    <a:srgbClr val="000000">
                      <a:alpha val="43137"/>
                    </a:srgbClr>
                  </a:outerShdw>
                </a:effectLst>
              </a:rPr>
              <a:t>	</a:t>
            </a:r>
            <a:r>
              <a:rPr lang="en-US" sz="3600" dirty="0" smtClean="0">
                <a:effectLst>
                  <a:outerShdw blurRad="38100" dist="38100" dir="2700000" algn="tl">
                    <a:srgbClr val="000000">
                      <a:alpha val="43137"/>
                    </a:srgbClr>
                  </a:outerShdw>
                </a:effectLst>
              </a:rPr>
              <a:t>If your vision is for a year, plant wheat</a:t>
            </a:r>
          </a:p>
          <a:p>
            <a:r>
              <a:rPr lang="en-US" sz="3600" dirty="0" smtClean="0">
                <a:effectLst>
                  <a:outerShdw blurRad="38100" dist="38100" dir="2700000" algn="tl">
                    <a:srgbClr val="000000">
                      <a:alpha val="43137"/>
                    </a:srgbClr>
                  </a:outerShdw>
                </a:effectLst>
              </a:rPr>
              <a:t>	If your vision is for ten years, plant trees </a:t>
            </a:r>
          </a:p>
          <a:p>
            <a:r>
              <a:rPr lang="en-US" sz="3600" dirty="0" smtClean="0">
                <a:effectLst>
                  <a:outerShdw blurRad="38100" dist="38100" dir="2700000" algn="tl">
                    <a:srgbClr val="000000">
                      <a:alpha val="43137"/>
                    </a:srgbClr>
                  </a:outerShdw>
                </a:effectLst>
              </a:rPr>
              <a:t>	If your vision is for a lifetime, plant people</a:t>
            </a:r>
          </a:p>
          <a:p>
            <a:r>
              <a:rPr lang="en-US" sz="3600" dirty="0" smtClean="0">
                <a:effectLst>
                  <a:outerShdw blurRad="38100" dist="38100" dir="2700000" algn="tl">
                    <a:srgbClr val="000000">
                      <a:alpha val="43137"/>
                    </a:srgbClr>
                  </a:outerShdw>
                </a:effectLst>
              </a:rPr>
              <a:t>Is it realistic, yet stretching? </a:t>
            </a:r>
          </a:p>
          <a:p>
            <a:r>
              <a:rPr lang="en-US" sz="4000" dirty="0" smtClean="0">
                <a:effectLst>
                  <a:outerShdw blurRad="38100" dist="38100" dir="2700000" algn="tl">
                    <a:srgbClr val="000000">
                      <a:alpha val="43137"/>
                    </a:srgbClr>
                  </a:outerShdw>
                </a:effectLst>
              </a:rPr>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686800" cy="5816977"/>
          </a:xfrm>
          <a:prstGeom prst="rect">
            <a:avLst/>
          </a:prstGeom>
          <a:noFill/>
        </p:spPr>
        <p:txBody>
          <a:bodyPr wrap="square" rtlCol="0">
            <a:spAutoFit/>
          </a:bodyPr>
          <a:lstStyle/>
          <a:p>
            <a:pPr algn="ctr"/>
            <a:r>
              <a:rPr lang="en-US" sz="5400" dirty="0" smtClean="0">
                <a:effectLst>
                  <a:outerShdw blurRad="38100" dist="38100" dir="2700000" algn="tl">
                    <a:srgbClr val="000000">
                      <a:alpha val="43137"/>
                    </a:srgbClr>
                  </a:outerShdw>
                </a:effectLst>
              </a:rPr>
              <a:t>Birthing a Vision</a:t>
            </a:r>
          </a:p>
          <a:p>
            <a:endParaRPr lang="en-US" dirty="0">
              <a:effectLst>
                <a:outerShdw blurRad="38100" dist="38100" dir="2700000" algn="tl">
                  <a:srgbClr val="000000">
                    <a:alpha val="43137"/>
                  </a:srgbClr>
                </a:outerShdw>
              </a:effectLst>
            </a:endParaRPr>
          </a:p>
          <a:p>
            <a:r>
              <a:rPr lang="en-US" sz="4000" u="sng" dirty="0" smtClean="0">
                <a:effectLst>
                  <a:outerShdw blurRad="38100" dist="38100" dir="2700000" algn="tl">
                    <a:srgbClr val="000000">
                      <a:alpha val="43137"/>
                    </a:srgbClr>
                  </a:outerShdw>
                </a:effectLst>
              </a:rPr>
              <a:t>Who Does It?</a:t>
            </a:r>
          </a:p>
          <a:p>
            <a:endParaRPr lang="en-US" sz="2000" dirty="0">
              <a:effectLst>
                <a:outerShdw blurRad="38100" dist="38100" dir="2700000" algn="tl">
                  <a:srgbClr val="000000">
                    <a:alpha val="43137"/>
                  </a:srgbClr>
                </a:outerShdw>
              </a:effectLst>
            </a:endParaRPr>
          </a:p>
          <a:p>
            <a:r>
              <a:rPr lang="en-US" sz="4000" u="sng" dirty="0" smtClean="0">
                <a:effectLst>
                  <a:outerShdw blurRad="38100" dist="38100" dir="2700000" algn="tl">
                    <a:srgbClr val="000000">
                      <a:alpha val="43137"/>
                    </a:srgbClr>
                  </a:outerShdw>
                </a:effectLst>
              </a:rPr>
              <a:t>The Process </a:t>
            </a:r>
          </a:p>
          <a:p>
            <a:r>
              <a:rPr lang="en-US" sz="4000" dirty="0" smtClean="0">
                <a:effectLst>
                  <a:outerShdw blurRad="38100" dist="38100" dir="2700000" algn="tl">
                    <a:srgbClr val="000000">
                      <a:alpha val="43137"/>
                    </a:srgbClr>
                  </a:outerShdw>
                </a:effectLst>
              </a:rPr>
              <a:t>	Initiation Phase </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Expansion Phase</a:t>
            </a:r>
          </a:p>
          <a:p>
            <a:r>
              <a:rPr lang="en-US" sz="4000" dirty="0" smtClean="0">
                <a:effectLst>
                  <a:outerShdw blurRad="38100" dist="38100" dir="2700000" algn="tl">
                    <a:srgbClr val="000000">
                      <a:alpha val="43137"/>
                    </a:srgbClr>
                  </a:outerShdw>
                </a:effectLst>
              </a:rPr>
              <a:t>	Development Phase </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Questioning Phase </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Patience Phase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http://www.futurist.com/wp-content/uploads/2015/07/4-Star-to-Steer-By-1024x768.jpg"/>
          <p:cNvPicPr>
            <a:picLocks noChangeAspect="1" noChangeArrowheads="1"/>
          </p:cNvPicPr>
          <p:nvPr/>
        </p:nvPicPr>
        <p:blipFill>
          <a:blip r:embed="rId2" cstate="print"/>
          <a:srcRect l="18750" t="7143" r="16964" b="10714"/>
          <a:stretch>
            <a:fillRect/>
          </a:stretch>
        </p:blipFill>
        <p:spPr bwMode="auto">
          <a:xfrm>
            <a:off x="1143000" y="0"/>
            <a:ext cx="7166116" cy="686752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686800" cy="923330"/>
          </a:xfrm>
          <a:prstGeom prst="rect">
            <a:avLst/>
          </a:prstGeom>
          <a:noFill/>
        </p:spPr>
        <p:txBody>
          <a:bodyPr wrap="square" rtlCol="0">
            <a:spAutoFit/>
          </a:bodyPr>
          <a:lstStyle/>
          <a:p>
            <a:pPr algn="ctr"/>
            <a:r>
              <a:rPr lang="en-US" sz="5400" dirty="0" smtClean="0">
                <a:effectLst>
                  <a:outerShdw blurRad="38100" dist="38100" dir="2700000" algn="tl">
                    <a:srgbClr val="000000">
                      <a:alpha val="43137"/>
                    </a:srgbClr>
                  </a:outerShdw>
                </a:effectLst>
              </a:rPr>
              <a:t>Birthing a Vision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686800" cy="1815882"/>
          </a:xfrm>
          <a:prstGeom prst="rect">
            <a:avLst/>
          </a:prstGeom>
          <a:noFill/>
        </p:spPr>
        <p:txBody>
          <a:bodyPr wrap="square" rtlCol="0">
            <a:spAutoFit/>
          </a:bodyPr>
          <a:lstStyle/>
          <a:p>
            <a:pPr algn="ctr"/>
            <a:r>
              <a:rPr lang="en-US" sz="5400" dirty="0" smtClean="0">
                <a:effectLst>
                  <a:outerShdw blurRad="38100" dist="38100" dir="2700000" algn="tl">
                    <a:srgbClr val="000000">
                      <a:alpha val="43137"/>
                    </a:srgbClr>
                  </a:outerShdw>
                </a:effectLst>
              </a:rPr>
              <a:t>Birthing a Vision</a:t>
            </a:r>
          </a:p>
          <a:p>
            <a:endParaRPr lang="en-US" dirty="0">
              <a:effectLst>
                <a:outerShdw blurRad="38100" dist="38100" dir="2700000" algn="tl">
                  <a:srgbClr val="000000">
                    <a:alpha val="43137"/>
                  </a:srgbClr>
                </a:outerShdw>
              </a:effectLst>
            </a:endParaRPr>
          </a:p>
          <a:p>
            <a:r>
              <a:rPr lang="en-US" sz="4000" u="sng" dirty="0" smtClean="0">
                <a:effectLst>
                  <a:outerShdw blurRad="38100" dist="38100" dir="2700000" algn="tl">
                    <a:srgbClr val="000000">
                      <a:alpha val="43137"/>
                    </a:srgbClr>
                  </a:outerShdw>
                </a:effectLst>
              </a:rPr>
              <a:t>Who Does It?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686800" cy="2431435"/>
          </a:xfrm>
          <a:prstGeom prst="rect">
            <a:avLst/>
          </a:prstGeom>
          <a:noFill/>
        </p:spPr>
        <p:txBody>
          <a:bodyPr wrap="square" rtlCol="0">
            <a:spAutoFit/>
          </a:bodyPr>
          <a:lstStyle/>
          <a:p>
            <a:pPr algn="ctr"/>
            <a:r>
              <a:rPr lang="en-US" sz="5400" dirty="0" smtClean="0">
                <a:effectLst>
                  <a:outerShdw blurRad="38100" dist="38100" dir="2700000" algn="tl">
                    <a:srgbClr val="000000">
                      <a:alpha val="43137"/>
                    </a:srgbClr>
                  </a:outerShdw>
                </a:effectLst>
              </a:rPr>
              <a:t>Birthing a Vision</a:t>
            </a:r>
          </a:p>
          <a:p>
            <a:endParaRPr lang="en-US" dirty="0">
              <a:effectLst>
                <a:outerShdw blurRad="38100" dist="38100" dir="2700000" algn="tl">
                  <a:srgbClr val="000000">
                    <a:alpha val="43137"/>
                  </a:srgbClr>
                </a:outerShdw>
              </a:effectLst>
            </a:endParaRPr>
          </a:p>
          <a:p>
            <a:r>
              <a:rPr lang="en-US" sz="4000" u="sng" dirty="0" smtClean="0">
                <a:effectLst>
                  <a:outerShdw blurRad="38100" dist="38100" dir="2700000" algn="tl">
                    <a:srgbClr val="000000">
                      <a:alpha val="43137"/>
                    </a:srgbClr>
                  </a:outerShdw>
                </a:effectLst>
              </a:rPr>
              <a:t>Who Does It?</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The Leader?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686800" cy="5509200"/>
          </a:xfrm>
          <a:prstGeom prst="rect">
            <a:avLst/>
          </a:prstGeom>
          <a:noFill/>
        </p:spPr>
        <p:txBody>
          <a:bodyPr wrap="square" rtlCol="0">
            <a:spAutoFit/>
          </a:bodyPr>
          <a:lstStyle/>
          <a:p>
            <a:pPr algn="ctr"/>
            <a:r>
              <a:rPr lang="en-US" sz="5400" dirty="0" smtClean="0">
                <a:effectLst>
                  <a:outerShdw blurRad="38100" dist="38100" dir="2700000" algn="tl">
                    <a:srgbClr val="000000">
                      <a:alpha val="43137"/>
                    </a:srgbClr>
                  </a:outerShdw>
                </a:effectLst>
              </a:rPr>
              <a:t>Birthing a Vision</a:t>
            </a:r>
          </a:p>
          <a:p>
            <a:endParaRPr lang="en-US" dirty="0">
              <a:effectLst>
                <a:outerShdw blurRad="38100" dist="38100" dir="2700000" algn="tl">
                  <a:srgbClr val="000000">
                    <a:alpha val="43137"/>
                  </a:srgbClr>
                </a:outerShdw>
              </a:effectLst>
            </a:endParaRPr>
          </a:p>
          <a:p>
            <a:r>
              <a:rPr lang="en-US" sz="4000" u="sng" dirty="0" smtClean="0">
                <a:effectLst>
                  <a:outerShdw blurRad="38100" dist="38100" dir="2700000" algn="tl">
                    <a:srgbClr val="000000">
                      <a:alpha val="43137"/>
                    </a:srgbClr>
                  </a:outerShdw>
                </a:effectLst>
              </a:rPr>
              <a:t>Who Does It?</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The Leader </a:t>
            </a:r>
          </a:p>
          <a:p>
            <a:r>
              <a:rPr lang="en-US" sz="4000" dirty="0" smtClean="0">
                <a:effectLst>
                  <a:outerShdw blurRad="38100" dist="38100" dir="2700000" algn="tl">
                    <a:srgbClr val="000000">
                      <a:alpha val="43137"/>
                    </a:srgbClr>
                  </a:outerShdw>
                </a:effectLst>
              </a:rPr>
              <a:t>			e.g. of SNL</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	Must know yourself </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	Must know your context </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	Must know God </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	Must know good advice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686800" cy="5509200"/>
          </a:xfrm>
          <a:prstGeom prst="rect">
            <a:avLst/>
          </a:prstGeom>
          <a:noFill/>
        </p:spPr>
        <p:txBody>
          <a:bodyPr wrap="square" rtlCol="0">
            <a:spAutoFit/>
          </a:bodyPr>
          <a:lstStyle/>
          <a:p>
            <a:pPr algn="ctr"/>
            <a:r>
              <a:rPr lang="en-US" sz="5400" dirty="0" smtClean="0">
                <a:effectLst>
                  <a:outerShdw blurRad="38100" dist="38100" dir="2700000" algn="tl">
                    <a:srgbClr val="000000">
                      <a:alpha val="43137"/>
                    </a:srgbClr>
                  </a:outerShdw>
                </a:effectLst>
              </a:rPr>
              <a:t>Birthing a Vision</a:t>
            </a:r>
          </a:p>
          <a:p>
            <a:endParaRPr lang="en-US" dirty="0">
              <a:effectLst>
                <a:outerShdw blurRad="38100" dist="38100" dir="2700000" algn="tl">
                  <a:srgbClr val="000000">
                    <a:alpha val="43137"/>
                  </a:srgbClr>
                </a:outerShdw>
              </a:effectLst>
            </a:endParaRPr>
          </a:p>
          <a:p>
            <a:r>
              <a:rPr lang="en-US" sz="4000" u="sng" dirty="0" smtClean="0">
                <a:effectLst>
                  <a:outerShdw blurRad="38100" dist="38100" dir="2700000" algn="tl">
                    <a:srgbClr val="000000">
                      <a:alpha val="43137"/>
                    </a:srgbClr>
                  </a:outerShdw>
                </a:effectLst>
              </a:rPr>
              <a:t>Who Does It?</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The Leader? </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	Must know yourself </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	Must know your context </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	Must know God </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	Must know good advice </a:t>
            </a:r>
          </a:p>
          <a:p>
            <a:r>
              <a:rPr lang="en-US" sz="4000" dirty="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Significant Others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8600"/>
            <a:ext cx="8229600" cy="6247864"/>
          </a:xfrm>
          <a:prstGeom prst="rect">
            <a:avLst/>
          </a:prstGeom>
          <a:noFill/>
        </p:spPr>
        <p:txBody>
          <a:bodyPr wrap="square" rtlCol="0">
            <a:spAutoFit/>
          </a:bodyPr>
          <a:lstStyle/>
          <a:p>
            <a:r>
              <a:rPr lang="en-US" sz="4000" dirty="0" smtClean="0">
                <a:effectLst>
                  <a:outerShdw blurRad="38100" dist="38100" dir="2700000" algn="tl">
                    <a:srgbClr val="000000">
                      <a:alpha val="43137"/>
                    </a:srgbClr>
                  </a:outerShdw>
                </a:effectLst>
              </a:rPr>
              <a:t>Historians tend to write about great leaders, as if they were capable of creating their visions and sense of destiny out of some mysterious inner source.  Perhaps some do, but upon closer examination it usually turns out that the vision did not originate with the leader personally, but rather from others. </a:t>
            </a:r>
          </a:p>
          <a:p>
            <a:r>
              <a:rPr lang="en-US" sz="4000" dirty="0">
                <a:effectLst>
                  <a:outerShdw blurRad="38100" dist="38100" dir="2700000" algn="tl">
                    <a:srgbClr val="000000">
                      <a:alpha val="43137"/>
                    </a:srgbClr>
                  </a:outerShdw>
                </a:effectLst>
              </a:rPr>
              <a:t>	</a:t>
            </a:r>
            <a:r>
              <a:rPr lang="en-US" sz="4000" dirty="0" err="1" smtClean="0">
                <a:effectLst>
                  <a:outerShdw blurRad="38100" dist="38100" dir="2700000" algn="tl">
                    <a:srgbClr val="000000">
                      <a:alpha val="43137"/>
                    </a:srgbClr>
                  </a:outerShdw>
                </a:effectLst>
              </a:rPr>
              <a:t>Bennis</a:t>
            </a:r>
            <a:r>
              <a:rPr lang="en-US" sz="4000" dirty="0" smtClean="0">
                <a:effectLst>
                  <a:outerShdw blurRad="38100" dist="38100" dir="2700000" algn="tl">
                    <a:srgbClr val="000000">
                      <a:alpha val="43137"/>
                    </a:srgbClr>
                  </a:outerShdw>
                </a:effectLst>
              </a:rPr>
              <a:t> and </a:t>
            </a:r>
            <a:r>
              <a:rPr lang="en-US" sz="4000" dirty="0" err="1" smtClean="0">
                <a:effectLst>
                  <a:outerShdw blurRad="38100" dist="38100" dir="2700000" algn="tl">
                    <a:srgbClr val="000000">
                      <a:alpha val="43137"/>
                    </a:srgbClr>
                  </a:outerShdw>
                </a:effectLst>
              </a:rPr>
              <a:t>Nanus</a:t>
            </a:r>
            <a:r>
              <a:rPr lang="en-US" sz="4000" dirty="0" smtClean="0">
                <a:effectLst>
                  <a:outerShdw blurRad="38100" dist="38100" dir="2700000" algn="tl">
                    <a:srgbClr val="000000">
                      <a:alpha val="43137"/>
                    </a:srgbClr>
                  </a:outerShdw>
                </a:effectLst>
              </a:rPr>
              <a:t>, </a:t>
            </a:r>
            <a:r>
              <a:rPr lang="en-US" sz="4000" i="1" dirty="0" smtClean="0">
                <a:effectLst>
                  <a:outerShdw blurRad="38100" dist="38100" dir="2700000" algn="tl">
                    <a:srgbClr val="000000">
                      <a:alpha val="43137"/>
                    </a:srgbClr>
                  </a:outerShdw>
                </a:effectLst>
              </a:rPr>
              <a:t>Leaders, p. 95</a:t>
            </a:r>
            <a:endParaRPr lang="en-US" sz="4000" dirty="0">
              <a:effectLst>
                <a:outerShdw blurRad="38100" dist="38100" dir="2700000" algn="tl">
                  <a:srgbClr val="000000">
                    <a:alpha val="43137"/>
                  </a:srgbClr>
                </a:outerShdw>
              </a:effectLs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2866</TotalTime>
  <Words>196</Words>
  <Application>Microsoft Office PowerPoint</Application>
  <PresentationFormat>On-screen Show (4:3)</PresentationFormat>
  <Paragraphs>140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Authorized</dc:creator>
  <cp:lastModifiedBy>Authorized</cp:lastModifiedBy>
  <cp:revision>7</cp:revision>
  <dcterms:created xsi:type="dcterms:W3CDTF">2018-04-30T13:13:15Z</dcterms:created>
  <dcterms:modified xsi:type="dcterms:W3CDTF">2018-06-01T14:55:23Z</dcterms:modified>
</cp:coreProperties>
</file>