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VI. Estrategias de aprendizaje"/>
          <p:cNvSpPr txBox="1"/>
          <p:nvPr>
            <p:ph type="title"/>
          </p:nvPr>
        </p:nvSpPr>
        <p:spPr>
          <a:xfrm>
            <a:off x="914400" y="6007100"/>
            <a:ext cx="11176000" cy="1625600"/>
          </a:xfrm>
          <a:prstGeom prst="rect">
            <a:avLst/>
          </a:prstGeom>
        </p:spPr>
        <p:txBody>
          <a:bodyPr/>
          <a:lstStyle>
            <a:lvl1pPr defTabSz="508254">
              <a:defRPr b="1" spc="200" sz="5000">
                <a:effectLst>
                  <a:outerShdw sx="100000" sy="100000" kx="0" ky="0" algn="b" rotWithShape="0" blurRad="25400" dist="22098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VI. Estrategias de aprendizaje</a:t>
            </a:r>
          </a:p>
        </p:txBody>
      </p:sp>
      <p:sp>
        <p:nvSpPr>
          <p:cNvPr id="139" name="Lección 18. Activación del Conocimiento Previo"/>
          <p:cNvSpPr txBox="1"/>
          <p:nvPr>
            <p:ph type="body" sz="quarter" idx="1"/>
          </p:nvPr>
        </p:nvSpPr>
        <p:spPr>
          <a:xfrm>
            <a:off x="990251" y="7791450"/>
            <a:ext cx="11024298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3. Activación del Conocimiento Previo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l reconocimiento de palabras al que se llega a través del desarrollo fonológico que permite distinguir sonidos, combinarlos en sílabas y estas en palabras, tras lo cual se busca el significado en la  memoria. En efecto, si la información recibida se considera pertinente, es retenida en la memoria."/>
          <p:cNvSpPr txBox="1"/>
          <p:nvPr/>
        </p:nvSpPr>
        <p:spPr>
          <a:xfrm>
            <a:off x="747959" y="-51259"/>
            <a:ext cx="11305682" cy="9424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3370" indent="-293370" algn="l" defTabSz="457200">
              <a:buSzPct val="100000"/>
              <a:buChar char="•"/>
              <a:defRPr b="0" sz="3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de Comprensión de Lectura</a:t>
            </a:r>
          </a:p>
          <a:p>
            <a:pPr algn="l" defTabSz="457200">
              <a:defRPr b="0" sz="20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600" indent="-228600" algn="l" defTabSz="457200">
              <a:buSzPct val="55000"/>
              <a:buBlip>
                <a:blip r:embed="rId2"/>
              </a:buBlip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Leer o Lectura</a:t>
            </a:r>
          </a:p>
          <a:p>
            <a:pPr lvl="1" marL="915669" indent="-293369" algn="l" defTabSz="457200">
              <a:buSzPct val="100000"/>
              <a:buChar char="•"/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Fijando la vista</a:t>
            </a:r>
          </a:p>
          <a:p>
            <a:pPr lvl="1" marL="915669" indent="-293369" algn="l" defTabSz="457200">
              <a:buSzPct val="100000"/>
              <a:buChar char="•"/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Reconociendo patrones</a:t>
            </a:r>
          </a:p>
          <a:p>
            <a:pPr lvl="1" marL="915669" indent="-293369" algn="l" defTabSz="457200">
              <a:buSzPct val="100000"/>
              <a:buChar char="•"/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Identificando </a:t>
            </a:r>
            <a:r>
              <a:t>significados</a:t>
            </a:r>
          </a:p>
          <a:p>
            <a:pPr algn="l" defTabSz="457200"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600" indent="-228600" algn="l" defTabSz="457200">
              <a:buSzPct val="55000"/>
              <a:buBlip>
                <a:blip r:embed="rId2"/>
              </a:buBlip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Comprender o Comprensión  </a:t>
            </a:r>
          </a:p>
          <a:p>
            <a:pPr lvl="1" marL="915669" indent="-293369" algn="l" defTabSz="457200">
              <a:buSzPct val="100000"/>
              <a:buChar char="•"/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Reconociendo significados </a:t>
            </a:r>
            <a:r>
              <a:t>almacenados</a:t>
            </a:r>
          </a:p>
          <a:p>
            <a:pPr lvl="1" indent="622300" algn="l" defTabSz="457200"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en la memoria</a:t>
            </a: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Reconociendo el sintagma y la semántica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Integrando la información reconocida 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9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Comprendiendo literal o inferencialmente 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algn="l" defTabSz="457200"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endParaRPr>
              <a:solidFill>
                <a:srgbClr val="FF2600"/>
              </a:solidFill>
            </a:endParaRPr>
          </a:p>
          <a:p>
            <a:pPr lvl="3" marL="228600" indent="-228600" algn="l" defTabSz="457200">
              <a:buSzPct val="55000"/>
              <a:buBlip>
                <a:blip r:embed="rId2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 </a:t>
            </a:r>
            <a:r>
              <a:t>Sub-Proceso de Aprender o Aprendizaje </a:t>
            </a:r>
          </a:p>
          <a:p>
            <a:pPr lvl="1" marL="915670" indent="-293370" algn="l" defTabSz="457200">
              <a:buSzPct val="100000"/>
              <a:buChar char="•"/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Almacenando en memoria a corto plazo</a:t>
            </a:r>
          </a:p>
          <a:p>
            <a:pPr lvl="1" marL="915670" indent="-293370" algn="l" defTabSz="457200">
              <a:buSzPct val="100000"/>
              <a:buChar char="•"/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Almacenando en memoria a largo plazo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Estrategias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solidFill>
                  <a:srgbClr val="FF2600"/>
                </a:solidFill>
              </a:rPr>
              <a:t>Predicciones</a:t>
            </a:r>
            <a:endParaRPr>
              <a:solidFill>
                <a:srgbClr val="FF2600"/>
              </a:solidFill>
            </a:endParaRP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2500">
                <a:solidFill>
                  <a:srgbClr val="FF26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Conocimiento Previo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2500">
                <a:solidFill>
                  <a:srgbClr val="FF26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Activación del Conocimiento Previo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Técnicas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Herramientas</a:t>
            </a:r>
          </a:p>
        </p:txBody>
      </p:sp>
      <p:sp>
        <p:nvSpPr>
          <p:cNvPr id="142" name="Arrow 10"/>
          <p:cNvSpPr/>
          <p:nvPr/>
        </p:nvSpPr>
        <p:spPr>
          <a:xfrm>
            <a:off x="10205363" y="7197721"/>
            <a:ext cx="2444116" cy="1987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855" y="0"/>
                </a:moveTo>
                <a:lnTo>
                  <a:pt x="14172" y="3887"/>
                </a:lnTo>
                <a:lnTo>
                  <a:pt x="9243" y="8319"/>
                </a:lnTo>
                <a:lnTo>
                  <a:pt x="21600" y="8319"/>
                </a:lnTo>
                <a:lnTo>
                  <a:pt x="21600" y="13287"/>
                </a:lnTo>
                <a:lnTo>
                  <a:pt x="9314" y="13287"/>
                </a:lnTo>
                <a:lnTo>
                  <a:pt x="14182" y="17725"/>
                </a:lnTo>
                <a:lnTo>
                  <a:pt x="11845" y="21600"/>
                </a:lnTo>
                <a:lnTo>
                  <a:pt x="0" y="10803"/>
                </a:lnTo>
                <a:lnTo>
                  <a:pt x="11855" y="0"/>
                </a:lnTo>
                <a:close/>
              </a:path>
            </a:pathLst>
          </a:custGeom>
          <a:solidFill>
            <a:srgbClr val="D4FB79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3600">
                <a:solidFill>
                  <a:srgbClr val="72675A"/>
                </a:solidFill>
                <a:latin typeface="Cochin"/>
                <a:ea typeface="Cochin"/>
                <a:cs typeface="Cochin"/>
                <a:sym typeface="Cochi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ara activar el conocimiento previo se sugiere:…"/>
          <p:cNvSpPr txBox="1"/>
          <p:nvPr/>
        </p:nvSpPr>
        <p:spPr>
          <a:xfrm>
            <a:off x="835967" y="624727"/>
            <a:ext cx="11586866" cy="8910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4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Para </a:t>
            </a:r>
            <a:r>
              <a:t>ACTIVAR (</a:t>
            </a:r>
            <a:r>
              <a:rPr>
                <a:solidFill>
                  <a:srgbClr val="FF2600"/>
                </a:solidFill>
              </a:rPr>
              <a:t>despertar</a:t>
            </a:r>
            <a:r>
              <a:t>) el conocimiento previo se sugiere: 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marL="324801" indent="-324801" algn="l" defTabSz="457200">
              <a:buSzPct val="100000"/>
              <a:buChar char="•"/>
              <a:defRPr b="0" sz="4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D4FB79"/>
                </a:solidFill>
              </a:rPr>
              <a:t>Exponer</a:t>
            </a:r>
            <a:r>
              <a:t>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ideas que se tengan sobre el tema a tratar.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marL="324801" indent="-324801" algn="l" defTabSz="457200">
              <a:buSzPct val="100000"/>
              <a:buChar char="•"/>
              <a:defRPr b="0" sz="4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D4FB79"/>
                </a:solidFill>
              </a:rPr>
              <a:t>Repasar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un esquema o resumen que se haya realizado anteriormente y/o que se relacione con el tema. 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marL="324801" indent="-324801" algn="l" defTabSz="457200">
              <a:buSzPct val="100000"/>
              <a:buChar char="•"/>
              <a:defRPr b="0" sz="4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D4FB79"/>
                </a:solidFill>
              </a:rPr>
              <a:t>Consultar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 lo subrayado en libros que ya se han leído y que están relacionados con el tema de la lectura presente. 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xamen V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200">
                <a:solidFill>
                  <a:srgbClr val="D4FB79"/>
                </a:solidFill>
              </a:defRPr>
            </a:lvl1pPr>
          </a:lstStyle>
          <a:p>
            <a:pPr/>
            <a:r>
              <a:t>Examen VI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