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59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9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7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3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8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27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2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4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3B79-947F-4BC8-AB21-863260458937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EC5D-19E3-4375-A146-5751D7D65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Причини зміни світогляду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lvl="0" algn="l"/>
            <a:r>
              <a:rPr lang="uk" sz="2800" i="1" dirty="0">
                <a:solidFill>
                  <a:schemeClr val="tx1"/>
                </a:solidFill>
              </a:rPr>
              <a:t>1. Інтелектуальна 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Погоджуватися з фактами .</a:t>
            </a:r>
            <a:endParaRPr lang="en-US" i="1" dirty="0">
              <a:solidFill>
                <a:schemeClr val="tx1"/>
              </a:solidFill>
            </a:endParaRPr>
          </a:p>
          <a:p>
            <a:pPr algn="l"/>
            <a:endParaRPr lang="en-US" sz="6400" i="1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91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Причини зміни світогляду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lvl="0" algn="l"/>
            <a:r>
              <a:rPr lang="uk" sz="2800" i="1" dirty="0">
                <a:solidFill>
                  <a:schemeClr val="tx1"/>
                </a:solidFill>
              </a:rPr>
              <a:t>1. Інтелектуальна 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Погоджуватися з фактами .</a:t>
            </a:r>
            <a:endParaRPr lang="en-US" i="1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Погоджуватися з логічними висновками</a:t>
            </a:r>
            <a:endParaRPr lang="en-US" i="1" dirty="0">
              <a:solidFill>
                <a:schemeClr val="tx1"/>
              </a:solidFill>
            </a:endParaRPr>
          </a:p>
          <a:p>
            <a:pPr algn="l"/>
            <a:endParaRPr lang="en-US" sz="6400" i="1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45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Причини зміни світогляду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 startAt="2"/>
            </a:pPr>
            <a:r>
              <a:rPr lang="uk" sz="2800" i="1" dirty="0">
                <a:solidFill>
                  <a:schemeClr val="tx1"/>
                </a:solidFill>
              </a:rPr>
              <a:t>Особиста 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 lvl="0" algn="l"/>
            <a:r>
              <a:rPr lang="uk" sz="2800" i="1" dirty="0">
                <a:solidFill>
                  <a:schemeClr val="tx1"/>
                </a:solidFill>
              </a:rPr>
              <a:t>       a) Обставини життя впливають на   </a:t>
            </a:r>
          </a:p>
          <a:p>
            <a:pPr lvl="0" algn="l"/>
            <a:r>
              <a:rPr lang="uk" sz="2800" i="1" dirty="0">
                <a:solidFill>
                  <a:schemeClr val="tx1"/>
                </a:solidFill>
              </a:rPr>
              <a:t>            пошук відповідей та зміну світогляду.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en-US" sz="2800" i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70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Причини зміни світогляду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 startAt="2"/>
            </a:pPr>
            <a:r>
              <a:rPr lang="uk" sz="2800" i="1" dirty="0">
                <a:solidFill>
                  <a:schemeClr val="tx1"/>
                </a:solidFill>
              </a:rPr>
              <a:t>Особиста 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 lvl="0" algn="l"/>
            <a:r>
              <a:rPr lang="uk" sz="2800" i="1" dirty="0">
                <a:solidFill>
                  <a:schemeClr val="tx1"/>
                </a:solidFill>
              </a:rPr>
              <a:t>       a) Обставини життя впливають на   </a:t>
            </a:r>
          </a:p>
          <a:p>
            <a:pPr lvl="0" algn="l"/>
            <a:r>
              <a:rPr lang="uk" sz="2800" i="1" dirty="0">
                <a:solidFill>
                  <a:schemeClr val="tx1"/>
                </a:solidFill>
              </a:rPr>
              <a:t>            пошук відповідей та зміну світогляду.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en-US" sz="2800" i="1" dirty="0">
              <a:solidFill>
                <a:schemeClr val="tx1"/>
              </a:solidFill>
            </a:endParaRPr>
          </a:p>
          <a:p>
            <a:pPr lvl="0" algn="l"/>
            <a:r>
              <a:rPr lang="uk" sz="2800" i="1" dirty="0">
                <a:solidFill>
                  <a:schemeClr val="tx1"/>
                </a:solidFill>
              </a:rPr>
              <a:t>       b) В однакових обставинах люди чинять             </a:t>
            </a:r>
          </a:p>
          <a:p>
            <a:pPr lvl="0" algn="l"/>
            <a:r>
              <a:rPr lang="uk" sz="2800" i="1" dirty="0">
                <a:solidFill>
                  <a:schemeClr val="tx1"/>
                </a:solidFill>
              </a:rPr>
              <a:t>            по-різному.</a:t>
            </a:r>
            <a:endParaRPr lang="en-US" sz="2800" i="1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1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Причини зміни світогляду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4464496"/>
          </a:xfrm>
        </p:spPr>
        <p:txBody>
          <a:bodyPr>
            <a:normAutofit/>
          </a:bodyPr>
          <a:lstStyle/>
          <a:p>
            <a:pPr lvl="0" algn="l"/>
            <a:r>
              <a:rPr lang="uk" sz="3500" i="1" dirty="0">
                <a:solidFill>
                  <a:schemeClr val="tx1"/>
                </a:solidFill>
              </a:rPr>
              <a:t>3. Соціальна .</a:t>
            </a:r>
            <a:br>
              <a:rPr lang="ru-RU" sz="3500" i="1" dirty="0">
                <a:solidFill>
                  <a:schemeClr val="tx1"/>
                </a:solidFill>
              </a:rPr>
            </a:br>
            <a:endParaRPr lang="ru-RU" sz="3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sz="3000" i="1" dirty="0">
                <a:solidFill>
                  <a:schemeClr val="tx1"/>
                </a:solidFill>
              </a:rPr>
              <a:t>Ми підлаштовуємо св</a:t>
            </a:r>
            <a:r>
              <a:rPr lang="uk-UA" sz="3000" i="1" dirty="0" err="1">
                <a:solidFill>
                  <a:schemeClr val="tx1"/>
                </a:solidFill>
              </a:rPr>
              <a:t>ій</a:t>
            </a:r>
            <a:r>
              <a:rPr lang="uk-UA" sz="3000" i="1" dirty="0">
                <a:solidFill>
                  <a:schemeClr val="tx1"/>
                </a:solidFill>
              </a:rPr>
              <a:t> </a:t>
            </a:r>
            <a:r>
              <a:rPr lang="uk" sz="3000" i="1" dirty="0">
                <a:solidFill>
                  <a:schemeClr val="tx1"/>
                </a:solidFill>
              </a:rPr>
              <a:t>світогляд під світогляд групи, якій ми належимо, чи хотіли б належати.</a:t>
            </a:r>
            <a:endParaRPr lang="ru-RU" sz="3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sz="3000" i="1" dirty="0">
                <a:solidFill>
                  <a:schemeClr val="tx1"/>
                </a:solidFill>
              </a:rPr>
              <a:t>Виховання в певному середовищі індоктринує людину в певний світогляд.</a:t>
            </a:r>
          </a:p>
          <a:p>
            <a:pPr marL="971550" lvl="1" indent="-514350" algn="l">
              <a:buFont typeface="+mj-lt"/>
              <a:buAutoNum type="alphaLcParenR"/>
            </a:pPr>
            <a:endParaRPr lang="uk" sz="3000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uk" sz="3000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uk" sz="3000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uk" sz="3000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ru-RU" sz="30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0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uk" i="1" dirty="0"/>
              <a:t>Поради для тих, хто шукає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40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7000" i="1" dirty="0">
                <a:solidFill>
                  <a:schemeClr val="tx1"/>
                </a:solidFill>
              </a:rPr>
              <a:t>Сумніватися – це нормально.</a:t>
            </a:r>
            <a:br>
              <a:rPr lang="ru-RU" sz="7600" i="1" dirty="0">
                <a:solidFill>
                  <a:schemeClr val="tx1"/>
                </a:solidFill>
              </a:rPr>
            </a:br>
            <a:endParaRPr lang="ru-RU" sz="7600" dirty="0">
              <a:solidFill>
                <a:schemeClr val="tx1"/>
              </a:solidFill>
            </a:endParaRPr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lvl="0" algn="l"/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6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uk" i="1" dirty="0"/>
              <a:t>Поради для тих, хто шукає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Сумніватися – це нормально.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Усі мають сумніви. Не бійтеся їх. «Я бачу дуже багато, щоб заперечувати, і дуже мало, щоб бути впевненим».</a:t>
            </a:r>
            <a:br>
              <a:rPr lang="ru-RU" sz="11200" i="1" dirty="0">
                <a:solidFill>
                  <a:schemeClr val="tx1"/>
                </a:solidFill>
              </a:rPr>
            </a:br>
            <a:endParaRPr lang="ru-RU" sz="11200" dirty="0">
              <a:solidFill>
                <a:schemeClr val="tx1"/>
              </a:solidFill>
            </a:endParaRPr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lvl="0" algn="l"/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uk" i="1" dirty="0"/>
              <a:t>Поради для тих, хто шукає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Сумніватися – це нормально.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Усі мають сумніви. Не бійтеся їх. «Я бачу дуже багато, щоб заперечувати, і дуже мало, щоб бути впевненим».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Ставте запитання: «Чому я вірю?» або «Чому це бентежить мене?»</a:t>
            </a:r>
            <a:br>
              <a:rPr lang="ru-RU" sz="7600" i="1" dirty="0">
                <a:solidFill>
                  <a:schemeClr val="tx1"/>
                </a:solidFill>
              </a:rPr>
            </a:br>
            <a:endParaRPr lang="ru-RU" sz="7600" dirty="0">
              <a:solidFill>
                <a:schemeClr val="tx1"/>
              </a:solidFill>
            </a:endParaRPr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lvl="0" algn="l"/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8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656184"/>
          </a:xfrm>
        </p:spPr>
        <p:txBody>
          <a:bodyPr/>
          <a:lstStyle/>
          <a:p>
            <a:r>
              <a:rPr lang="uk" i="1" dirty="0"/>
              <a:t>Поради для тих, хто шукає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25000" lnSpcReduction="2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Сумніватися – це нормально.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Усі мають сумніви. Не бійтеся їх. «Бачу надто багато, щоб заперечувати, і замало, щоб бути впевненим, я в змозі пошкодувати».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Ставте запитання: «Чому я вірю?» або «Чому це бентежить мене?»</a:t>
            </a:r>
            <a:endParaRPr lang="ru-RU" sz="76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uk" sz="11200" i="1" dirty="0">
                <a:solidFill>
                  <a:schemeClr val="tx1"/>
                </a:solidFill>
              </a:rPr>
              <a:t>Не відмахуйтесь від сумнівів. Будуть моменти, коли ви відчуєте, що Бог далекий від вас. Вам потрібно буде </a:t>
            </a:r>
            <a:r>
              <a:rPr lang="uk" sz="11200" i="1">
                <a:solidFill>
                  <a:schemeClr val="tx1"/>
                </a:solidFill>
              </a:rPr>
              <a:t>триматися переконання.</a:t>
            </a:r>
            <a:br>
              <a:rPr lang="ru-RU" sz="7600" i="1" dirty="0">
                <a:solidFill>
                  <a:schemeClr val="tx1"/>
                </a:solidFill>
              </a:rPr>
            </a:br>
            <a:endParaRPr lang="ru-RU" sz="7600" dirty="0">
              <a:solidFill>
                <a:schemeClr val="tx1"/>
              </a:solidFill>
            </a:endParaRPr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endParaRPr lang="ru-RU" i="1" dirty="0"/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lvl="0" algn="l"/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/>
            <a:br>
              <a:rPr lang="ru-RU" i="1" dirty="0"/>
            </a:br>
            <a:br>
              <a:rPr lang="ru-RU" i="1" dirty="0"/>
            </a:br>
            <a:r>
              <a:rPr lang="uk" i="1" dirty="0"/>
              <a:t> </a:t>
            </a:r>
            <a:endParaRPr lang="ru-RU" dirty="0"/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24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325</Words>
  <Application>Microsoft Office PowerPoint</Application>
  <PresentationFormat>Экран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Причини зміни світогляду </vt:lpstr>
      <vt:lpstr>Причини зміни світогляду </vt:lpstr>
      <vt:lpstr>Причини зміни світогляду </vt:lpstr>
      <vt:lpstr>Причини зміни світогляду </vt:lpstr>
      <vt:lpstr>Причини зміни світогляду </vt:lpstr>
      <vt:lpstr>Поради для тих, хто шукає</vt:lpstr>
      <vt:lpstr>Поради для тих, хто шукає</vt:lpstr>
      <vt:lpstr>Поради для тих, хто шукає</vt:lpstr>
      <vt:lpstr>Поради для тих, хто шукає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изменения мировоззрения</dc:title>
  <dc:creator>Admin</dc:creator>
  <cp:lastModifiedBy>Ruslan Lvov</cp:lastModifiedBy>
  <cp:revision>8</cp:revision>
  <dcterms:created xsi:type="dcterms:W3CDTF">2020-07-06T16:04:44Z</dcterms:created>
  <dcterms:modified xsi:type="dcterms:W3CDTF">2022-12-03T12:09:49Z</dcterms:modified>
</cp:coreProperties>
</file>