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15" r:id="rId2"/>
    <p:sldId id="264" r:id="rId3"/>
    <p:sldId id="302" r:id="rId4"/>
    <p:sldId id="309" r:id="rId5"/>
    <p:sldId id="295" r:id="rId6"/>
    <p:sldId id="292" r:id="rId7"/>
    <p:sldId id="304" r:id="rId8"/>
    <p:sldId id="303" r:id="rId9"/>
    <p:sldId id="300" r:id="rId10"/>
    <p:sldId id="301" r:id="rId11"/>
    <p:sldId id="312" r:id="rId12"/>
    <p:sldId id="296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6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17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CC89-B0FC-DA44-AF7A-6AF53F07F6DE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DDAFD-FE53-6E43-8DFE-B84887E19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3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171-1D5C-CC46-A1B5-EF3D9830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2C804-D8E1-0547-8829-87426F3A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BBD-ED48-0941-A703-BD66264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F47B-65B9-7C4A-BE88-9EC32BF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A519-5B27-CC45-B7BA-E62ECFB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CB94-84F7-244D-9B03-8BFF1BC3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EC555-8DD6-B942-8AA9-818B40AB5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B398-7239-2948-A082-6034A120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CA6E-6B8D-A449-9EB1-45CBFB5A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9335-C92A-7147-B7D8-80C300B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1A68-A024-4D41-B051-E1E1A703A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A1BD-64D4-2B46-94D7-58F01A340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429-F77A-714E-B64A-20E5DF1E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129-ED32-7340-BA1B-D6047CBB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2595-A735-FC48-89C1-495BAF6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151-D7E0-1F43-A365-982D660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10-0016-BF49-88CE-63EE2FAE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A2A4-A2C4-2A4B-B6BA-3005A579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B4D1-BE62-C947-8C1F-A7C763A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14E7A-E37E-C043-BF53-373A536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890-C124-0642-B77C-B908B3F9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1EC8-805C-2F4B-A69F-B1C146F7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884C-390E-BF46-86A0-A81B2D09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EF90-1983-FB41-AC21-75644C36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E382-45A4-4942-B87A-AC58CC57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63A9-5147-2943-A8F7-2FEA6F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89F1-45F3-5246-B40C-7B29B196E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F70B-F57C-1748-9B42-6D705C39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699C-3596-3A42-B150-1696178B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0870-5DEA-D743-8D73-F78006F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9501F-8B7A-BC4D-BF16-CB6FAF3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8C82-D1DD-9F4C-B4E3-1C0863CC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18993-2122-FC43-984C-55B77390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D555-7082-3C41-8190-7B7CF6A2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6864-0F71-7F46-8477-A3A710FD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1AFC5-D318-D645-AC42-F6374540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C44C8-A74B-5146-B1CD-F159941D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82CDF-A6B8-4846-A042-0B2297CA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5598-EB7E-AF48-9146-5D20A1DC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1F-83A3-564B-B324-ECE831B0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FE11-141F-1F44-B276-C4B1DC6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6B3D-BE90-8A41-9D6A-0E5DE9D0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2C562-1BE5-0D4F-BA72-B27779E1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ADAA6-EABD-194A-A578-37F823D4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A656F-EBD9-1046-8FC3-3E8F2C2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0BF8-9EDB-A94F-B59C-8B16E2CD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51-C843-FC45-BD3D-4D46A6FE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35C2-3AC0-C346-9A18-F0083C97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0B25E-1858-9649-A463-09088CA4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3EB6-0F2E-E148-AD05-2D38ECA4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A4CE-11DA-1E41-8FCF-3281182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E563-458D-7E4B-A6C7-95D2460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17C7-F2EB-9240-A31D-A158127F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A42FA-7AE5-3D4A-B9B9-078FDCA07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6F59-400A-5C49-8636-EE8EDADB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CD49-2821-0946-ADC6-98097879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2B53E-8601-AE45-A730-93AA6B47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26BD-4961-2249-84B8-1E0F61F9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3D75B-F793-3C4B-86F2-EB17DFDF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63B9-5BBA-DA41-9837-0D2BFB5D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1FB9-066E-FA49-A6BC-3C74A35B8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812-CD21-1F4C-8849-03C8A55B1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2D6B-4051-0144-ADDB-B0C517BB7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2_corinthians/6-9.htm" TargetMode="External"/><Relationship Id="rId3" Type="http://schemas.openxmlformats.org/officeDocument/2006/relationships/hyperlink" Target="https://cnbible.com/2_corinthians/6-4.htm" TargetMode="External"/><Relationship Id="rId7" Type="http://schemas.openxmlformats.org/officeDocument/2006/relationships/hyperlink" Target="https://cnbible.com/2_corinthians/6-8.htm" TargetMode="External"/><Relationship Id="rId2" Type="http://schemas.openxmlformats.org/officeDocument/2006/relationships/hyperlink" Target="https://cnbible.com/2_corinthians/6-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2_corinthians/6-7.htm" TargetMode="External"/><Relationship Id="rId5" Type="http://schemas.openxmlformats.org/officeDocument/2006/relationships/hyperlink" Target="https://cnbible.com/2_corinthians/6-6.htm" TargetMode="External"/><Relationship Id="rId4" Type="http://schemas.openxmlformats.org/officeDocument/2006/relationships/hyperlink" Target="https://cnbible.com/2_corinthians/6-5.htm" TargetMode="External"/><Relationship Id="rId9" Type="http://schemas.openxmlformats.org/officeDocument/2006/relationships/hyperlink" Target="https://cnbible.com/2_corinthians/6-10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nbible.com/cuvmps/colossians/1.htm#footnot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707931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rgbClr val="FFFF00"/>
                </a:solidFill>
                <a:cs typeface="Al Nile" pitchFamily="2" charset="-78"/>
              </a:rPr>
              <a:t>执事的工作</a:t>
            </a:r>
            <a:endParaRPr lang="en-US" sz="4000" b="1" dirty="0">
              <a:solidFill>
                <a:srgbClr val="FFFF00"/>
              </a:solidFill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6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. .</a:t>
            </a:r>
            <a:r>
              <a:rPr lang="zh-CN" altLang="en-US" dirty="0">
                <a:solidFill>
                  <a:schemeClr val="bg1"/>
                </a:solidFill>
              </a:rPr>
              <a:t>和教会的执事。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歌罗西书一</a:t>
            </a:r>
            <a:r>
              <a:rPr lang="en-US" altLang="zh-CN" dirty="0">
                <a:solidFill>
                  <a:schemeClr val="bg1"/>
                </a:solidFill>
              </a:rPr>
              <a:t>24 </a:t>
            </a:r>
            <a:r>
              <a:rPr lang="zh-CN" altLang="en-US" dirty="0">
                <a:solidFill>
                  <a:schemeClr val="bg1"/>
                </a:solidFill>
              </a:rPr>
              <a:t>我为基督的身体，就是教会，要在我身上补满基督患难的缺欠。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参见哥林多前书</a:t>
            </a:r>
            <a:r>
              <a:rPr lang="en-US" altLang="zh-CN" dirty="0">
                <a:solidFill>
                  <a:schemeClr val="bg1"/>
                </a:solidFill>
              </a:rPr>
              <a:t>3:5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推基古在主里称为忠信的仆人。</a:t>
            </a:r>
            <a:endParaRPr lang="zh-CN" altLang="en-US" dirty="0">
              <a:solidFill>
                <a:schemeClr val="bg1"/>
              </a:solidFill>
            </a:endParaRP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以弗所书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21 </a:t>
            </a:r>
            <a:r>
              <a:rPr lang="zh-CN" altLang="en-US" dirty="0">
                <a:solidFill>
                  <a:schemeClr val="bg1"/>
                </a:solidFill>
              </a:rPr>
              <a:t>今有所亲爱、忠心侍奉（名字传道人）的兄弟推基古，他要把这我的事情并我的景况都告诉你们。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提摩太被称为上帝的仆人。</a:t>
            </a:r>
            <a:endParaRPr lang="zh-CN" altLang="en-US" dirty="0">
              <a:solidFill>
                <a:schemeClr val="bg1"/>
              </a:solidFill>
            </a:endParaRP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帖撒罗尼迦前书</a:t>
            </a:r>
            <a:r>
              <a:rPr lang="en-US" altLang="zh-CN" dirty="0">
                <a:solidFill>
                  <a:schemeClr val="bg1"/>
                </a:solidFill>
              </a:rPr>
              <a:t>3:2 </a:t>
            </a:r>
            <a:r>
              <a:rPr lang="zh-CN" altLang="en-US" dirty="0">
                <a:solidFill>
                  <a:schemeClr val="bg1"/>
                </a:solidFill>
              </a:rPr>
              <a:t>我们打发兄弟，在基督福音上做上帝执事的（直译仆人）提摩太前去。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门徒们被告知，如果他们想为大，他们必须成为仆人。</a:t>
            </a:r>
            <a:endParaRPr lang="zh-CN" altLang="en-US" dirty="0">
              <a:solidFill>
                <a:schemeClr val="bg1"/>
              </a:solidFill>
            </a:endParaRP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马太福音</a:t>
            </a:r>
            <a:r>
              <a:rPr lang="en-US" altLang="zh-CN" dirty="0">
                <a:solidFill>
                  <a:schemeClr val="bg1"/>
                </a:solidFill>
              </a:rPr>
              <a:t>20:26 </a:t>
            </a:r>
            <a:r>
              <a:rPr lang="zh-CN" altLang="en-US" dirty="0">
                <a:solidFill>
                  <a:schemeClr val="bg1"/>
                </a:solidFill>
              </a:rPr>
              <a:t>你们中间谁愿为大，就必作你们的用人（即执事）。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15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DADF-4154-AC4A-B1EA-0A74D0A0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DE2C-63B1-4E48-B4CC-46150B2C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场地管理：</a:t>
            </a:r>
            <a:r>
              <a:rPr lang="ja-JP" altLang="en-US">
                <a:solidFill>
                  <a:schemeClr val="bg1"/>
                </a:solidFill>
              </a:rPr>
              <a:t>执事可以负责管理教会的财产，包括预备敬拜的场所，清洁打扫，以及其他确保教会正常运作的工作。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慈善救济：</a:t>
            </a:r>
            <a:r>
              <a:rPr lang="ja-JP" altLang="en-US">
                <a:solidFill>
                  <a:schemeClr val="bg1"/>
                </a:solidFill>
              </a:rPr>
              <a:t>就像</a:t>
            </a:r>
            <a:r>
              <a:rPr lang="en-US" altLang="ja-JP" dirty="0">
                <a:solidFill>
                  <a:schemeClr val="bg1"/>
                </a:solidFill>
              </a:rPr>
              <a:t>《</a:t>
            </a:r>
            <a:r>
              <a:rPr lang="ja-JP" altLang="en-US">
                <a:solidFill>
                  <a:schemeClr val="bg1"/>
                </a:solidFill>
              </a:rPr>
              <a:t>使徒行传</a:t>
            </a:r>
            <a:r>
              <a:rPr lang="en-US" altLang="ja-JP" dirty="0">
                <a:solidFill>
                  <a:schemeClr val="bg1"/>
                </a:solidFill>
              </a:rPr>
              <a:t>》6</a:t>
            </a:r>
            <a:r>
              <a:rPr lang="ja-JP" altLang="en-US">
                <a:solidFill>
                  <a:schemeClr val="bg1"/>
                </a:solidFill>
              </a:rPr>
              <a:t>章</a:t>
            </a:r>
            <a:r>
              <a:rPr lang="en-US" altLang="ja-JP" dirty="0">
                <a:solidFill>
                  <a:schemeClr val="bg1"/>
                </a:solidFill>
              </a:rPr>
              <a:t>1-6</a:t>
            </a:r>
            <a:r>
              <a:rPr lang="ja-JP" altLang="en-US">
                <a:solidFill>
                  <a:schemeClr val="bg1"/>
                </a:solidFill>
              </a:rPr>
              <a:t>节中照顾寡妇，执事可以参与管理善款和其他救济，帮助有需要的人。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教会财务：</a:t>
            </a:r>
            <a:r>
              <a:rPr lang="ja-JP" altLang="en-US">
                <a:solidFill>
                  <a:schemeClr val="bg1"/>
                </a:solidFill>
              </a:rPr>
              <a:t>在长老对教会的财务进行监管时（徒</a:t>
            </a:r>
            <a:r>
              <a:rPr lang="en-US" altLang="ja-JP" dirty="0">
                <a:solidFill>
                  <a:schemeClr val="bg1"/>
                </a:solidFill>
              </a:rPr>
              <a:t>11:30</a:t>
            </a:r>
            <a:r>
              <a:rPr lang="ja-JP" altLang="en-US">
                <a:solidFill>
                  <a:schemeClr val="bg1"/>
                </a:solidFill>
              </a:rPr>
              <a:t>），最好由执事处理日常的财务工作，包括收取清点奉献，进行财务记录等等。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聚会招待：</a:t>
            </a:r>
            <a:r>
              <a:rPr lang="ja-JP" altLang="en-US">
                <a:solidFill>
                  <a:schemeClr val="bg1"/>
                </a:solidFill>
              </a:rPr>
              <a:t>执事可以负责分发教会通知，引导会众就坐，预备圣餐。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行政事务：</a:t>
            </a:r>
            <a:r>
              <a:rPr lang="ja-JP" altLang="en-US">
                <a:solidFill>
                  <a:schemeClr val="bg1"/>
                </a:solidFill>
              </a:rPr>
              <a:t>执事应该帮助教会处理各种事宜，从而使长老专心教导和牧养教会。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4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sz="4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给弟兄姐妹的话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几个重要的观察</a:t>
            </a:r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ja-JP" altLang="en-US">
                <a:solidFill>
                  <a:schemeClr val="bg1"/>
                </a:solidFill>
              </a:rPr>
              <a:t>的职份、称呼或功用，在新约中非常丰富内容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ja-JP" altLang="en-US">
                <a:solidFill>
                  <a:schemeClr val="bg1"/>
                </a:solidFill>
              </a:rPr>
              <a:t>是对传道人的丰富比喻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ja-JP" altLang="en-US">
                <a:solidFill>
                  <a:schemeClr val="bg1"/>
                </a:solidFill>
              </a:rPr>
              <a:t>角色包括男人和女人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执事似乎是事奉的实干家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事工训练的实质是执事训练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61FB-E784-FF4B-A2C3-F9E00B54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给弟兄姐妹的话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E828-035E-0343-985B-A0C6DA245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23"/>
            <a:ext cx="10515600" cy="46671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角色：神的儿女</a:t>
            </a:r>
            <a:r>
              <a:rPr lang="zh-CN" altLang="en-US" sz="3400" b="1" dirty="0">
                <a:solidFill>
                  <a:schemeClr val="bg1"/>
                </a:solidFill>
              </a:rPr>
              <a:t>、</a:t>
            </a:r>
            <a:r>
              <a:rPr lang="ja-JP" altLang="en-US" sz="3400" b="1">
                <a:solidFill>
                  <a:schemeClr val="bg1"/>
                </a:solidFill>
              </a:rPr>
              <a:t>神的仆人</a:t>
            </a:r>
            <a:r>
              <a:rPr lang="zh-CN" altLang="en-US" sz="3400" b="1" dirty="0">
                <a:solidFill>
                  <a:schemeClr val="bg1"/>
                </a:solidFill>
              </a:rPr>
              <a:t>、</a:t>
            </a:r>
            <a:r>
              <a:rPr lang="ja-JP" altLang="en-US" sz="3400" b="1">
                <a:solidFill>
                  <a:schemeClr val="bg1"/>
                </a:solidFill>
              </a:rPr>
              <a:t>与上帝同工</a:t>
            </a:r>
          </a:p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处境：在拯救的日子</a:t>
            </a:r>
          </a:p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目的：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在人：不叫人有妨碍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在神：表明是上帝的用人</a:t>
            </a:r>
          </a:p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服事的方法：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对待环境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自己的品格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对待他人心态</a:t>
            </a:r>
            <a:endParaRPr lang="ja-JP" altLang="en-US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2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7728-5374-2145-92B6-804F2410D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219BF-971F-2D4D-BC27-3411740D0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耶稣如何使用“</a:t>
            </a: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马太福音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20:26  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只是在你们中间不可这样，你们中间谁愿为大，就必作你们的用人。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马太福音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23:11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你们中间谁为大，谁就要作你们的用人。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约翰福音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2:5 ‘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他母亲对用人说，他对你们说什么，你们就作什么。’</a:t>
            </a:r>
          </a:p>
          <a:p>
            <a:pPr lvl="1">
              <a:lnSpc>
                <a:spcPct val="120000"/>
              </a:lnSpc>
            </a:pPr>
            <a:r>
              <a:rPr lang="ja-JP" altLang="en-US" sz="2600" b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约翰福音</a:t>
            </a:r>
            <a:r>
              <a:rPr lang="en-US" altLang="ja-JP" sz="26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12:26 “</a:t>
            </a:r>
            <a:r>
              <a:rPr lang="ja-JP" altLang="en-US" sz="2600" b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若有人服事我，就当跟从我。我在哪里，我的仆人</a:t>
            </a:r>
            <a:r>
              <a:rPr lang="en-US" altLang="ja-JP" sz="26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en-US" sz="2600" b="1" dirty="0" err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diakonos</a:t>
            </a:r>
            <a:r>
              <a:rPr lang="en-US" sz="26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ja-JP" altLang="en-US" sz="2600" b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也在哪里。若有人服事我，父必尊敬他。”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约翰福音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节可以翻译成：“若有人服事我作管家，作执事，作传道人，就当跟从我。我在那里，我的仆人，传道人、执事，也必在那里。若有人服事我作管家，作传道人，作执事，父必尊敬他。</a:t>
            </a:r>
          </a:p>
          <a:p>
            <a:pPr marL="0" indent="0">
              <a:buNone/>
            </a:pPr>
            <a:br>
              <a:rPr lang="ja-JP" altLang="en-US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8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6642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diakonos</a:t>
            </a:r>
            <a:r>
              <a:rPr lang="zh-CN" altLang="en-US" b="1" dirty="0">
                <a:solidFill>
                  <a:schemeClr val="bg1"/>
                </a:solidFill>
              </a:rPr>
              <a:t>希腊语名词是</a:t>
            </a:r>
            <a:r>
              <a:rPr lang="en-US" b="1" dirty="0" err="1">
                <a:solidFill>
                  <a:schemeClr val="bg1"/>
                </a:solidFill>
              </a:rPr>
              <a:t>diakonia</a:t>
            </a:r>
            <a:r>
              <a:rPr lang="zh-CN" altLang="en-US" b="1" dirty="0">
                <a:solidFill>
                  <a:schemeClr val="bg1"/>
                </a:solidFill>
              </a:rPr>
              <a:t>，意思广泛。</a:t>
            </a:r>
            <a:endParaRPr lang="zh-CN" altLang="en-US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马大担心</a:t>
            </a:r>
            <a:r>
              <a:rPr lang="zh-CN" altLang="en-US" b="1" dirty="0">
                <a:solidFill>
                  <a:schemeClr val="bg1"/>
                </a:solidFill>
              </a:rPr>
              <a:t>伺候</a:t>
            </a:r>
            <a:r>
              <a:rPr lang="en-US" altLang="zh-CN" b="1" dirty="0">
                <a:solidFill>
                  <a:schemeClr val="bg1"/>
                </a:solidFill>
              </a:rPr>
              <a:t>/</a:t>
            </a:r>
            <a:r>
              <a:rPr lang="zh-CN" altLang="en-US" b="1" dirty="0">
                <a:solidFill>
                  <a:schemeClr val="bg1"/>
                </a:solidFill>
              </a:rPr>
              <a:t>服事</a:t>
            </a:r>
            <a:r>
              <a:rPr lang="zh-CN" altLang="en-US" dirty="0">
                <a:solidFill>
                  <a:schemeClr val="bg1"/>
                </a:solidFill>
              </a:rPr>
              <a:t>的事太多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路</a:t>
            </a:r>
            <a:r>
              <a:rPr lang="en-US" altLang="zh-CN" dirty="0">
                <a:solidFill>
                  <a:schemeClr val="bg1"/>
                </a:solidFill>
              </a:rPr>
              <a:t>10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40</a:t>
            </a:r>
            <a:r>
              <a:rPr lang="zh-CN" altLang="en-US" dirty="0">
                <a:solidFill>
                  <a:schemeClr val="bg1"/>
                </a:solidFill>
              </a:rPr>
              <a:t>节</a:t>
            </a:r>
            <a:r>
              <a:rPr lang="en-US" altLang="zh-CN" dirty="0">
                <a:solidFill>
                  <a:schemeClr val="bg1"/>
                </a:solidFill>
              </a:rPr>
              <a:t>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在每日的</a:t>
            </a:r>
            <a:r>
              <a:rPr lang="zh-CN" altLang="en-US" b="1" dirty="0">
                <a:solidFill>
                  <a:schemeClr val="bg1"/>
                </a:solidFill>
              </a:rPr>
              <a:t>供给</a:t>
            </a:r>
            <a:r>
              <a:rPr lang="zh-CN" altLang="en-US" dirty="0">
                <a:solidFill>
                  <a:schemeClr val="bg1"/>
                </a:solidFill>
              </a:rPr>
              <a:t>中，忽略了希腊基督徒的寡妇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6:1)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但三节之后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6:4)</a:t>
            </a:r>
            <a:r>
              <a:rPr lang="zh-CN" altLang="en-US" dirty="0">
                <a:solidFill>
                  <a:schemeClr val="bg1"/>
                </a:solidFill>
              </a:rPr>
              <a:t>，路加提到使徒的任务是</a:t>
            </a:r>
            <a:r>
              <a:rPr lang="zh-CN" altLang="en-US" b="1" dirty="0">
                <a:solidFill>
                  <a:schemeClr val="bg1"/>
                </a:solidFill>
              </a:rPr>
              <a:t>传道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见徒</a:t>
            </a:r>
            <a:r>
              <a:rPr lang="en-US" altLang="zh-CN" dirty="0">
                <a:solidFill>
                  <a:schemeClr val="bg1"/>
                </a:solidFill>
              </a:rPr>
              <a:t>1:17,25)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为贫穷的圣徒捐助的款项被称为</a:t>
            </a:r>
            <a:r>
              <a:rPr lang="zh-CN" altLang="en-US" b="1" dirty="0">
                <a:solidFill>
                  <a:schemeClr val="bg1"/>
                </a:solidFill>
              </a:rPr>
              <a:t>事奉（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11:29</a:t>
            </a:r>
            <a:r>
              <a:rPr lang="zh-CN" altLang="en-US" dirty="0">
                <a:solidFill>
                  <a:schemeClr val="bg1"/>
                </a:solidFill>
              </a:rPr>
              <a:t>；</a:t>
            </a:r>
            <a:r>
              <a:rPr lang="en-US" altLang="zh-CN" dirty="0">
                <a:solidFill>
                  <a:schemeClr val="bg1"/>
                </a:solidFill>
              </a:rPr>
              <a:t>12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25</a:t>
            </a:r>
            <a:r>
              <a:rPr lang="zh-CN" altLang="en-US" dirty="0">
                <a:solidFill>
                  <a:schemeClr val="bg1"/>
                </a:solidFill>
              </a:rPr>
              <a:t>；罗</a:t>
            </a:r>
            <a:r>
              <a:rPr lang="en-US" altLang="zh-CN" dirty="0">
                <a:solidFill>
                  <a:schemeClr val="bg1"/>
                </a:solidFill>
              </a:rPr>
              <a:t>15:31</a:t>
            </a:r>
            <a:r>
              <a:rPr lang="zh-CN" altLang="en-US" dirty="0">
                <a:solidFill>
                  <a:schemeClr val="bg1"/>
                </a:solidFill>
              </a:rPr>
              <a:t>；林后八</a:t>
            </a:r>
            <a:r>
              <a:rPr lang="en-US" altLang="zh-CN" dirty="0">
                <a:solidFill>
                  <a:schemeClr val="bg1"/>
                </a:solidFill>
              </a:rPr>
              <a:t>4</a:t>
            </a:r>
            <a:r>
              <a:rPr lang="zh-CN" altLang="en-US" dirty="0">
                <a:solidFill>
                  <a:schemeClr val="bg1"/>
                </a:solidFill>
              </a:rPr>
              <a:t>；</a:t>
            </a:r>
            <a:r>
              <a:rPr lang="en-US" altLang="zh-CN" dirty="0">
                <a:solidFill>
                  <a:schemeClr val="bg1"/>
                </a:solidFill>
              </a:rPr>
              <a:t>9:1,12</a:t>
            </a:r>
            <a:r>
              <a:rPr lang="zh-CN" altLang="en-US" dirty="0">
                <a:solidFill>
                  <a:schemeClr val="bg1"/>
                </a:solidFill>
              </a:rPr>
              <a:t>、</a:t>
            </a:r>
            <a:r>
              <a:rPr lang="en-US" altLang="zh-CN" dirty="0">
                <a:solidFill>
                  <a:schemeClr val="bg1"/>
                </a:solidFill>
              </a:rPr>
              <a:t>13)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1:4)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endParaRPr lang="zh-CN" alt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1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61FB-E784-FF4B-A2C3-F9E00B54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用行动表明神的执事</a:t>
            </a:r>
            <a:endParaRPr lang="en-US" sz="4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E828-035E-0343-985B-A0C6DA245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467"/>
            <a:ext cx="10515600" cy="477149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ja-JP" altLang="en-US">
                <a:solidFill>
                  <a:schemeClr val="bg1"/>
                </a:solidFill>
              </a:rPr>
              <a:t>林后</a:t>
            </a:r>
            <a:r>
              <a:rPr lang="en-US" altLang="ja-JP" dirty="0">
                <a:solidFill>
                  <a:schemeClr val="bg1"/>
                </a:solidFill>
              </a:rPr>
              <a:t>6:3-5 </a:t>
            </a:r>
            <a:r>
              <a:rPr lang="ja-JP" altLang="en-US">
                <a:solidFill>
                  <a:schemeClr val="bg1"/>
                </a:solidFill>
              </a:rPr>
              <a:t>我们与神同工的，也劝你们不可徒受他的恩典。 </a:t>
            </a:r>
            <a:r>
              <a:rPr lang="en-US" altLang="ja-JP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 </a:t>
            </a:r>
            <a:r>
              <a:rPr lang="ja-JP" altLang="en-US">
                <a:solidFill>
                  <a:schemeClr val="bg1"/>
                </a:solidFill>
              </a:rPr>
              <a:t>因为他说：“在悦纳的时候，我应允了你；在拯救的日子，我搭救了你。”看哪，现在正是悦纳的时候！现在正是拯救的日子！我们凡事都不叫人有妨碍，免得这职分被人毁谤； </a:t>
            </a:r>
            <a:r>
              <a:rPr lang="en-US" altLang="ja-JP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 </a:t>
            </a:r>
            <a:r>
              <a:rPr lang="ja-JP" altLang="en-US">
                <a:solidFill>
                  <a:schemeClr val="bg1"/>
                </a:solidFill>
              </a:rPr>
              <a:t>反倒在各样的事上表明自己是神的用人（</a:t>
            </a:r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en-US" dirty="0">
                <a:solidFill>
                  <a:schemeClr val="bg1"/>
                </a:solidFill>
              </a:rPr>
              <a:t>)，</a:t>
            </a:r>
            <a:r>
              <a:rPr lang="ja-JP" altLang="en-US">
                <a:solidFill>
                  <a:schemeClr val="bg1"/>
                </a:solidFill>
              </a:rPr>
              <a:t>就如在</a:t>
            </a:r>
            <a:r>
              <a:rPr lang="ja-JP" altLang="en-US" b="1">
                <a:solidFill>
                  <a:srgbClr val="FF0000"/>
                </a:solidFill>
              </a:rPr>
              <a:t>许多的忍耐，患难，穷乏，困苦， </a:t>
            </a:r>
            <a:r>
              <a:rPr lang="en-US" altLang="ja-JP" b="1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 </a:t>
            </a:r>
            <a:r>
              <a:rPr lang="ja-JP" altLang="en-US" b="1">
                <a:solidFill>
                  <a:srgbClr val="FF0000"/>
                </a:solidFill>
              </a:rPr>
              <a:t>鞭打，监禁，扰乱，勤劳，警醒，不食， </a:t>
            </a:r>
            <a:r>
              <a:rPr lang="en-US" altLang="ja-JP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 </a:t>
            </a:r>
            <a:r>
              <a:rPr lang="ja-JP" altLang="en-US" b="1">
                <a:solidFill>
                  <a:srgbClr val="FF0000"/>
                </a:solidFill>
              </a:rPr>
              <a:t>廉洁，知识，恒忍，恩慈，圣灵的感化，无伪的爱心， </a:t>
            </a:r>
            <a:r>
              <a:rPr lang="en-US" altLang="ja-JP" b="1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 </a:t>
            </a:r>
            <a:r>
              <a:rPr lang="ja-JP" altLang="en-US" b="1">
                <a:solidFill>
                  <a:srgbClr val="FF0000"/>
                </a:solidFill>
              </a:rPr>
              <a:t>真实的道理，神的大能；仁义的兵器在左在右， </a:t>
            </a:r>
            <a:r>
              <a:rPr lang="en-US" altLang="ja-JP" b="1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 </a:t>
            </a:r>
            <a:r>
              <a:rPr lang="ja-JP" altLang="en-US" b="1">
                <a:solidFill>
                  <a:srgbClr val="FF0000"/>
                </a:solidFill>
              </a:rPr>
              <a:t>荣耀羞辱，恶名美名；似乎是诱惑人的，却是诚实的； </a:t>
            </a:r>
            <a:r>
              <a:rPr lang="en-US" altLang="ja-JP" b="1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 b="1">
                <a:solidFill>
                  <a:srgbClr val="FF0000"/>
                </a:solidFill>
              </a:rPr>
              <a:t>似乎不为人所知，却是人所共知的；似乎要死，却是活着的；似乎受责罚，却是不致丧命的； </a:t>
            </a:r>
            <a:r>
              <a:rPr lang="en-US" altLang="ja-JP" b="1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 b="1">
                <a:solidFill>
                  <a:srgbClr val="FF0000"/>
                </a:solidFill>
              </a:rPr>
              <a:t>似乎忧愁，却是常常快乐的；似乎贫穷，却是叫许多人富足的；似乎一无所有，</a:t>
            </a:r>
            <a:r>
              <a:rPr lang="ja-JP" altLang="en-US">
                <a:solidFill>
                  <a:schemeClr val="bg1"/>
                </a:solidFill>
              </a:rPr>
              <a:t>却是样样都有的</a:t>
            </a:r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8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0318-AD26-2741-8A08-CEC7E1BC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圣经中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17BE-68EC-7444-A233-CF79A25E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ja-JP" altLang="en-US" b="1">
                <a:solidFill>
                  <a:schemeClr val="bg1"/>
                </a:solidFill>
              </a:rPr>
              <a:t>以巴弗和执事</a:t>
            </a:r>
            <a:endParaRPr lang="ja-JP" altLang="en-US">
              <a:solidFill>
                <a:schemeClr val="bg1"/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1:7 </a:t>
            </a:r>
            <a:r>
              <a:rPr lang="ja-JP" altLang="en-US">
                <a:solidFill>
                  <a:schemeClr val="bg1"/>
                </a:solidFill>
              </a:rPr>
              <a:t>正如你们从我们所亲爱、一同做仆人的以巴弗所学的。他为我们</a:t>
            </a:r>
            <a:r>
              <a:rPr lang="ja-JP" altLang="en-US">
                <a:solidFill>
                  <a:schemeClr val="bg1"/>
                </a:solidFill>
                <a:hlinkClick r:id="rId2" tooltip="1:7 有古卷作：你们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hlinkClick r:id="rId2" tooltip="1:7 有古卷作：你们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ja-JP" altLang="en-US">
                <a:solidFill>
                  <a:schemeClr val="bg1"/>
                </a:solidFill>
              </a:rPr>
              <a:t>做了基督忠心的执事，</a:t>
            </a:r>
          </a:p>
          <a:p>
            <a:pPr>
              <a:lnSpc>
                <a:spcPct val="130000"/>
              </a:lnSpc>
            </a:pPr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1:23 </a:t>
            </a:r>
            <a:r>
              <a:rPr lang="ja-JP" altLang="en-US">
                <a:solidFill>
                  <a:schemeClr val="bg1"/>
                </a:solidFill>
              </a:rPr>
              <a:t>只要你们在所信的道上恒心，根基稳固，坚定不移，不致被引动失去</a:t>
            </a:r>
            <a:r>
              <a:rPr lang="ja-JP" altLang="en-US">
                <a:solidFill>
                  <a:schemeClr val="bg1"/>
                </a:solidFill>
                <a:hlinkClick r:id="rId2" tooltip="1:23 原文作：离开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hlinkClick r:id="rId2" tooltip="1:23 原文作：离开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ja-JP" altLang="en-US">
                <a:solidFill>
                  <a:schemeClr val="bg1"/>
                </a:solidFill>
              </a:rPr>
              <a:t>福音的盼望。这福音就是你们所听过的，也是传于普天下万人听的</a:t>
            </a:r>
            <a:r>
              <a:rPr lang="ja-JP" altLang="en-US">
                <a:solidFill>
                  <a:schemeClr val="bg1"/>
                </a:solidFill>
                <a:hlinkClick r:id="rId2" tooltip="1:23 “万人”原文作“凡受造的”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hlinkClick r:id="rId2" tooltip="1:23 “万人”原文作“凡受造的”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。</a:t>
            </a:r>
            <a:r>
              <a:rPr lang="ja-JP" altLang="en-US">
                <a:solidFill>
                  <a:schemeClr val="bg1"/>
                </a:solidFill>
              </a:rPr>
              <a:t>我保罗也做了这福音的执事。</a:t>
            </a:r>
          </a:p>
          <a:p>
            <a:pPr>
              <a:lnSpc>
                <a:spcPct val="130000"/>
              </a:lnSpc>
            </a:pPr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1:25 </a:t>
            </a:r>
            <a:r>
              <a:rPr lang="ja-JP" altLang="en-US">
                <a:solidFill>
                  <a:schemeClr val="bg1"/>
                </a:solidFill>
              </a:rPr>
              <a:t>我照神为你们所赐我的职分做了教会的执事，要把神的道理传得全备。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7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DA07-3D4D-0544-B1C3-9C174D2B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执事的态度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6477A-CA6C-1049-AD70-DCEFEC032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558"/>
            <a:ext cx="10515600" cy="48912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执事必须跟随耶稣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约翰福音</a:t>
            </a:r>
            <a:r>
              <a:rPr lang="en-US" altLang="ja-JP" b="1" dirty="0">
                <a:solidFill>
                  <a:schemeClr val="bg1"/>
                </a:solidFill>
              </a:rPr>
              <a:t>12:26 </a:t>
            </a:r>
            <a:r>
              <a:rPr lang="ja-JP" altLang="en-US" b="1">
                <a:solidFill>
                  <a:schemeClr val="bg1"/>
                </a:solidFill>
              </a:rPr>
              <a:t>若有人服事我，就当跟从我。我在哪里，我的仆人</a:t>
            </a:r>
            <a:r>
              <a:rPr lang="en-US" altLang="ja-JP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diakonos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ja-JP" altLang="en-US" b="1">
                <a:solidFill>
                  <a:schemeClr val="bg1"/>
                </a:solidFill>
              </a:rPr>
              <a:t>也在哪里。若有人服事我，父必尊敬他。</a:t>
            </a: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基督是受割礼之人的执事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罗马书</a:t>
            </a:r>
            <a:r>
              <a:rPr lang="en-US" altLang="ja-JP" b="1" dirty="0">
                <a:solidFill>
                  <a:schemeClr val="bg1"/>
                </a:solidFill>
              </a:rPr>
              <a:t>15:8</a:t>
            </a:r>
            <a:r>
              <a:rPr lang="ja-JP" altLang="en-US" b="1">
                <a:solidFill>
                  <a:schemeClr val="bg1"/>
                </a:solidFill>
              </a:rPr>
              <a:t>我说，基督已经立了一位执事，</a:t>
            </a:r>
            <a:r>
              <a:rPr lang="en-US" altLang="ja-JP" b="1" dirty="0">
                <a:solidFill>
                  <a:schemeClr val="bg1"/>
                </a:solidFill>
              </a:rPr>
              <a:t>(</a:t>
            </a:r>
            <a:r>
              <a:rPr lang="ja-JP" altLang="en-US" b="1">
                <a:solidFill>
                  <a:schemeClr val="bg1"/>
                </a:solidFill>
              </a:rPr>
              <a:t>执事原文作执事下同</a:t>
            </a:r>
            <a:r>
              <a:rPr lang="en-US" altLang="ja-JP" b="1" dirty="0">
                <a:solidFill>
                  <a:schemeClr val="bg1"/>
                </a:solidFill>
              </a:rPr>
              <a:t>)</a:t>
            </a:r>
            <a:r>
              <a:rPr lang="ja-JP" altLang="en-US" b="1">
                <a:solidFill>
                  <a:schemeClr val="bg1"/>
                </a:solidFill>
              </a:rPr>
              <a:t>为神真理受割礼的人，要证实所应许列祖的话</a:t>
            </a:r>
          </a:p>
        </p:txBody>
      </p:sp>
    </p:spTree>
    <p:extLst>
      <p:ext uri="{BB962C8B-B14F-4D97-AF65-F5344CB8AC3E}">
        <p14:creationId xmlns:p14="http://schemas.microsoft.com/office/powerpoint/2010/main" val="354858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6642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保罗称自己从主所受的职分为</a:t>
            </a:r>
            <a:r>
              <a:rPr lang="zh-CN" altLang="en-US" b="1" dirty="0">
                <a:solidFill>
                  <a:schemeClr val="bg1"/>
                </a:solidFill>
              </a:rPr>
              <a:t>事奉</a:t>
            </a:r>
            <a:r>
              <a:rPr lang="zh-CN" altLang="en-US" dirty="0">
                <a:solidFill>
                  <a:schemeClr val="bg1"/>
                </a:solidFill>
              </a:rPr>
              <a:t>（徒</a:t>
            </a:r>
            <a:r>
              <a:rPr lang="en-US" altLang="zh-CN" dirty="0">
                <a:solidFill>
                  <a:schemeClr val="bg1"/>
                </a:solidFill>
              </a:rPr>
              <a:t>20:24;21:19</a:t>
            </a:r>
            <a:r>
              <a:rPr lang="zh-CN" altLang="en-US" dirty="0">
                <a:solidFill>
                  <a:schemeClr val="bg1"/>
                </a:solidFill>
              </a:rPr>
              <a:t>；罗</a:t>
            </a:r>
            <a:r>
              <a:rPr lang="en-US" altLang="zh-CN" dirty="0">
                <a:solidFill>
                  <a:schemeClr val="bg1"/>
                </a:solidFill>
              </a:rPr>
              <a:t>11:13</a:t>
            </a:r>
            <a:r>
              <a:rPr lang="zh-CN" altLang="en-US" dirty="0">
                <a:solidFill>
                  <a:schemeClr val="bg1"/>
                </a:solidFill>
              </a:rPr>
              <a:t>；林后</a:t>
            </a:r>
            <a:r>
              <a:rPr lang="en-US" altLang="zh-CN" dirty="0">
                <a:solidFill>
                  <a:schemeClr val="bg1"/>
                </a:solidFill>
              </a:rPr>
              <a:t>4:1;5:18)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《</a:t>
            </a:r>
            <a:r>
              <a:rPr lang="zh-CN" altLang="en-US" dirty="0">
                <a:solidFill>
                  <a:schemeClr val="bg1"/>
                </a:solidFill>
              </a:rPr>
              <a:t>罗马书</a:t>
            </a:r>
            <a:r>
              <a:rPr lang="en-US" altLang="zh-CN" dirty="0">
                <a:solidFill>
                  <a:schemeClr val="bg1"/>
                </a:solidFill>
              </a:rPr>
              <a:t>》12:7</a:t>
            </a:r>
            <a:r>
              <a:rPr lang="zh-CN" altLang="en-US" dirty="0">
                <a:solidFill>
                  <a:schemeClr val="bg1"/>
                </a:solidFill>
              </a:rPr>
              <a:t>预言和教导恩赐中。在</a:t>
            </a:r>
            <a:r>
              <a:rPr lang="en-US" altLang="zh-CN" dirty="0">
                <a:solidFill>
                  <a:schemeClr val="bg1"/>
                </a:solidFill>
              </a:rPr>
              <a:t>《</a:t>
            </a:r>
            <a:r>
              <a:rPr lang="zh-CN" altLang="en-US" dirty="0">
                <a:solidFill>
                  <a:schemeClr val="bg1"/>
                </a:solidFill>
              </a:rPr>
              <a:t>哥林多前书</a:t>
            </a:r>
            <a:r>
              <a:rPr lang="en-US" altLang="zh-CN" dirty="0">
                <a:solidFill>
                  <a:schemeClr val="bg1"/>
                </a:solidFill>
              </a:rPr>
              <a:t>》12:5</a:t>
            </a:r>
            <a:r>
              <a:rPr lang="zh-CN" altLang="en-US" dirty="0">
                <a:solidFill>
                  <a:schemeClr val="bg1"/>
                </a:solidFill>
              </a:rPr>
              <a:t>中，将“职事也有分别”列在“恩赐原有分别”与“功用也有分别”之间。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旧约称为死和定罪的</a:t>
            </a:r>
            <a:r>
              <a:rPr lang="zh-CN" altLang="en-US" b="1" dirty="0">
                <a:solidFill>
                  <a:schemeClr val="bg1"/>
                </a:solidFill>
              </a:rPr>
              <a:t>职事</a:t>
            </a:r>
            <a:r>
              <a:rPr lang="zh-CN" altLang="en-US" dirty="0">
                <a:solidFill>
                  <a:schemeClr val="bg1"/>
                </a:solidFill>
              </a:rPr>
              <a:t>，新约称为属灵的职事（林后</a:t>
            </a:r>
            <a:r>
              <a:rPr lang="en-US" altLang="zh-CN" dirty="0">
                <a:solidFill>
                  <a:schemeClr val="bg1"/>
                </a:solidFill>
              </a:rPr>
              <a:t>3:7,8,9</a:t>
            </a:r>
            <a:r>
              <a:rPr lang="zh-CN" altLang="en-US" dirty="0">
                <a:solidFill>
                  <a:schemeClr val="bg1"/>
                </a:solidFill>
              </a:rPr>
              <a:t>）。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牧师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zh-CN" altLang="en-US" dirty="0">
                <a:solidFill>
                  <a:schemeClr val="bg1"/>
                </a:solidFill>
              </a:rPr>
              <a:t>教师要装备圣徒去做传道的工作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弗</a:t>
            </a:r>
            <a:r>
              <a:rPr lang="en-US" altLang="zh-CN" dirty="0">
                <a:solidFill>
                  <a:schemeClr val="bg1"/>
                </a:solidFill>
              </a:rPr>
              <a:t>4:12)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天使被派往圣徒那里</a:t>
            </a:r>
            <a:r>
              <a:rPr lang="zh-CN" altLang="en-US" b="1" dirty="0">
                <a:solidFill>
                  <a:schemeClr val="bg1"/>
                </a:solidFill>
              </a:rPr>
              <a:t>服役的</a:t>
            </a:r>
            <a:r>
              <a:rPr lang="en-US" altLang="zh-CN" b="1" dirty="0">
                <a:solidFill>
                  <a:schemeClr val="bg1"/>
                </a:solidFill>
              </a:rPr>
              <a:t>(</a:t>
            </a:r>
            <a:r>
              <a:rPr lang="zh-CN" altLang="en-US" b="1" dirty="0">
                <a:solidFill>
                  <a:schemeClr val="bg1"/>
                </a:solidFill>
              </a:rPr>
              <a:t> </a:t>
            </a:r>
            <a:r>
              <a:rPr lang="ja-JP" altLang="en-US" b="1">
                <a:solidFill>
                  <a:schemeClr val="bg1"/>
                </a:solidFill>
              </a:rPr>
              <a:t>来</a:t>
            </a:r>
            <a:r>
              <a:rPr lang="en-US" altLang="zh-CN" b="1" dirty="0">
                <a:solidFill>
                  <a:schemeClr val="bg1"/>
                </a:solidFill>
              </a:rPr>
              <a:t>1</a:t>
            </a:r>
            <a:r>
              <a:rPr lang="zh-CN" altLang="en-US" b="1" dirty="0">
                <a:solidFill>
                  <a:schemeClr val="bg1"/>
                </a:solidFill>
              </a:rPr>
              <a:t>：</a:t>
            </a:r>
            <a:r>
              <a:rPr lang="en-US" altLang="zh-CN" b="1" dirty="0">
                <a:solidFill>
                  <a:schemeClr val="bg1"/>
                </a:solidFill>
              </a:rPr>
              <a:t>14</a:t>
            </a:r>
            <a:r>
              <a:rPr lang="zh-CN" altLang="en-US" b="1" dirty="0">
                <a:solidFill>
                  <a:schemeClr val="bg1"/>
                </a:solidFill>
              </a:rPr>
              <a:t>）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3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b="1" dirty="0">
                <a:solidFill>
                  <a:schemeClr val="bg1"/>
                </a:solidFill>
              </a:rPr>
              <a:t>动词形式</a:t>
            </a:r>
            <a:r>
              <a:rPr lang="en-US" sz="3600" b="1" i="1" dirty="0" err="1">
                <a:solidFill>
                  <a:schemeClr val="bg1"/>
                </a:solidFill>
              </a:rPr>
              <a:t>diakoneo</a:t>
            </a:r>
            <a:r>
              <a:rPr lang="en-US" sz="3600" b="1" i="1" dirty="0">
                <a:solidFill>
                  <a:schemeClr val="bg1"/>
                </a:solidFill>
              </a:rPr>
              <a:t>，</a:t>
            </a:r>
            <a:r>
              <a:rPr lang="zh-CN" altLang="en-US" sz="3600" b="1" dirty="0">
                <a:solidFill>
                  <a:schemeClr val="bg1"/>
                </a:solidFill>
              </a:rPr>
              <a:t>广义</a:t>
            </a:r>
            <a:r>
              <a:rPr lang="ja-JP" altLang="en-US" sz="3600" b="1">
                <a:solidFill>
                  <a:schemeClr val="bg1"/>
                </a:solidFill>
              </a:rPr>
              <a:t>的</a:t>
            </a:r>
            <a:r>
              <a:rPr lang="zh-CN" altLang="en-US" sz="3600" b="1" dirty="0">
                <a:solidFill>
                  <a:schemeClr val="bg1"/>
                </a:solidFill>
              </a:rPr>
              <a:t>“服务” ，包括提供物质需要非常实际行动。</a:t>
            </a:r>
            <a:endParaRPr lang="zh-CN" altLang="en-US" sz="3600" dirty="0">
              <a:solidFill>
                <a:schemeClr val="bg1"/>
              </a:solidFill>
            </a:endParaRP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耶稣来，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人，不是受人服事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20:28)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他教导门徒说，好领导者是一个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人的人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路</a:t>
            </a:r>
            <a:r>
              <a:rPr lang="en-US" altLang="zh-CN" sz="3600" dirty="0">
                <a:solidFill>
                  <a:schemeClr val="bg1"/>
                </a:solidFill>
              </a:rPr>
              <a:t>22:26)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耶稣说，若有人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他，父必尊敬他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约</a:t>
            </a:r>
            <a:r>
              <a:rPr lang="en-US" altLang="zh-CN" sz="3600" dirty="0">
                <a:solidFill>
                  <a:schemeClr val="bg1"/>
                </a:solidFill>
              </a:rPr>
              <a:t>12:26)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提摩太和以拉都是</a:t>
            </a:r>
            <a:r>
              <a:rPr lang="zh-CN" altLang="en-US" sz="3600" b="1" dirty="0">
                <a:solidFill>
                  <a:schemeClr val="bg1"/>
                </a:solidFill>
              </a:rPr>
              <a:t>服侍</a:t>
            </a:r>
            <a:r>
              <a:rPr lang="zh-CN" altLang="en-US" sz="3600" dirty="0">
                <a:solidFill>
                  <a:schemeClr val="bg1"/>
                </a:solidFill>
              </a:rPr>
              <a:t>保罗的人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徒</a:t>
            </a:r>
            <a:r>
              <a:rPr lang="en-US" altLang="zh-CN" sz="3600" dirty="0">
                <a:solidFill>
                  <a:schemeClr val="bg1"/>
                </a:solidFill>
              </a:rPr>
              <a:t>19</a:t>
            </a:r>
            <a:r>
              <a:rPr lang="zh-CN" altLang="en-US" sz="3600" dirty="0">
                <a:solidFill>
                  <a:schemeClr val="bg1"/>
                </a:solidFill>
              </a:rPr>
              <a:t>章</a:t>
            </a:r>
            <a:r>
              <a:rPr lang="en-US" altLang="zh-CN" sz="3600" dirty="0">
                <a:solidFill>
                  <a:schemeClr val="bg1"/>
                </a:solidFill>
              </a:rPr>
              <a:t>22</a:t>
            </a:r>
            <a:r>
              <a:rPr lang="zh-CN" altLang="en-US" sz="3600" dirty="0">
                <a:solidFill>
                  <a:schemeClr val="bg1"/>
                </a:solidFill>
              </a:rPr>
              <a:t>节</a:t>
            </a:r>
            <a:r>
              <a:rPr lang="en-US" altLang="zh-CN" sz="3600" dirty="0">
                <a:solidFill>
                  <a:schemeClr val="bg1"/>
                </a:solidFill>
              </a:rPr>
              <a:t>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天使在旷野来</a:t>
            </a:r>
            <a:r>
              <a:rPr lang="zh-CN" altLang="en-US" sz="3600" b="1" dirty="0">
                <a:solidFill>
                  <a:schemeClr val="bg1"/>
                </a:solidFill>
              </a:rPr>
              <a:t>服侍</a:t>
            </a:r>
            <a:r>
              <a:rPr lang="zh-CN" altLang="en-US" sz="3600" dirty="0">
                <a:solidFill>
                  <a:schemeClr val="bg1"/>
                </a:solidFill>
              </a:rPr>
              <a:t>耶稣，</a:t>
            </a:r>
            <a:r>
              <a:rPr lang="ja-JP" altLang="en-US" sz="3600">
                <a:solidFill>
                  <a:schemeClr val="bg1"/>
                </a:solidFill>
              </a:rPr>
              <a:t>即</a:t>
            </a:r>
            <a:r>
              <a:rPr lang="zh-CN" altLang="en-US" sz="3600" dirty="0">
                <a:solidFill>
                  <a:schemeClr val="bg1"/>
                </a:solidFill>
              </a:rPr>
              <a:t>服侍他的需要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4</a:t>
            </a:r>
            <a:r>
              <a:rPr lang="zh-CN" altLang="en-US" sz="3600" dirty="0">
                <a:solidFill>
                  <a:schemeClr val="bg1"/>
                </a:solidFill>
              </a:rPr>
              <a:t>章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节</a:t>
            </a:r>
            <a:r>
              <a:rPr lang="en-US" altLang="zh-CN" sz="3600" dirty="0">
                <a:solidFill>
                  <a:schemeClr val="bg1"/>
                </a:solidFill>
              </a:rPr>
              <a:t>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彼得岳母从病床上起来，服侍客人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8:15)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跟随耶稣的妇女</a:t>
            </a:r>
            <a:r>
              <a:rPr lang="ja-JP" altLang="en-US" sz="3600">
                <a:solidFill>
                  <a:schemeClr val="bg1"/>
                </a:solidFill>
              </a:rPr>
              <a:t>用自己的资源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27:55;</a:t>
            </a:r>
            <a:r>
              <a:rPr lang="zh-CN" altLang="en-US" sz="3600" dirty="0">
                <a:solidFill>
                  <a:schemeClr val="bg1"/>
                </a:solidFill>
              </a:rPr>
              <a:t>路八</a:t>
            </a:r>
            <a:r>
              <a:rPr lang="en-US" altLang="zh-CN" sz="3600" dirty="0">
                <a:solidFill>
                  <a:schemeClr val="bg1"/>
                </a:solidFill>
              </a:rPr>
              <a:t>3)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马大在厨房里</a:t>
            </a:r>
            <a:r>
              <a:rPr lang="zh-CN" altLang="en-US" sz="3600" b="1" dirty="0">
                <a:solidFill>
                  <a:schemeClr val="bg1"/>
                </a:solidFill>
              </a:rPr>
              <a:t>伺候</a:t>
            </a:r>
            <a:r>
              <a:rPr lang="zh-CN" altLang="en-US" sz="3600" dirty="0">
                <a:solidFill>
                  <a:schemeClr val="bg1"/>
                </a:solidFill>
              </a:rPr>
              <a:t>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路</a:t>
            </a:r>
            <a:r>
              <a:rPr lang="en-US" altLang="zh-CN" sz="3600" dirty="0">
                <a:solidFill>
                  <a:schemeClr val="bg1"/>
                </a:solidFill>
              </a:rPr>
              <a:t>10:40;</a:t>
            </a:r>
            <a:r>
              <a:rPr lang="zh-CN" altLang="en-US" sz="3600" dirty="0">
                <a:solidFill>
                  <a:schemeClr val="bg1"/>
                </a:solidFill>
              </a:rPr>
              <a:t>约</a:t>
            </a:r>
            <a:r>
              <a:rPr lang="en-US" altLang="zh-CN" sz="3600" dirty="0">
                <a:solidFill>
                  <a:schemeClr val="bg1"/>
                </a:solidFill>
              </a:rPr>
              <a:t>12:2)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VI.</a:t>
            </a:r>
            <a:r>
              <a:rPr lang="zh-CN" altLang="en-US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执事从事什么事工</a:t>
            </a:r>
            <a:endParaRPr lang="en-US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deacon</a:t>
            </a:r>
            <a:r>
              <a:rPr lang="zh-CN" altLang="en-US" dirty="0">
                <a:solidFill>
                  <a:schemeClr val="bg1"/>
                </a:solidFill>
              </a:rPr>
              <a:t>来自希腊语</a:t>
            </a:r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zh-CN" altLang="en-US" dirty="0">
                <a:solidFill>
                  <a:schemeClr val="bg1"/>
                </a:solidFill>
              </a:rPr>
              <a:t>。一般意义，“仆人”，在广泛上下文中。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婚礼上的仆人端着盛水的器皿。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约翰</a:t>
            </a:r>
            <a:r>
              <a:rPr lang="en-US" altLang="zh-CN" dirty="0">
                <a:solidFill>
                  <a:schemeClr val="bg1"/>
                </a:solidFill>
              </a:rPr>
              <a:t>2:5,9 </a:t>
            </a:r>
            <a:r>
              <a:rPr lang="zh-CN" altLang="en-US" dirty="0">
                <a:solidFill>
                  <a:schemeClr val="bg1"/>
                </a:solidFill>
              </a:rPr>
              <a:t>他母亲对用人说</a:t>
            </a:r>
            <a:r>
              <a:rPr lang="en-US" altLang="zh-CN" dirty="0">
                <a:solidFill>
                  <a:schemeClr val="bg1"/>
                </a:solidFill>
              </a:rPr>
              <a:t>:</a:t>
            </a:r>
            <a:r>
              <a:rPr lang="zh-CN" altLang="en-US" dirty="0">
                <a:solidFill>
                  <a:schemeClr val="bg1"/>
                </a:solidFill>
              </a:rPr>
              <a:t>“他告诉你们什么，你们就做什么。”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基督蒙召作受割礼之人的仆人。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罗马人</a:t>
            </a:r>
            <a:r>
              <a:rPr lang="en-US" altLang="zh-CN" dirty="0">
                <a:solidFill>
                  <a:schemeClr val="bg1"/>
                </a:solidFill>
              </a:rPr>
              <a:t>15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8 </a:t>
            </a:r>
            <a:r>
              <a:rPr lang="zh-CN" altLang="en-US" dirty="0">
                <a:solidFill>
                  <a:schemeClr val="bg1"/>
                </a:solidFill>
              </a:rPr>
              <a:t>基督是为上帝真理做了受割礼之人的执事（直译作仆人），要显明上帝的真实。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保罗自称是新约的仆人。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哥林多后书三</a:t>
            </a:r>
            <a:r>
              <a:rPr lang="en-US" altLang="zh-CN" dirty="0">
                <a:solidFill>
                  <a:schemeClr val="bg1"/>
                </a:solidFill>
              </a:rPr>
              <a:t>6 </a:t>
            </a:r>
            <a:r>
              <a:rPr lang="zh-CN" altLang="en-US" dirty="0">
                <a:solidFill>
                  <a:schemeClr val="bg1"/>
                </a:solidFill>
              </a:rPr>
              <a:t>：他（上帝）叫我们能承当这新约的执事。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. .</a:t>
            </a:r>
            <a:r>
              <a:rPr lang="zh-CN" altLang="en-US" dirty="0">
                <a:solidFill>
                  <a:schemeClr val="bg1"/>
                </a:solidFill>
              </a:rPr>
              <a:t>还有福音的执事（传道人）</a:t>
            </a:r>
          </a:p>
          <a:p>
            <a:pPr lvl="1"/>
            <a:r>
              <a:rPr lang="en-US" altLang="zh-CN" dirty="0">
                <a:solidFill>
                  <a:schemeClr val="bg1"/>
                </a:solidFill>
              </a:rPr>
              <a:t>《</a:t>
            </a:r>
            <a:r>
              <a:rPr lang="zh-CN" altLang="en-US" dirty="0">
                <a:solidFill>
                  <a:schemeClr val="bg1"/>
                </a:solidFill>
              </a:rPr>
              <a:t>歌罗西书</a:t>
            </a:r>
            <a:r>
              <a:rPr lang="en-US" altLang="zh-CN" dirty="0">
                <a:solidFill>
                  <a:schemeClr val="bg1"/>
                </a:solidFill>
              </a:rPr>
              <a:t>》1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23 </a:t>
            </a:r>
            <a:r>
              <a:rPr lang="zh-CN" altLang="en-US" dirty="0">
                <a:solidFill>
                  <a:schemeClr val="bg1"/>
                </a:solidFill>
              </a:rPr>
              <a:t>不致被引动失去福音的盼望</a:t>
            </a:r>
            <a:r>
              <a:rPr lang="en-US" altLang="zh-CN" dirty="0">
                <a:solidFill>
                  <a:schemeClr val="bg1"/>
                </a:solidFill>
              </a:rPr>
              <a:t>…</a:t>
            </a:r>
            <a:r>
              <a:rPr lang="zh-CN" altLang="en-US" dirty="0">
                <a:solidFill>
                  <a:schemeClr val="bg1"/>
                </a:solidFill>
              </a:rPr>
              <a:t>我保罗也做了这福音的执事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0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1673</Words>
  <Application>Microsoft Macintosh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等线</vt:lpstr>
      <vt:lpstr>SimHei</vt:lpstr>
      <vt:lpstr>SimSun</vt:lpstr>
      <vt:lpstr>游ゴシック</vt:lpstr>
      <vt:lpstr>Al Nile</vt:lpstr>
      <vt:lpstr>Arial</vt:lpstr>
      <vt:lpstr>Calibri</vt:lpstr>
      <vt:lpstr>Calibri Light</vt:lpstr>
      <vt:lpstr>Office Theme</vt:lpstr>
      <vt:lpstr>执事的侍奉（VI)</vt:lpstr>
      <vt:lpstr>VI. 执事的工作</vt:lpstr>
      <vt:lpstr>VI. 执事的工作</vt:lpstr>
      <vt:lpstr>用行动表明神的执事</vt:lpstr>
      <vt:lpstr>VI.圣经中“执事”例子</vt:lpstr>
      <vt:lpstr>VI. 执事的态度</vt:lpstr>
      <vt:lpstr>VI. 执事的工作</vt:lpstr>
      <vt:lpstr>VI. 执事的工作</vt:lpstr>
      <vt:lpstr>VI.执事从事什么事工</vt:lpstr>
      <vt:lpstr>VI. 执事的工作</vt:lpstr>
      <vt:lpstr>VI.执事的工作</vt:lpstr>
      <vt:lpstr>VI.给弟兄姐妹的话</vt:lpstr>
      <vt:lpstr>VI.给弟兄姐妹的话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执事的侍奉</dc:title>
  <dc:creator>Microsoft Office User</dc:creator>
  <cp:lastModifiedBy>Microsoft Office User</cp:lastModifiedBy>
  <cp:revision>52</cp:revision>
  <dcterms:created xsi:type="dcterms:W3CDTF">2021-01-04T16:47:25Z</dcterms:created>
  <dcterms:modified xsi:type="dcterms:W3CDTF">2021-01-13T14:07:07Z</dcterms:modified>
</cp:coreProperties>
</file>