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72" r:id="rId2"/>
    <p:sldId id="274" r:id="rId3"/>
    <p:sldId id="287" r:id="rId4"/>
    <p:sldId id="298" r:id="rId5"/>
    <p:sldId id="299" r:id="rId6"/>
    <p:sldId id="300" r:id="rId7"/>
    <p:sldId id="301" r:id="rId8"/>
    <p:sldId id="303" r:id="rId9"/>
    <p:sldId id="304" r:id="rId10"/>
    <p:sldId id="305" r:id="rId11"/>
    <p:sldId id="306" r:id="rId12"/>
    <p:sldId id="307" r:id="rId13"/>
    <p:sldId id="28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6821" autoAdjust="0"/>
  </p:normalViewPr>
  <p:slideViewPr>
    <p:cSldViewPr snapToGrid="0">
      <p:cViewPr varScale="1">
        <p:scale>
          <a:sx n="119" d="100"/>
          <a:sy n="119" d="100"/>
        </p:scale>
        <p:origin x="102" y="270"/>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9" d="100"/>
          <a:sy n="99"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9/27/2018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solidFill>
              <a:schemeClr val="accent2">
                <a:lumMod val="40000"/>
                <a:lumOff val="60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9/27/2018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9/27/2018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9/27/2018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9/27/2018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9/27/2018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9/27/2018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9/27/2018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9/27/2018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9/27/2018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9/27/2018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16372" y="-7144"/>
            <a:ext cx="12217400" cy="6879658"/>
            <a:chOff x="12656" y="-21658"/>
            <a:chExt cx="12217400"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12656" y="-21658"/>
              <a:ext cx="12217400" cy="1041400"/>
              <a:chOff x="-12700" y="-7144"/>
              <a:chExt cx="12217400"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9/27/2018</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Personal Mission</a:t>
            </a:r>
          </a:p>
        </p:txBody>
      </p:sp>
      <p:sp>
        <p:nvSpPr>
          <p:cNvPr id="5" name="Subtitle 4"/>
          <p:cNvSpPr>
            <a:spLocks noGrp="1"/>
          </p:cNvSpPr>
          <p:nvPr>
            <p:ph type="subTitle" idx="1"/>
          </p:nvPr>
        </p:nvSpPr>
        <p:spPr/>
        <p:txBody>
          <a:bodyPr/>
          <a:lstStyle/>
          <a:p>
            <a:r>
              <a:rPr lang="en-US" dirty="0"/>
              <a:t>Ron Carter</a:t>
            </a:r>
          </a:p>
          <a:p>
            <a:endParaRPr lang="en-US" dirty="0"/>
          </a:p>
          <a:p>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2" name="Content Placeholder 1"/>
          <p:cNvSpPr>
            <a:spLocks noGrp="1"/>
          </p:cNvSpPr>
          <p:nvPr>
            <p:ph idx="1"/>
          </p:nvPr>
        </p:nvSpPr>
        <p:spPr/>
        <p:txBody>
          <a:bodyPr>
            <a:normAutofit/>
          </a:bodyPr>
          <a:lstStyle/>
          <a:p>
            <a:endParaRPr lang="en-US" dirty="0"/>
          </a:p>
          <a:p>
            <a:r>
              <a:rPr lang="en-US" b="1" dirty="0"/>
              <a:t>Maturing in Our Mission</a:t>
            </a:r>
          </a:p>
          <a:p>
            <a:pPr marL="850392" lvl="1" indent="-457200">
              <a:buFont typeface="+mj-lt"/>
              <a:buAutoNum type="arabicParenR"/>
            </a:pPr>
            <a:r>
              <a:rPr lang="en-US" dirty="0"/>
              <a:t>To know God, and enjoy Him forever, and to see His hand in all His works.</a:t>
            </a:r>
          </a:p>
          <a:p>
            <a:pPr lvl="3"/>
            <a:r>
              <a:rPr lang="en-US" sz="2200" dirty="0">
                <a:solidFill>
                  <a:schemeClr val="accent1">
                    <a:lumMod val="75000"/>
                  </a:schemeClr>
                </a:solidFill>
              </a:rPr>
              <a:t>Our mission doesn’t change; our understanding and growth in it may.</a:t>
            </a:r>
          </a:p>
          <a:p>
            <a:pPr lvl="3"/>
            <a:r>
              <a:rPr lang="en-US" sz="2200" dirty="0">
                <a:solidFill>
                  <a:schemeClr val="accent1">
                    <a:lumMod val="75000"/>
                  </a:schemeClr>
                </a:solidFill>
              </a:rPr>
              <a:t>As our roles or settings change, the way we express our mission may stay the same, shift, or expand.</a:t>
            </a:r>
          </a:p>
          <a:p>
            <a:pPr lvl="2"/>
            <a:endParaRPr lang="en-US" dirty="0"/>
          </a:p>
          <a:p>
            <a:pPr marL="1124712" lvl="2" indent="-457200">
              <a:buFont typeface="+mj-lt"/>
              <a:buAutoNum type="arabicParenR"/>
            </a:pPr>
            <a:endParaRPr lang="en-US" dirty="0"/>
          </a:p>
          <a:p>
            <a:pPr marL="850392" lvl="1" indent="-457200">
              <a:buFont typeface="+mj-lt"/>
              <a:buAutoNum type="arabicParenR"/>
            </a:pPr>
            <a:endParaRPr lang="en-US" dirty="0"/>
          </a:p>
        </p:txBody>
      </p:sp>
      <p:sp>
        <p:nvSpPr>
          <p:cNvPr id="5" name="TextBox 4">
            <a:extLst>
              <a:ext uri="{FF2B5EF4-FFF2-40B4-BE49-F238E27FC236}">
                <a16:creationId xmlns:a16="http://schemas.microsoft.com/office/drawing/2014/main" id="{11DF66A9-3004-4BB8-A707-E5646E61C8DD}"/>
              </a:ext>
            </a:extLst>
          </p:cNvPr>
          <p:cNvSpPr txBox="1"/>
          <p:nvPr/>
        </p:nvSpPr>
        <p:spPr>
          <a:xfrm>
            <a:off x="8780489" y="6611779"/>
            <a:ext cx="3411511" cy="246221"/>
          </a:xfrm>
          <a:prstGeom prst="rect">
            <a:avLst/>
          </a:prstGeom>
          <a:noFill/>
          <a:ln>
            <a:noFill/>
          </a:ln>
        </p:spPr>
        <p:txBody>
          <a:bodyPr wrap="none" rtlCol="0">
            <a:spAutoFit/>
          </a:bodyPr>
          <a:lstStyle/>
          <a:p>
            <a:r>
              <a:rPr lang="en-US" sz="1000" dirty="0"/>
              <a:t>- From </a:t>
            </a:r>
            <a:r>
              <a:rPr lang="en-US" sz="1000" i="1" dirty="0"/>
              <a:t>What Color is Your Parachute?, </a:t>
            </a:r>
            <a:r>
              <a:rPr lang="en-US" sz="1000" dirty="0"/>
              <a:t>Richard N. Bolles</a:t>
            </a:r>
          </a:p>
        </p:txBody>
      </p:sp>
    </p:spTree>
    <p:extLst>
      <p:ext uri="{BB962C8B-B14F-4D97-AF65-F5344CB8AC3E}">
        <p14:creationId xmlns:p14="http://schemas.microsoft.com/office/powerpoint/2010/main" val="36486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2" name="Content Placeholder 1"/>
          <p:cNvSpPr>
            <a:spLocks noGrp="1"/>
          </p:cNvSpPr>
          <p:nvPr>
            <p:ph idx="1"/>
          </p:nvPr>
        </p:nvSpPr>
        <p:spPr>
          <a:xfrm>
            <a:off x="609600" y="1935480"/>
            <a:ext cx="11389894" cy="4389120"/>
          </a:xfrm>
        </p:spPr>
        <p:txBody>
          <a:bodyPr>
            <a:normAutofit/>
          </a:bodyPr>
          <a:lstStyle/>
          <a:p>
            <a:endParaRPr lang="en-US" dirty="0"/>
          </a:p>
          <a:p>
            <a:r>
              <a:rPr lang="en-US" b="1" dirty="0"/>
              <a:t>Maturing in Our Mission</a:t>
            </a:r>
          </a:p>
          <a:p>
            <a:pPr marL="850392" lvl="1" indent="-457200">
              <a:buFont typeface="+mj-lt"/>
              <a:buAutoNum type="arabicParenR" startAt="2"/>
            </a:pPr>
            <a:r>
              <a:rPr lang="en-US" dirty="0"/>
              <a:t>To do what you can, moment by moment, day by day, step by step, to make this world a better place, following the leading and guidance of God’s Spirit within you and around you.</a:t>
            </a:r>
          </a:p>
          <a:p>
            <a:pPr lvl="3"/>
            <a:r>
              <a:rPr lang="en-US" sz="2200" dirty="0">
                <a:solidFill>
                  <a:schemeClr val="accent1">
                    <a:lumMod val="75000"/>
                  </a:schemeClr>
                </a:solidFill>
              </a:rPr>
              <a:t>Our mission is a process.</a:t>
            </a:r>
          </a:p>
          <a:p>
            <a:pPr lvl="3"/>
            <a:r>
              <a:rPr lang="en-US" sz="2200" dirty="0">
                <a:solidFill>
                  <a:schemeClr val="accent1">
                    <a:lumMod val="75000"/>
                  </a:schemeClr>
                </a:solidFill>
              </a:rPr>
              <a:t>Our mission becomes clearer overtime as we implement it.</a:t>
            </a:r>
          </a:p>
          <a:p>
            <a:pPr lvl="3"/>
            <a:r>
              <a:rPr lang="en-US" sz="2200" dirty="0">
                <a:solidFill>
                  <a:schemeClr val="accent1">
                    <a:lumMod val="75000"/>
                  </a:schemeClr>
                </a:solidFill>
              </a:rPr>
              <a:t>Our mission’s context is enhanced when we see it through different perspectives.</a:t>
            </a:r>
          </a:p>
          <a:p>
            <a:pPr lvl="2"/>
            <a:endParaRPr lang="en-US" dirty="0"/>
          </a:p>
          <a:p>
            <a:pPr marL="1124712" lvl="2" indent="-457200">
              <a:buFont typeface="+mj-lt"/>
              <a:buAutoNum type="arabicParenR"/>
            </a:pPr>
            <a:endParaRPr lang="en-US" dirty="0"/>
          </a:p>
          <a:p>
            <a:pPr marL="850392" lvl="1" indent="-457200">
              <a:buFont typeface="+mj-lt"/>
              <a:buAutoNum type="arabicParenR" startAt="2"/>
            </a:pPr>
            <a:endParaRPr lang="en-US" dirty="0"/>
          </a:p>
        </p:txBody>
      </p:sp>
      <p:sp>
        <p:nvSpPr>
          <p:cNvPr id="6" name="TextBox 5">
            <a:extLst>
              <a:ext uri="{FF2B5EF4-FFF2-40B4-BE49-F238E27FC236}">
                <a16:creationId xmlns:a16="http://schemas.microsoft.com/office/drawing/2014/main" id="{8631BD90-2E48-484F-A0EC-EA6378775ED4}"/>
              </a:ext>
            </a:extLst>
          </p:cNvPr>
          <p:cNvSpPr txBox="1"/>
          <p:nvPr/>
        </p:nvSpPr>
        <p:spPr>
          <a:xfrm>
            <a:off x="8780489" y="6611779"/>
            <a:ext cx="3411511" cy="246221"/>
          </a:xfrm>
          <a:prstGeom prst="rect">
            <a:avLst/>
          </a:prstGeom>
          <a:noFill/>
          <a:ln>
            <a:noFill/>
          </a:ln>
        </p:spPr>
        <p:txBody>
          <a:bodyPr wrap="none" rtlCol="0">
            <a:spAutoFit/>
          </a:bodyPr>
          <a:lstStyle/>
          <a:p>
            <a:r>
              <a:rPr lang="en-US" sz="1000" dirty="0"/>
              <a:t>- From </a:t>
            </a:r>
            <a:r>
              <a:rPr lang="en-US" sz="1000" i="1" dirty="0"/>
              <a:t>What Color is Your Parachute?, </a:t>
            </a:r>
            <a:r>
              <a:rPr lang="en-US" sz="1000" dirty="0"/>
              <a:t>Richard N. Bolles</a:t>
            </a:r>
          </a:p>
        </p:txBody>
      </p:sp>
    </p:spTree>
    <p:extLst>
      <p:ext uri="{BB962C8B-B14F-4D97-AF65-F5344CB8AC3E}">
        <p14:creationId xmlns:p14="http://schemas.microsoft.com/office/powerpoint/2010/main" val="590657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2" name="Content Placeholder 1"/>
          <p:cNvSpPr>
            <a:spLocks noGrp="1"/>
          </p:cNvSpPr>
          <p:nvPr>
            <p:ph idx="1"/>
          </p:nvPr>
        </p:nvSpPr>
        <p:spPr/>
        <p:txBody>
          <a:bodyPr>
            <a:normAutofit/>
          </a:bodyPr>
          <a:lstStyle/>
          <a:p>
            <a:endParaRPr lang="en-US" dirty="0"/>
          </a:p>
          <a:p>
            <a:r>
              <a:rPr lang="en-US" b="1" dirty="0"/>
              <a:t>Maturing in Our Mission</a:t>
            </a:r>
          </a:p>
          <a:p>
            <a:pPr marL="850392" lvl="1" indent="-457200">
              <a:buFont typeface="+mj-lt"/>
              <a:buAutoNum type="arabicParenR" startAt="3"/>
            </a:pPr>
            <a:r>
              <a:rPr lang="en-US" dirty="0"/>
              <a:t>To exercise the Talent that you particularly came to Earth to use – your greatest gift, which you most delight to use, in the place(s) or setting(s) that God has caused to appeal to you the most, and for those purposes that God most needs to have done in the world.</a:t>
            </a:r>
          </a:p>
          <a:p>
            <a:pPr lvl="3"/>
            <a:r>
              <a:rPr lang="en-US" sz="2200" dirty="0">
                <a:solidFill>
                  <a:schemeClr val="accent1">
                    <a:lumMod val="75000"/>
                  </a:schemeClr>
                </a:solidFill>
              </a:rPr>
              <a:t>The more we begin to see ourselves as He sees us, the more we know His role for us.</a:t>
            </a:r>
          </a:p>
          <a:p>
            <a:pPr marL="1124712" lvl="2" indent="-457200">
              <a:buFont typeface="+mj-lt"/>
              <a:buAutoNum type="arabicParenR"/>
            </a:pPr>
            <a:endParaRPr lang="en-US" dirty="0"/>
          </a:p>
          <a:p>
            <a:pPr marL="850392" lvl="1" indent="-457200">
              <a:buFont typeface="+mj-lt"/>
              <a:buAutoNum type="arabicParenR" startAt="3"/>
            </a:pPr>
            <a:endParaRPr lang="en-US" dirty="0"/>
          </a:p>
        </p:txBody>
      </p:sp>
      <p:sp>
        <p:nvSpPr>
          <p:cNvPr id="6" name="TextBox 5">
            <a:extLst>
              <a:ext uri="{FF2B5EF4-FFF2-40B4-BE49-F238E27FC236}">
                <a16:creationId xmlns:a16="http://schemas.microsoft.com/office/drawing/2014/main" id="{39A7C107-634E-47E8-A1B8-4583C7408FAB}"/>
              </a:ext>
            </a:extLst>
          </p:cNvPr>
          <p:cNvSpPr txBox="1"/>
          <p:nvPr/>
        </p:nvSpPr>
        <p:spPr>
          <a:xfrm>
            <a:off x="8780489" y="6611779"/>
            <a:ext cx="3411511" cy="246221"/>
          </a:xfrm>
          <a:prstGeom prst="rect">
            <a:avLst/>
          </a:prstGeom>
          <a:noFill/>
          <a:ln>
            <a:noFill/>
          </a:ln>
        </p:spPr>
        <p:txBody>
          <a:bodyPr wrap="none" rtlCol="0">
            <a:spAutoFit/>
          </a:bodyPr>
          <a:lstStyle/>
          <a:p>
            <a:r>
              <a:rPr lang="en-US" sz="1000" dirty="0"/>
              <a:t>- From </a:t>
            </a:r>
            <a:r>
              <a:rPr lang="en-US" sz="1000" i="1" dirty="0"/>
              <a:t>What Color is Your Parachute?, </a:t>
            </a:r>
            <a:r>
              <a:rPr lang="en-US" sz="1000" dirty="0"/>
              <a:t>Richard N. Bolles</a:t>
            </a:r>
          </a:p>
        </p:txBody>
      </p:sp>
    </p:spTree>
    <p:extLst>
      <p:ext uri="{BB962C8B-B14F-4D97-AF65-F5344CB8AC3E}">
        <p14:creationId xmlns:p14="http://schemas.microsoft.com/office/powerpoint/2010/main" val="384798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2" name="Content Placeholder 1"/>
          <p:cNvSpPr>
            <a:spLocks noGrp="1"/>
          </p:cNvSpPr>
          <p:nvPr>
            <p:ph idx="1"/>
          </p:nvPr>
        </p:nvSpPr>
        <p:spPr/>
        <p:txBody>
          <a:bodyPr>
            <a:normAutofit/>
          </a:bodyPr>
          <a:lstStyle/>
          <a:p>
            <a:endParaRPr lang="en-US" dirty="0"/>
          </a:p>
          <a:p>
            <a:r>
              <a:rPr lang="en-US" dirty="0"/>
              <a:t>Summary - What have we learned? </a:t>
            </a:r>
          </a:p>
          <a:p>
            <a:pPr lvl="1"/>
            <a:r>
              <a:rPr lang="en-US" dirty="0"/>
              <a:t>Understanding our personal mission gives meaning to life.</a:t>
            </a:r>
          </a:p>
          <a:p>
            <a:pPr lvl="1"/>
            <a:r>
              <a:rPr lang="en-US" dirty="0"/>
              <a:t>Understanding our personal mission is like a compass. It provides direction in life.</a:t>
            </a:r>
          </a:p>
          <a:p>
            <a:pPr lvl="1"/>
            <a:r>
              <a:rPr lang="en-US" dirty="0"/>
              <a:t>Ultimately, our mission is not about us, but about God.</a:t>
            </a:r>
          </a:p>
          <a:p>
            <a:endParaRPr lang="en-US" dirty="0"/>
          </a:p>
          <a:p>
            <a:r>
              <a:rPr lang="en-US" dirty="0"/>
              <a:t>Prayer</a:t>
            </a:r>
          </a:p>
        </p:txBody>
      </p:sp>
    </p:spTree>
    <p:extLst>
      <p:ext uri="{BB962C8B-B14F-4D97-AF65-F5344CB8AC3E}">
        <p14:creationId xmlns:p14="http://schemas.microsoft.com/office/powerpoint/2010/main" val="1745812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2" name="Content Placeholder 1"/>
          <p:cNvSpPr>
            <a:spLocks noGrp="1"/>
          </p:cNvSpPr>
          <p:nvPr>
            <p:ph idx="1"/>
          </p:nvPr>
        </p:nvSpPr>
        <p:spPr/>
        <p:txBody>
          <a:bodyPr/>
          <a:lstStyle/>
          <a:p>
            <a:endParaRPr lang="en-US" dirty="0"/>
          </a:p>
          <a:p>
            <a:r>
              <a:rPr lang="en-US" dirty="0"/>
              <a:t>Have you ever written a personal mission statement?</a:t>
            </a: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2" name="Content Placeholder 1"/>
          <p:cNvSpPr>
            <a:spLocks noGrp="1"/>
          </p:cNvSpPr>
          <p:nvPr>
            <p:ph idx="1"/>
          </p:nvPr>
        </p:nvSpPr>
        <p:spPr/>
        <p:txBody>
          <a:bodyPr>
            <a:normAutofit/>
          </a:bodyPr>
          <a:lstStyle/>
          <a:p>
            <a:endParaRPr lang="en-US" dirty="0"/>
          </a:p>
          <a:p>
            <a:r>
              <a:rPr lang="en-US" b="1" dirty="0"/>
              <a:t>Reflection Questions</a:t>
            </a:r>
          </a:p>
          <a:p>
            <a:pPr lvl="1"/>
            <a:r>
              <a:rPr lang="en-US" dirty="0"/>
              <a:t>Why is it important to have the whole picture of who you are at your best?</a:t>
            </a:r>
          </a:p>
          <a:p>
            <a:pPr lvl="1"/>
            <a:r>
              <a:rPr lang="en-US" dirty="0"/>
              <a:t>What problems might be caused by having a confused or false perception of who you are?</a:t>
            </a:r>
          </a:p>
        </p:txBody>
      </p:sp>
    </p:spTree>
    <p:extLst>
      <p:ext uri="{BB962C8B-B14F-4D97-AF65-F5344CB8AC3E}">
        <p14:creationId xmlns:p14="http://schemas.microsoft.com/office/powerpoint/2010/main" val="3970717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2" name="Content Placeholder 1"/>
          <p:cNvSpPr>
            <a:spLocks noGrp="1"/>
          </p:cNvSpPr>
          <p:nvPr>
            <p:ph idx="1"/>
          </p:nvPr>
        </p:nvSpPr>
        <p:spPr/>
        <p:txBody>
          <a:bodyPr>
            <a:normAutofit/>
          </a:bodyPr>
          <a:lstStyle/>
          <a:p>
            <a:endParaRPr lang="en-US" dirty="0"/>
          </a:p>
          <a:p>
            <a:r>
              <a:rPr lang="en-US" dirty="0"/>
              <a:t>A personal mission statement can help you understand your calling more clearly and increase your confidence in it. </a:t>
            </a:r>
          </a:p>
        </p:txBody>
      </p:sp>
    </p:spTree>
    <p:extLst>
      <p:ext uri="{BB962C8B-B14F-4D97-AF65-F5344CB8AC3E}">
        <p14:creationId xmlns:p14="http://schemas.microsoft.com/office/powerpoint/2010/main" val="1187213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2" name="Content Placeholder 1"/>
          <p:cNvSpPr>
            <a:spLocks noGrp="1"/>
          </p:cNvSpPr>
          <p:nvPr>
            <p:ph idx="1"/>
          </p:nvPr>
        </p:nvSpPr>
        <p:spPr/>
        <p:txBody>
          <a:bodyPr>
            <a:normAutofit lnSpcReduction="10000"/>
          </a:bodyPr>
          <a:lstStyle/>
          <a:p>
            <a:endParaRPr lang="en-US" dirty="0"/>
          </a:p>
          <a:p>
            <a:r>
              <a:rPr lang="en-US" b="1" dirty="0"/>
              <a:t>Threefold Mission</a:t>
            </a:r>
          </a:p>
          <a:p>
            <a:pPr marL="850392" lvl="1" indent="-457200">
              <a:buFont typeface="+mj-lt"/>
              <a:buAutoNum type="arabicParenR"/>
            </a:pPr>
            <a:r>
              <a:rPr lang="en-US" dirty="0"/>
              <a:t>To know God, and enjoy Him forever, and to see His hand in all His works.</a:t>
            </a:r>
          </a:p>
          <a:p>
            <a:pPr marL="850392" lvl="1" indent="-457200">
              <a:buFont typeface="+mj-lt"/>
              <a:buAutoNum type="arabicParenR"/>
            </a:pPr>
            <a:r>
              <a:rPr lang="en-US" dirty="0"/>
              <a:t>To do what you can, moment by moment, day by day, step by step, to make this world a better place, following the leading and guidance of God’s Spirit within you and around you.</a:t>
            </a:r>
          </a:p>
          <a:p>
            <a:pPr marL="850392" lvl="1" indent="-457200">
              <a:buFont typeface="+mj-lt"/>
              <a:buAutoNum type="arabicParenR"/>
            </a:pPr>
            <a:r>
              <a:rPr lang="en-US" dirty="0"/>
              <a:t>To exercise the Talent that you particularly came to Earth to use – your greatest gift, which you most delight to use, in the place(s) or setting(s) that God has caused to appeal to you the most, and for those purposes that God most needs to have done in the world.</a:t>
            </a:r>
          </a:p>
        </p:txBody>
      </p:sp>
      <p:sp>
        <p:nvSpPr>
          <p:cNvPr id="4" name="TextBox 3">
            <a:extLst>
              <a:ext uri="{FF2B5EF4-FFF2-40B4-BE49-F238E27FC236}">
                <a16:creationId xmlns:a16="http://schemas.microsoft.com/office/drawing/2014/main" id="{79303BFE-D54E-4E38-943E-F3750B92DBF2}"/>
              </a:ext>
            </a:extLst>
          </p:cNvPr>
          <p:cNvSpPr txBox="1"/>
          <p:nvPr/>
        </p:nvSpPr>
        <p:spPr>
          <a:xfrm>
            <a:off x="8780489" y="6611779"/>
            <a:ext cx="3411511" cy="246221"/>
          </a:xfrm>
          <a:prstGeom prst="rect">
            <a:avLst/>
          </a:prstGeom>
          <a:noFill/>
          <a:ln>
            <a:noFill/>
          </a:ln>
        </p:spPr>
        <p:txBody>
          <a:bodyPr wrap="none" rtlCol="0">
            <a:spAutoFit/>
          </a:bodyPr>
          <a:lstStyle/>
          <a:p>
            <a:r>
              <a:rPr lang="en-US" sz="1000" dirty="0"/>
              <a:t>- From </a:t>
            </a:r>
            <a:r>
              <a:rPr lang="en-US" sz="1000" i="1" dirty="0"/>
              <a:t>What Color is Your Parachute?, </a:t>
            </a:r>
            <a:r>
              <a:rPr lang="en-US" sz="1000" dirty="0"/>
              <a:t>Richard N. Bolles</a:t>
            </a:r>
          </a:p>
        </p:txBody>
      </p:sp>
    </p:spTree>
    <p:extLst>
      <p:ext uri="{BB962C8B-B14F-4D97-AF65-F5344CB8AC3E}">
        <p14:creationId xmlns:p14="http://schemas.microsoft.com/office/powerpoint/2010/main" val="4240334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2" name="Content Placeholder 1"/>
          <p:cNvSpPr>
            <a:spLocks noGrp="1"/>
          </p:cNvSpPr>
          <p:nvPr>
            <p:ph idx="1"/>
          </p:nvPr>
        </p:nvSpPr>
        <p:spPr/>
        <p:txBody>
          <a:bodyPr>
            <a:normAutofit lnSpcReduction="10000"/>
          </a:bodyPr>
          <a:lstStyle/>
          <a:p>
            <a:endParaRPr lang="en-US" dirty="0"/>
          </a:p>
          <a:p>
            <a:r>
              <a:rPr lang="en-US" b="1" dirty="0"/>
              <a:t>Threefold Mission</a:t>
            </a:r>
          </a:p>
          <a:p>
            <a:pPr marL="850392" lvl="1" indent="-457200">
              <a:buFont typeface="+mj-lt"/>
              <a:buAutoNum type="arabicParenR"/>
            </a:pPr>
            <a:r>
              <a:rPr lang="en-US" dirty="0"/>
              <a:t>To know God, and enjoy Him forever, and to see His hand in all His works.</a:t>
            </a:r>
          </a:p>
          <a:p>
            <a:pPr marL="850392" lvl="1" indent="-457200">
              <a:buFont typeface="+mj-lt"/>
              <a:buAutoNum type="arabicParenR"/>
            </a:pPr>
            <a:r>
              <a:rPr lang="en-US" dirty="0"/>
              <a:t>To do what you can, moment by moment, day by day, step by step, to make this world a better place, following the leading and guidance of God’s Spirit within you and around you.</a:t>
            </a:r>
          </a:p>
          <a:p>
            <a:pPr marL="850392" lvl="1" indent="-457200">
              <a:buFont typeface="+mj-lt"/>
              <a:buAutoNum type="arabicParenR"/>
            </a:pPr>
            <a:r>
              <a:rPr lang="en-US" dirty="0"/>
              <a:t>To exercise the Talent that you particularly came to Earth to use – your greatest gift, which you most delight to use, in the place(s) or setting(s) that God has caused to appeal to you the most, and for those purposes that God most needs to have done in the world.</a:t>
            </a:r>
          </a:p>
          <a:p>
            <a:pPr marL="850392" lvl="1" indent="-457200">
              <a:buFont typeface="+mj-lt"/>
              <a:buAutoNum type="arabicParenR"/>
            </a:pPr>
            <a:endParaRPr lang="en-US" dirty="0"/>
          </a:p>
        </p:txBody>
      </p:sp>
      <p:sp>
        <p:nvSpPr>
          <p:cNvPr id="4" name="TextBox 3">
            <a:extLst>
              <a:ext uri="{FF2B5EF4-FFF2-40B4-BE49-F238E27FC236}">
                <a16:creationId xmlns:a16="http://schemas.microsoft.com/office/drawing/2014/main" id="{79303BFE-D54E-4E38-943E-F3750B92DBF2}"/>
              </a:ext>
            </a:extLst>
          </p:cNvPr>
          <p:cNvSpPr txBox="1"/>
          <p:nvPr/>
        </p:nvSpPr>
        <p:spPr>
          <a:xfrm>
            <a:off x="8780489" y="6611779"/>
            <a:ext cx="3411511" cy="246221"/>
          </a:xfrm>
          <a:prstGeom prst="rect">
            <a:avLst/>
          </a:prstGeom>
          <a:noFill/>
          <a:ln>
            <a:noFill/>
          </a:ln>
        </p:spPr>
        <p:txBody>
          <a:bodyPr wrap="none" rtlCol="0">
            <a:spAutoFit/>
          </a:bodyPr>
          <a:lstStyle/>
          <a:p>
            <a:r>
              <a:rPr lang="en-US" sz="1000" dirty="0"/>
              <a:t>- From </a:t>
            </a:r>
            <a:r>
              <a:rPr lang="en-US" sz="1000" i="1" dirty="0"/>
              <a:t>What Color is Your Parachute?, </a:t>
            </a:r>
            <a:r>
              <a:rPr lang="en-US" sz="1000" dirty="0"/>
              <a:t>Richard N. Bolles</a:t>
            </a:r>
          </a:p>
        </p:txBody>
      </p:sp>
      <p:sp>
        <p:nvSpPr>
          <p:cNvPr id="5" name="Rectangle 4">
            <a:extLst>
              <a:ext uri="{FF2B5EF4-FFF2-40B4-BE49-F238E27FC236}">
                <a16:creationId xmlns:a16="http://schemas.microsoft.com/office/drawing/2014/main" id="{8C51839F-92EF-4A23-96E0-7E997000B762}"/>
              </a:ext>
            </a:extLst>
          </p:cNvPr>
          <p:cNvSpPr/>
          <p:nvPr/>
        </p:nvSpPr>
        <p:spPr>
          <a:xfrm>
            <a:off x="-127999" y="-84221"/>
            <a:ext cx="12440653" cy="7514648"/>
          </a:xfrm>
          <a:prstGeom prst="rect">
            <a:avLst/>
          </a:prstGeom>
          <a:solidFill>
            <a:schemeClr val="bg1">
              <a:alpha val="94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6" name="Freeform 27">
            <a:extLst>
              <a:ext uri="{FF2B5EF4-FFF2-40B4-BE49-F238E27FC236}">
                <a16:creationId xmlns:a16="http://schemas.microsoft.com/office/drawing/2014/main" id="{012EB9C6-1423-498E-96CD-EFBE9F18F85A}"/>
              </a:ext>
            </a:extLst>
          </p:cNvPr>
          <p:cNvSpPr>
            <a:spLocks/>
          </p:cNvSpPr>
          <p:nvPr/>
        </p:nvSpPr>
        <p:spPr bwMode="auto">
          <a:xfrm>
            <a:off x="-16372"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7" name="Freeform 28">
            <a:extLst>
              <a:ext uri="{FF2B5EF4-FFF2-40B4-BE49-F238E27FC236}">
                <a16:creationId xmlns:a16="http://schemas.microsoft.com/office/drawing/2014/main" id="{E164FE5C-3D1D-4158-A876-5DC561BD1957}"/>
              </a:ext>
            </a:extLst>
          </p:cNvPr>
          <p:cNvSpPr>
            <a:spLocks/>
          </p:cNvSpPr>
          <p:nvPr/>
        </p:nvSpPr>
        <p:spPr bwMode="auto">
          <a:xfrm>
            <a:off x="5838328"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8" name="Content Placeholder 1">
            <a:extLst>
              <a:ext uri="{FF2B5EF4-FFF2-40B4-BE49-F238E27FC236}">
                <a16:creationId xmlns:a16="http://schemas.microsoft.com/office/drawing/2014/main" id="{7BE57AD9-C495-4F5E-9B08-9809B0F8C49D}"/>
              </a:ext>
            </a:extLst>
          </p:cNvPr>
          <p:cNvSpPr txBox="1">
            <a:spLocks/>
          </p:cNvSpPr>
          <p:nvPr/>
        </p:nvSpPr>
        <p:spPr>
          <a:xfrm>
            <a:off x="762000" y="2087880"/>
            <a:ext cx="10972800" cy="4389120"/>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endParaRPr lang="en-US" dirty="0"/>
          </a:p>
          <a:p>
            <a:pPr marL="0" indent="0" algn="ctr">
              <a:buNone/>
            </a:pPr>
            <a:r>
              <a:rPr lang="en-US" dirty="0"/>
              <a:t>None of these three missions are limited by circumstances. Reflecting regularly on all three is essential to understanding your calling more clearly and to increasing your confidence in it.</a:t>
            </a:r>
          </a:p>
        </p:txBody>
      </p:sp>
      <p:sp>
        <p:nvSpPr>
          <p:cNvPr id="11" name="TextBox 10">
            <a:extLst>
              <a:ext uri="{FF2B5EF4-FFF2-40B4-BE49-F238E27FC236}">
                <a16:creationId xmlns:a16="http://schemas.microsoft.com/office/drawing/2014/main" id="{20DEC465-02CE-4629-A4D8-92EBADF3B90E}"/>
              </a:ext>
            </a:extLst>
          </p:cNvPr>
          <p:cNvSpPr txBox="1"/>
          <p:nvPr/>
        </p:nvSpPr>
        <p:spPr>
          <a:xfrm>
            <a:off x="8398974" y="6611779"/>
            <a:ext cx="3793026" cy="246221"/>
          </a:xfrm>
          <a:prstGeom prst="rect">
            <a:avLst/>
          </a:prstGeom>
          <a:noFill/>
          <a:ln>
            <a:noFill/>
          </a:ln>
        </p:spPr>
        <p:txBody>
          <a:bodyPr wrap="none" rtlCol="0">
            <a:spAutoFit/>
          </a:bodyPr>
          <a:lstStyle/>
          <a:p>
            <a:r>
              <a:rPr lang="en-US" sz="1000" dirty="0"/>
              <a:t>- Adapted from </a:t>
            </a:r>
            <a:r>
              <a:rPr lang="en-US" sz="1000" i="1" dirty="0"/>
              <a:t>What Color is Your Parachute?, </a:t>
            </a:r>
            <a:r>
              <a:rPr lang="en-US" sz="1000" dirty="0"/>
              <a:t>Richard N. Bolles</a:t>
            </a:r>
          </a:p>
        </p:txBody>
      </p:sp>
      <p:sp>
        <p:nvSpPr>
          <p:cNvPr id="12" name="Title 2">
            <a:extLst>
              <a:ext uri="{FF2B5EF4-FFF2-40B4-BE49-F238E27FC236}">
                <a16:creationId xmlns:a16="http://schemas.microsoft.com/office/drawing/2014/main" id="{BAF09E6C-ED62-4655-9ECA-5428F2DE8CD6}"/>
              </a:ext>
            </a:extLst>
          </p:cNvPr>
          <p:cNvSpPr txBox="1">
            <a:spLocks/>
          </p:cNvSpPr>
          <p:nvPr/>
        </p:nvSpPr>
        <p:spPr>
          <a:xfrm>
            <a:off x="612648" y="704088"/>
            <a:ext cx="11389895"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a:t>Personal Mission</a:t>
            </a:r>
          </a:p>
        </p:txBody>
      </p:sp>
    </p:spTree>
    <p:extLst>
      <p:ext uri="{BB962C8B-B14F-4D97-AF65-F5344CB8AC3E}">
        <p14:creationId xmlns:p14="http://schemas.microsoft.com/office/powerpoint/2010/main" val="2932435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a:extLst>
              <a:ext uri="{FF2B5EF4-FFF2-40B4-BE49-F238E27FC236}">
                <a16:creationId xmlns:a16="http://schemas.microsoft.com/office/drawing/2014/main" id="{3947D00A-0FDA-4BF4-AD63-211A6A1692D6}"/>
              </a:ext>
            </a:extLst>
          </p:cNvPr>
          <p:cNvSpPr>
            <a:spLocks noGrp="1"/>
          </p:cNvSpPr>
          <p:nvPr>
            <p:ph idx="1"/>
          </p:nvPr>
        </p:nvSpPr>
        <p:spPr>
          <a:xfrm>
            <a:off x="609600" y="1935480"/>
            <a:ext cx="11213432" cy="4389120"/>
          </a:xfrm>
        </p:spPr>
        <p:txBody>
          <a:bodyPr>
            <a:normAutofit/>
          </a:bodyPr>
          <a:lstStyle/>
          <a:p>
            <a:pPr algn="ctr"/>
            <a:endParaRPr lang="en-US" dirty="0"/>
          </a:p>
          <a:p>
            <a:pPr marL="0" indent="0" algn="ctr">
              <a:buNone/>
            </a:pPr>
            <a:r>
              <a:rPr lang="en-US" b="1" dirty="0"/>
              <a:t>First Mission</a:t>
            </a:r>
          </a:p>
          <a:p>
            <a:pPr marL="0" indent="0" algn="ctr">
              <a:buNone/>
            </a:pPr>
            <a:r>
              <a:rPr lang="en-US" sz="2400" dirty="0"/>
              <a:t>To know God, and enjoy Him forever, and to see His hand in all His works.</a:t>
            </a:r>
          </a:p>
          <a:p>
            <a:pPr marL="0" indent="0" algn="ctr">
              <a:buNone/>
            </a:pPr>
            <a:endParaRPr lang="en-US" dirty="0"/>
          </a:p>
          <a:p>
            <a:pPr lvl="1" algn="ctr"/>
            <a:endParaRPr lang="en-US" dirty="0"/>
          </a:p>
        </p:txBody>
      </p:sp>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4" name="TextBox 3">
            <a:extLst>
              <a:ext uri="{FF2B5EF4-FFF2-40B4-BE49-F238E27FC236}">
                <a16:creationId xmlns:a16="http://schemas.microsoft.com/office/drawing/2014/main" id="{79303BFE-D54E-4E38-943E-F3750B92DBF2}"/>
              </a:ext>
            </a:extLst>
          </p:cNvPr>
          <p:cNvSpPr txBox="1"/>
          <p:nvPr/>
        </p:nvSpPr>
        <p:spPr>
          <a:xfrm>
            <a:off x="8780489" y="6611779"/>
            <a:ext cx="3411511" cy="246221"/>
          </a:xfrm>
          <a:prstGeom prst="rect">
            <a:avLst/>
          </a:prstGeom>
          <a:noFill/>
          <a:ln>
            <a:noFill/>
          </a:ln>
        </p:spPr>
        <p:txBody>
          <a:bodyPr wrap="none" rtlCol="0">
            <a:spAutoFit/>
          </a:bodyPr>
          <a:lstStyle/>
          <a:p>
            <a:r>
              <a:rPr lang="en-US" sz="1000" dirty="0"/>
              <a:t>- From </a:t>
            </a:r>
            <a:r>
              <a:rPr lang="en-US" sz="1000" i="1" dirty="0"/>
              <a:t>What Color is Your Parachute?, </a:t>
            </a:r>
            <a:r>
              <a:rPr lang="en-US" sz="1000" dirty="0"/>
              <a:t>Richard N. Bolles</a:t>
            </a:r>
          </a:p>
        </p:txBody>
      </p:sp>
      <p:grpSp>
        <p:nvGrpSpPr>
          <p:cNvPr id="34" name="Group 33">
            <a:extLst>
              <a:ext uri="{FF2B5EF4-FFF2-40B4-BE49-F238E27FC236}">
                <a16:creationId xmlns:a16="http://schemas.microsoft.com/office/drawing/2014/main" id="{3722D960-115A-4AA7-B28B-BC768308609E}"/>
              </a:ext>
            </a:extLst>
          </p:cNvPr>
          <p:cNvGrpSpPr/>
          <p:nvPr/>
        </p:nvGrpSpPr>
        <p:grpSpPr>
          <a:xfrm>
            <a:off x="3845675" y="3358378"/>
            <a:ext cx="4298083" cy="3025117"/>
            <a:chOff x="3845675" y="3358378"/>
            <a:chExt cx="4298083" cy="3025117"/>
          </a:xfrm>
        </p:grpSpPr>
        <p:pic>
          <p:nvPicPr>
            <p:cNvPr id="9" name="Graphic 8" descr="User">
              <a:extLst>
                <a:ext uri="{FF2B5EF4-FFF2-40B4-BE49-F238E27FC236}">
                  <a16:creationId xmlns:a16="http://schemas.microsoft.com/office/drawing/2014/main" id="{9758CC6F-C2E0-4775-B05F-084E08BA53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4660" y="4188935"/>
              <a:ext cx="2194560" cy="2194560"/>
            </a:xfrm>
            <a:prstGeom prst="rect">
              <a:avLst/>
            </a:prstGeom>
          </p:spPr>
        </p:pic>
        <p:pic>
          <p:nvPicPr>
            <p:cNvPr id="13" name="Graphic 12" descr="Home">
              <a:extLst>
                <a:ext uri="{FF2B5EF4-FFF2-40B4-BE49-F238E27FC236}">
                  <a16:creationId xmlns:a16="http://schemas.microsoft.com/office/drawing/2014/main" id="{67B0E1C8-8623-440C-9D0F-5DCB1EDF57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45675" y="3358378"/>
              <a:ext cx="1925956" cy="1925956"/>
            </a:xfrm>
            <a:prstGeom prst="rect">
              <a:avLst/>
            </a:prstGeom>
          </p:spPr>
        </p:pic>
        <p:pic>
          <p:nvPicPr>
            <p:cNvPr id="23" name="Graphic 22" descr="Speech">
              <a:extLst>
                <a:ext uri="{FF2B5EF4-FFF2-40B4-BE49-F238E27FC236}">
                  <a16:creationId xmlns:a16="http://schemas.microsoft.com/office/drawing/2014/main" id="{4604F233-CF82-4311-A8AC-A966A7FC5A7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229357" y="4007547"/>
              <a:ext cx="694778" cy="780087"/>
            </a:xfrm>
            <a:prstGeom prst="rect">
              <a:avLst/>
            </a:prstGeom>
          </p:spPr>
        </p:pic>
        <p:grpSp>
          <p:nvGrpSpPr>
            <p:cNvPr id="33" name="Group 32">
              <a:extLst>
                <a:ext uri="{FF2B5EF4-FFF2-40B4-BE49-F238E27FC236}">
                  <a16:creationId xmlns:a16="http://schemas.microsoft.com/office/drawing/2014/main" id="{1D719597-7D3F-422A-AC14-FD2F2EB89C42}"/>
                </a:ext>
              </a:extLst>
            </p:cNvPr>
            <p:cNvGrpSpPr/>
            <p:nvPr/>
          </p:nvGrpSpPr>
          <p:grpSpPr>
            <a:xfrm>
              <a:off x="6812249" y="3751386"/>
              <a:ext cx="1331509" cy="1331509"/>
              <a:chOff x="8482721" y="4822403"/>
              <a:chExt cx="1331509" cy="1331509"/>
            </a:xfrm>
          </p:grpSpPr>
          <p:pic>
            <p:nvPicPr>
              <p:cNvPr id="21" name="Graphic 20" descr="Closed Book">
                <a:extLst>
                  <a:ext uri="{FF2B5EF4-FFF2-40B4-BE49-F238E27FC236}">
                    <a16:creationId xmlns:a16="http://schemas.microsoft.com/office/drawing/2014/main" id="{E8D1AD8D-7400-44E2-ADFE-D9096FCB67A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82721" y="4822403"/>
                <a:ext cx="1331509" cy="1331509"/>
              </a:xfrm>
              <a:prstGeom prst="rect">
                <a:avLst/>
              </a:prstGeom>
            </p:spPr>
          </p:pic>
          <p:grpSp>
            <p:nvGrpSpPr>
              <p:cNvPr id="26" name="Group 25">
                <a:extLst>
                  <a:ext uri="{FF2B5EF4-FFF2-40B4-BE49-F238E27FC236}">
                    <a16:creationId xmlns:a16="http://schemas.microsoft.com/office/drawing/2014/main" id="{EF2F473A-77E3-498B-B7A1-19787956A980}"/>
                  </a:ext>
                </a:extLst>
              </p:cNvPr>
              <p:cNvGrpSpPr/>
              <p:nvPr/>
            </p:nvGrpSpPr>
            <p:grpSpPr>
              <a:xfrm>
                <a:off x="8899829" y="5064272"/>
                <a:ext cx="586801" cy="711256"/>
                <a:chOff x="9104154" y="1057307"/>
                <a:chExt cx="1212093" cy="1469167"/>
              </a:xfrm>
            </p:grpSpPr>
            <p:sp>
              <p:nvSpPr>
                <p:cNvPr id="24" name="Minus Sign 23">
                  <a:extLst>
                    <a:ext uri="{FF2B5EF4-FFF2-40B4-BE49-F238E27FC236}">
                      <a16:creationId xmlns:a16="http://schemas.microsoft.com/office/drawing/2014/main" id="{2608AF5F-3593-41C2-A9F5-BA6C1873129C}"/>
                    </a:ext>
                  </a:extLst>
                </p:cNvPr>
                <p:cNvSpPr/>
                <p:nvPr/>
              </p:nvSpPr>
              <p:spPr>
                <a:xfrm>
                  <a:off x="9104154" y="1144670"/>
                  <a:ext cx="1212093" cy="925967"/>
                </a:xfrm>
                <a:prstGeom prst="mathMinus">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25" name="Minus Sign 24">
                  <a:extLst>
                    <a:ext uri="{FF2B5EF4-FFF2-40B4-BE49-F238E27FC236}">
                      <a16:creationId xmlns:a16="http://schemas.microsoft.com/office/drawing/2014/main" id="{5090E3F0-F57D-40B9-A353-12ED82570EB6}"/>
                    </a:ext>
                  </a:extLst>
                </p:cNvPr>
                <p:cNvSpPr/>
                <p:nvPr/>
              </p:nvSpPr>
              <p:spPr>
                <a:xfrm rot="5400000">
                  <a:off x="8975618" y="1328907"/>
                  <a:ext cx="1469167" cy="925967"/>
                </a:xfrm>
                <a:prstGeom prst="mathMinus">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grpSp>
        <p:grpSp>
          <p:nvGrpSpPr>
            <p:cNvPr id="30" name="Group 29">
              <a:extLst>
                <a:ext uri="{FF2B5EF4-FFF2-40B4-BE49-F238E27FC236}">
                  <a16:creationId xmlns:a16="http://schemas.microsoft.com/office/drawing/2014/main" id="{25734EF1-36FA-4C7E-8C6A-B5F3F8B5DE6C}"/>
                </a:ext>
              </a:extLst>
            </p:cNvPr>
            <p:cNvGrpSpPr/>
            <p:nvPr/>
          </p:nvGrpSpPr>
          <p:grpSpPr>
            <a:xfrm>
              <a:off x="4590314" y="4005467"/>
              <a:ext cx="436677" cy="529292"/>
              <a:chOff x="9104154" y="1057307"/>
              <a:chExt cx="1212093" cy="1469167"/>
            </a:xfrm>
          </p:grpSpPr>
          <p:sp>
            <p:nvSpPr>
              <p:cNvPr id="31" name="Minus Sign 30">
                <a:extLst>
                  <a:ext uri="{FF2B5EF4-FFF2-40B4-BE49-F238E27FC236}">
                    <a16:creationId xmlns:a16="http://schemas.microsoft.com/office/drawing/2014/main" id="{794A2CAA-2C51-44B9-BAB5-91DD2F16F92B}"/>
                  </a:ext>
                </a:extLst>
              </p:cNvPr>
              <p:cNvSpPr/>
              <p:nvPr/>
            </p:nvSpPr>
            <p:spPr>
              <a:xfrm>
                <a:off x="9104154" y="1144670"/>
                <a:ext cx="1212093" cy="925967"/>
              </a:xfrm>
              <a:prstGeom prst="mathMinus">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32" name="Minus Sign 31">
                <a:extLst>
                  <a:ext uri="{FF2B5EF4-FFF2-40B4-BE49-F238E27FC236}">
                    <a16:creationId xmlns:a16="http://schemas.microsoft.com/office/drawing/2014/main" id="{D85BAB7B-E0A1-4289-BA28-3DB2A4C1CD52}"/>
                  </a:ext>
                </a:extLst>
              </p:cNvPr>
              <p:cNvSpPr/>
              <p:nvPr/>
            </p:nvSpPr>
            <p:spPr>
              <a:xfrm rot="5400000">
                <a:off x="8975618" y="1328907"/>
                <a:ext cx="1469167" cy="925967"/>
              </a:xfrm>
              <a:prstGeom prst="mathMinus">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grpSp>
    </p:spTree>
    <p:extLst>
      <p:ext uri="{BB962C8B-B14F-4D97-AF65-F5344CB8AC3E}">
        <p14:creationId xmlns:p14="http://schemas.microsoft.com/office/powerpoint/2010/main" val="2842675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4" name="TextBox 3">
            <a:extLst>
              <a:ext uri="{FF2B5EF4-FFF2-40B4-BE49-F238E27FC236}">
                <a16:creationId xmlns:a16="http://schemas.microsoft.com/office/drawing/2014/main" id="{79303BFE-D54E-4E38-943E-F3750B92DBF2}"/>
              </a:ext>
            </a:extLst>
          </p:cNvPr>
          <p:cNvSpPr txBox="1"/>
          <p:nvPr/>
        </p:nvSpPr>
        <p:spPr>
          <a:xfrm>
            <a:off x="8780489" y="6611779"/>
            <a:ext cx="3411511" cy="246221"/>
          </a:xfrm>
          <a:prstGeom prst="rect">
            <a:avLst/>
          </a:prstGeom>
          <a:noFill/>
          <a:ln>
            <a:noFill/>
          </a:ln>
        </p:spPr>
        <p:txBody>
          <a:bodyPr wrap="none" rtlCol="0">
            <a:spAutoFit/>
          </a:bodyPr>
          <a:lstStyle/>
          <a:p>
            <a:r>
              <a:rPr lang="en-US" sz="1000" dirty="0"/>
              <a:t>- From </a:t>
            </a:r>
            <a:r>
              <a:rPr lang="en-US" sz="1000" i="1" dirty="0"/>
              <a:t>What Color is Your Parachute?, </a:t>
            </a:r>
            <a:r>
              <a:rPr lang="en-US" sz="1000" dirty="0"/>
              <a:t>Richard N. Bolles</a:t>
            </a:r>
          </a:p>
        </p:txBody>
      </p:sp>
      <p:sp>
        <p:nvSpPr>
          <p:cNvPr id="7" name="Content Placeholder 1">
            <a:extLst>
              <a:ext uri="{FF2B5EF4-FFF2-40B4-BE49-F238E27FC236}">
                <a16:creationId xmlns:a16="http://schemas.microsoft.com/office/drawing/2014/main" id="{3947D00A-0FDA-4BF4-AD63-211A6A1692D6}"/>
              </a:ext>
            </a:extLst>
          </p:cNvPr>
          <p:cNvSpPr>
            <a:spLocks noGrp="1"/>
          </p:cNvSpPr>
          <p:nvPr>
            <p:ph idx="1"/>
          </p:nvPr>
        </p:nvSpPr>
        <p:spPr>
          <a:xfrm>
            <a:off x="609599" y="1917942"/>
            <a:ext cx="11213432" cy="4389120"/>
          </a:xfrm>
        </p:spPr>
        <p:txBody>
          <a:bodyPr>
            <a:normAutofit/>
          </a:bodyPr>
          <a:lstStyle/>
          <a:p>
            <a:pPr algn="ctr"/>
            <a:endParaRPr lang="en-US" dirty="0"/>
          </a:p>
          <a:p>
            <a:pPr marL="0" indent="0" algn="ctr">
              <a:buNone/>
            </a:pPr>
            <a:r>
              <a:rPr lang="en-US" b="1" dirty="0"/>
              <a:t>Second Mission</a:t>
            </a:r>
          </a:p>
          <a:p>
            <a:pPr marL="0" indent="0" algn="ctr">
              <a:buNone/>
            </a:pPr>
            <a:r>
              <a:rPr lang="en-US" sz="2400" dirty="0"/>
              <a:t>To do what you can, moment by moment, day by day, step by step, to make this world a better place, following the leading and guidance of God’s Spirit within you and around you.</a:t>
            </a:r>
          </a:p>
          <a:p>
            <a:pPr marL="0" indent="0" algn="ctr">
              <a:buNone/>
            </a:pPr>
            <a:endParaRPr lang="en-US" dirty="0"/>
          </a:p>
          <a:p>
            <a:pPr lvl="1" algn="ctr"/>
            <a:endParaRPr lang="en-US" dirty="0"/>
          </a:p>
        </p:txBody>
      </p:sp>
      <p:grpSp>
        <p:nvGrpSpPr>
          <p:cNvPr id="5" name="Group 4">
            <a:extLst>
              <a:ext uri="{FF2B5EF4-FFF2-40B4-BE49-F238E27FC236}">
                <a16:creationId xmlns:a16="http://schemas.microsoft.com/office/drawing/2014/main" id="{EEB12653-DFBF-423B-B015-A2EF7B077C38}"/>
              </a:ext>
            </a:extLst>
          </p:cNvPr>
          <p:cNvGrpSpPr/>
          <p:nvPr/>
        </p:nvGrpSpPr>
        <p:grpSpPr>
          <a:xfrm>
            <a:off x="3946701" y="4224669"/>
            <a:ext cx="4622450" cy="2306309"/>
            <a:chOff x="3946701" y="4224669"/>
            <a:chExt cx="4622450" cy="2306309"/>
          </a:xfrm>
        </p:grpSpPr>
        <p:pic>
          <p:nvPicPr>
            <p:cNvPr id="9" name="Graphic 8" descr="User">
              <a:extLst>
                <a:ext uri="{FF2B5EF4-FFF2-40B4-BE49-F238E27FC236}">
                  <a16:creationId xmlns:a16="http://schemas.microsoft.com/office/drawing/2014/main" id="{9758CC6F-C2E0-4775-B05F-084E08BA53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60646" y="4336418"/>
              <a:ext cx="2194560" cy="2194560"/>
            </a:xfrm>
            <a:prstGeom prst="rect">
              <a:avLst/>
            </a:prstGeom>
          </p:spPr>
        </p:pic>
        <p:pic>
          <p:nvPicPr>
            <p:cNvPr id="19" name="Graphic 18" descr="Team">
              <a:extLst>
                <a:ext uri="{FF2B5EF4-FFF2-40B4-BE49-F238E27FC236}">
                  <a16:creationId xmlns:a16="http://schemas.microsoft.com/office/drawing/2014/main" id="{2C850918-B5D2-4E05-B876-5B974E9F132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35929" y="4785793"/>
              <a:ext cx="1333222" cy="1333222"/>
            </a:xfrm>
            <a:prstGeom prst="rect">
              <a:avLst/>
            </a:prstGeom>
          </p:spPr>
        </p:pic>
        <p:grpSp>
          <p:nvGrpSpPr>
            <p:cNvPr id="22" name="Group 21">
              <a:extLst>
                <a:ext uri="{FF2B5EF4-FFF2-40B4-BE49-F238E27FC236}">
                  <a16:creationId xmlns:a16="http://schemas.microsoft.com/office/drawing/2014/main" id="{089F81B9-3531-4624-AEDB-B068A69B86B7}"/>
                </a:ext>
              </a:extLst>
            </p:cNvPr>
            <p:cNvGrpSpPr/>
            <p:nvPr/>
          </p:nvGrpSpPr>
          <p:grpSpPr>
            <a:xfrm>
              <a:off x="5964525" y="5501782"/>
              <a:ext cx="586801" cy="711256"/>
              <a:chOff x="9104154" y="1057307"/>
              <a:chExt cx="1212093" cy="1469167"/>
            </a:xfrm>
          </p:grpSpPr>
          <p:sp>
            <p:nvSpPr>
              <p:cNvPr id="24" name="Minus Sign 23">
                <a:extLst>
                  <a:ext uri="{FF2B5EF4-FFF2-40B4-BE49-F238E27FC236}">
                    <a16:creationId xmlns:a16="http://schemas.microsoft.com/office/drawing/2014/main" id="{1A0CB0EA-CBAD-43CF-8B40-6D8E056E12ED}"/>
                  </a:ext>
                </a:extLst>
              </p:cNvPr>
              <p:cNvSpPr/>
              <p:nvPr/>
            </p:nvSpPr>
            <p:spPr>
              <a:xfrm>
                <a:off x="9104154" y="1144670"/>
                <a:ext cx="1212093" cy="925967"/>
              </a:xfrm>
              <a:prstGeom prst="mathMinus">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25" name="Minus Sign 24">
                <a:extLst>
                  <a:ext uri="{FF2B5EF4-FFF2-40B4-BE49-F238E27FC236}">
                    <a16:creationId xmlns:a16="http://schemas.microsoft.com/office/drawing/2014/main" id="{42EED58E-0D4A-4834-B49A-9570BD9373A5}"/>
                  </a:ext>
                </a:extLst>
              </p:cNvPr>
              <p:cNvSpPr/>
              <p:nvPr/>
            </p:nvSpPr>
            <p:spPr>
              <a:xfrm rot="5400000">
                <a:off x="8975618" y="1328907"/>
                <a:ext cx="1469167" cy="925967"/>
              </a:xfrm>
              <a:prstGeom prst="mathMinus">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56AEA4F1-722B-4D5C-B0A6-BA42F5392DDB}"/>
                </a:ext>
              </a:extLst>
            </p:cNvPr>
            <p:cNvGrpSpPr/>
            <p:nvPr/>
          </p:nvGrpSpPr>
          <p:grpSpPr>
            <a:xfrm>
              <a:off x="7609139" y="4226523"/>
              <a:ext cx="586801" cy="711256"/>
              <a:chOff x="9104154" y="1057307"/>
              <a:chExt cx="1212093" cy="1469167"/>
            </a:xfrm>
            <a:solidFill>
              <a:schemeClr val="accent1">
                <a:lumMod val="75000"/>
              </a:schemeClr>
            </a:solidFill>
          </p:grpSpPr>
          <p:sp>
            <p:nvSpPr>
              <p:cNvPr id="28" name="Minus Sign 27">
                <a:extLst>
                  <a:ext uri="{FF2B5EF4-FFF2-40B4-BE49-F238E27FC236}">
                    <a16:creationId xmlns:a16="http://schemas.microsoft.com/office/drawing/2014/main" id="{D934D538-20AB-48E5-B379-6A2D6B9B5085}"/>
                  </a:ext>
                </a:extLst>
              </p:cNvPr>
              <p:cNvSpPr/>
              <p:nvPr/>
            </p:nvSpPr>
            <p:spPr>
              <a:xfrm>
                <a:off x="9104154" y="1144670"/>
                <a:ext cx="1212093" cy="925967"/>
              </a:xfrm>
              <a:prstGeom prst="mathMinus">
                <a:avLst/>
              </a:prstGeom>
              <a:grp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29" name="Minus Sign 28">
                <a:extLst>
                  <a:ext uri="{FF2B5EF4-FFF2-40B4-BE49-F238E27FC236}">
                    <a16:creationId xmlns:a16="http://schemas.microsoft.com/office/drawing/2014/main" id="{691EDBB2-ECAE-490B-A7A6-49501FD2003C}"/>
                  </a:ext>
                </a:extLst>
              </p:cNvPr>
              <p:cNvSpPr/>
              <p:nvPr/>
            </p:nvSpPr>
            <p:spPr>
              <a:xfrm rot="5400000">
                <a:off x="8975618" y="1328907"/>
                <a:ext cx="1469167" cy="925967"/>
              </a:xfrm>
              <a:prstGeom prst="mathMinus">
                <a:avLst/>
              </a:prstGeom>
              <a:grp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pic>
          <p:nvPicPr>
            <p:cNvPr id="31" name="Graphic 30" descr="Team">
              <a:extLst>
                <a:ext uri="{FF2B5EF4-FFF2-40B4-BE49-F238E27FC236}">
                  <a16:creationId xmlns:a16="http://schemas.microsoft.com/office/drawing/2014/main" id="{7895B523-0A64-4402-8AD1-E7659352F7E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46701" y="4785793"/>
              <a:ext cx="1333222" cy="1333222"/>
            </a:xfrm>
            <a:prstGeom prst="rect">
              <a:avLst/>
            </a:prstGeom>
          </p:spPr>
        </p:pic>
        <p:grpSp>
          <p:nvGrpSpPr>
            <p:cNvPr id="32" name="Group 31">
              <a:extLst>
                <a:ext uri="{FF2B5EF4-FFF2-40B4-BE49-F238E27FC236}">
                  <a16:creationId xmlns:a16="http://schemas.microsoft.com/office/drawing/2014/main" id="{EE43845C-87CF-4C00-B5C0-A2A76A522F90}"/>
                </a:ext>
              </a:extLst>
            </p:cNvPr>
            <p:cNvGrpSpPr/>
            <p:nvPr/>
          </p:nvGrpSpPr>
          <p:grpSpPr>
            <a:xfrm>
              <a:off x="4319912" y="4224669"/>
              <a:ext cx="586801" cy="711256"/>
              <a:chOff x="9104154" y="1057307"/>
              <a:chExt cx="1212093" cy="1469167"/>
            </a:xfrm>
            <a:solidFill>
              <a:schemeClr val="accent1">
                <a:lumMod val="75000"/>
              </a:schemeClr>
            </a:solidFill>
          </p:grpSpPr>
          <p:sp>
            <p:nvSpPr>
              <p:cNvPr id="33" name="Minus Sign 32">
                <a:extLst>
                  <a:ext uri="{FF2B5EF4-FFF2-40B4-BE49-F238E27FC236}">
                    <a16:creationId xmlns:a16="http://schemas.microsoft.com/office/drawing/2014/main" id="{138390B6-1393-4036-8BE5-6B222E5F94D7}"/>
                  </a:ext>
                </a:extLst>
              </p:cNvPr>
              <p:cNvSpPr/>
              <p:nvPr/>
            </p:nvSpPr>
            <p:spPr>
              <a:xfrm>
                <a:off x="9104154" y="1144670"/>
                <a:ext cx="1212093" cy="925967"/>
              </a:xfrm>
              <a:prstGeom prst="mathMinus">
                <a:avLst/>
              </a:prstGeom>
              <a:grp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34" name="Minus Sign 33">
                <a:extLst>
                  <a:ext uri="{FF2B5EF4-FFF2-40B4-BE49-F238E27FC236}">
                    <a16:creationId xmlns:a16="http://schemas.microsoft.com/office/drawing/2014/main" id="{1386A97E-52E7-48C0-A209-39DFFDE35A4F}"/>
                  </a:ext>
                </a:extLst>
              </p:cNvPr>
              <p:cNvSpPr/>
              <p:nvPr/>
            </p:nvSpPr>
            <p:spPr>
              <a:xfrm rot="5400000">
                <a:off x="8975618" y="1328907"/>
                <a:ext cx="1469167" cy="925967"/>
              </a:xfrm>
              <a:prstGeom prst="mathMinus">
                <a:avLst/>
              </a:prstGeom>
              <a:grp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grpSp>
    </p:spTree>
    <p:extLst>
      <p:ext uri="{BB962C8B-B14F-4D97-AF65-F5344CB8AC3E}">
        <p14:creationId xmlns:p14="http://schemas.microsoft.com/office/powerpoint/2010/main" val="1054510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04088"/>
            <a:ext cx="11389895" cy="1143000"/>
          </a:xfrm>
        </p:spPr>
        <p:txBody>
          <a:bodyPr>
            <a:normAutofit/>
          </a:bodyPr>
          <a:lstStyle/>
          <a:p>
            <a:r>
              <a:rPr lang="en-US" dirty="0"/>
              <a:t>Personal Mission</a:t>
            </a:r>
          </a:p>
        </p:txBody>
      </p:sp>
      <p:sp>
        <p:nvSpPr>
          <p:cNvPr id="4" name="TextBox 3">
            <a:extLst>
              <a:ext uri="{FF2B5EF4-FFF2-40B4-BE49-F238E27FC236}">
                <a16:creationId xmlns:a16="http://schemas.microsoft.com/office/drawing/2014/main" id="{79303BFE-D54E-4E38-943E-F3750B92DBF2}"/>
              </a:ext>
            </a:extLst>
          </p:cNvPr>
          <p:cNvSpPr txBox="1"/>
          <p:nvPr/>
        </p:nvSpPr>
        <p:spPr>
          <a:xfrm>
            <a:off x="8780489" y="6611779"/>
            <a:ext cx="3411511" cy="246221"/>
          </a:xfrm>
          <a:prstGeom prst="rect">
            <a:avLst/>
          </a:prstGeom>
          <a:noFill/>
          <a:ln>
            <a:noFill/>
          </a:ln>
        </p:spPr>
        <p:txBody>
          <a:bodyPr wrap="none" rtlCol="0">
            <a:spAutoFit/>
          </a:bodyPr>
          <a:lstStyle/>
          <a:p>
            <a:r>
              <a:rPr lang="en-US" sz="1000" dirty="0"/>
              <a:t>- From </a:t>
            </a:r>
            <a:r>
              <a:rPr lang="en-US" sz="1000" i="1" dirty="0"/>
              <a:t>What Color is Your Parachute?, </a:t>
            </a:r>
            <a:r>
              <a:rPr lang="en-US" sz="1000" dirty="0"/>
              <a:t>Richard N. Bolles</a:t>
            </a:r>
          </a:p>
        </p:txBody>
      </p:sp>
      <p:sp>
        <p:nvSpPr>
          <p:cNvPr id="7" name="Content Placeholder 1">
            <a:extLst>
              <a:ext uri="{FF2B5EF4-FFF2-40B4-BE49-F238E27FC236}">
                <a16:creationId xmlns:a16="http://schemas.microsoft.com/office/drawing/2014/main" id="{3947D00A-0FDA-4BF4-AD63-211A6A1692D6}"/>
              </a:ext>
            </a:extLst>
          </p:cNvPr>
          <p:cNvSpPr>
            <a:spLocks noGrp="1"/>
          </p:cNvSpPr>
          <p:nvPr>
            <p:ph idx="1"/>
          </p:nvPr>
        </p:nvSpPr>
        <p:spPr>
          <a:xfrm>
            <a:off x="609600" y="1935480"/>
            <a:ext cx="11213432" cy="4389120"/>
          </a:xfrm>
        </p:spPr>
        <p:txBody>
          <a:bodyPr>
            <a:normAutofit/>
          </a:bodyPr>
          <a:lstStyle/>
          <a:p>
            <a:pPr algn="ctr"/>
            <a:endParaRPr lang="en-US" dirty="0"/>
          </a:p>
          <a:p>
            <a:pPr marL="0" indent="0" algn="ctr">
              <a:buNone/>
            </a:pPr>
            <a:r>
              <a:rPr lang="en-US" b="1" dirty="0"/>
              <a:t>Third Mission</a:t>
            </a:r>
          </a:p>
          <a:p>
            <a:pPr marL="0" indent="0" algn="ctr">
              <a:buNone/>
            </a:pPr>
            <a:r>
              <a:rPr lang="en-US" sz="2400" dirty="0"/>
              <a:t>To exercise the Talent that you particularly came to Earth to use – your greatest gift, which you most delight to use, in the place(s) or setting(s) that God has caused to appeal to you the most, and for those purposes that God most needs to have done in the world.</a:t>
            </a:r>
          </a:p>
          <a:p>
            <a:pPr marL="0" indent="0" algn="ctr">
              <a:buNone/>
            </a:pPr>
            <a:endParaRPr lang="en-US" dirty="0"/>
          </a:p>
          <a:p>
            <a:pPr lvl="1" algn="ctr"/>
            <a:endParaRPr lang="en-US" dirty="0"/>
          </a:p>
        </p:txBody>
      </p:sp>
      <p:grpSp>
        <p:nvGrpSpPr>
          <p:cNvPr id="2" name="Group 1">
            <a:extLst>
              <a:ext uri="{FF2B5EF4-FFF2-40B4-BE49-F238E27FC236}">
                <a16:creationId xmlns:a16="http://schemas.microsoft.com/office/drawing/2014/main" id="{F0AC9269-D4F2-4422-AF91-80E2C4E43E14}"/>
              </a:ext>
            </a:extLst>
          </p:cNvPr>
          <p:cNvGrpSpPr/>
          <p:nvPr/>
        </p:nvGrpSpPr>
        <p:grpSpPr>
          <a:xfrm>
            <a:off x="5130207" y="4511262"/>
            <a:ext cx="3287812" cy="2214731"/>
            <a:chOff x="5130207" y="4511262"/>
            <a:chExt cx="3287812" cy="2214731"/>
          </a:xfrm>
        </p:grpSpPr>
        <p:pic>
          <p:nvPicPr>
            <p:cNvPr id="9" name="Graphic 8" descr="User">
              <a:extLst>
                <a:ext uri="{FF2B5EF4-FFF2-40B4-BE49-F238E27FC236}">
                  <a16:creationId xmlns:a16="http://schemas.microsoft.com/office/drawing/2014/main" id="{9758CC6F-C2E0-4775-B05F-084E08BA53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30207" y="4531433"/>
              <a:ext cx="2194560" cy="2194560"/>
            </a:xfrm>
            <a:prstGeom prst="rect">
              <a:avLst/>
            </a:prstGeom>
          </p:spPr>
        </p:pic>
        <p:pic>
          <p:nvPicPr>
            <p:cNvPr id="15" name="Graphic 14" descr="Globe">
              <a:extLst>
                <a:ext uri="{FF2B5EF4-FFF2-40B4-BE49-F238E27FC236}">
                  <a16:creationId xmlns:a16="http://schemas.microsoft.com/office/drawing/2014/main" id="{553B6029-A35A-475E-A387-A2E2198B31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18315" y="4511262"/>
              <a:ext cx="1599704" cy="1599704"/>
            </a:xfrm>
            <a:prstGeom prst="rect">
              <a:avLst/>
            </a:prstGeom>
          </p:spPr>
        </p:pic>
        <p:grpSp>
          <p:nvGrpSpPr>
            <p:cNvPr id="16" name="Group 15">
              <a:extLst>
                <a:ext uri="{FF2B5EF4-FFF2-40B4-BE49-F238E27FC236}">
                  <a16:creationId xmlns:a16="http://schemas.microsoft.com/office/drawing/2014/main" id="{97A66D95-3280-4BDB-90DE-DDBB812D30D8}"/>
                </a:ext>
              </a:extLst>
            </p:cNvPr>
            <p:cNvGrpSpPr/>
            <p:nvPr/>
          </p:nvGrpSpPr>
          <p:grpSpPr>
            <a:xfrm>
              <a:off x="7284591" y="4853914"/>
              <a:ext cx="586801" cy="711256"/>
              <a:chOff x="9104154" y="1057307"/>
              <a:chExt cx="1212093" cy="1469167"/>
            </a:xfrm>
            <a:solidFill>
              <a:schemeClr val="accent1">
                <a:lumMod val="75000"/>
              </a:schemeClr>
            </a:solidFill>
          </p:grpSpPr>
          <p:sp>
            <p:nvSpPr>
              <p:cNvPr id="18" name="Minus Sign 17">
                <a:extLst>
                  <a:ext uri="{FF2B5EF4-FFF2-40B4-BE49-F238E27FC236}">
                    <a16:creationId xmlns:a16="http://schemas.microsoft.com/office/drawing/2014/main" id="{53052A11-AC34-4FE5-9F5A-F0E8C01FB929}"/>
                  </a:ext>
                </a:extLst>
              </p:cNvPr>
              <p:cNvSpPr/>
              <p:nvPr/>
            </p:nvSpPr>
            <p:spPr>
              <a:xfrm>
                <a:off x="9104154" y="1144670"/>
                <a:ext cx="1212093" cy="925967"/>
              </a:xfrm>
              <a:prstGeom prst="mathMinus">
                <a:avLst/>
              </a:prstGeom>
              <a:grp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20" name="Minus Sign 19">
                <a:extLst>
                  <a:ext uri="{FF2B5EF4-FFF2-40B4-BE49-F238E27FC236}">
                    <a16:creationId xmlns:a16="http://schemas.microsoft.com/office/drawing/2014/main" id="{0A024AE6-6682-4713-80FE-DF99B1C1D0D0}"/>
                  </a:ext>
                </a:extLst>
              </p:cNvPr>
              <p:cNvSpPr/>
              <p:nvPr/>
            </p:nvSpPr>
            <p:spPr>
              <a:xfrm rot="5400000">
                <a:off x="8975618" y="1328907"/>
                <a:ext cx="1469167" cy="925967"/>
              </a:xfrm>
              <a:prstGeom prst="mathMinus">
                <a:avLst/>
              </a:prstGeom>
              <a:grp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grpSp>
    </p:spTree>
    <p:extLst>
      <p:ext uri="{BB962C8B-B14F-4D97-AF65-F5344CB8AC3E}">
        <p14:creationId xmlns:p14="http://schemas.microsoft.com/office/powerpoint/2010/main" val="175309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751</TotalTime>
  <Words>868</Words>
  <Application>Microsoft Office PowerPoint</Application>
  <PresentationFormat>Widescreen</PresentationFormat>
  <Paragraphs>78</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Century Gothic</vt:lpstr>
      <vt:lpstr>Palatino Linotype</vt:lpstr>
      <vt:lpstr>Wingdings 2</vt:lpstr>
      <vt:lpstr>Presentation on brainstorming</vt:lpstr>
      <vt:lpstr>Personal Mission</vt:lpstr>
      <vt:lpstr>Personal Mission</vt:lpstr>
      <vt:lpstr>Personal Mission</vt:lpstr>
      <vt:lpstr>Personal Mission</vt:lpstr>
      <vt:lpstr>Personal Mission</vt:lpstr>
      <vt:lpstr>Personal Mission</vt:lpstr>
      <vt:lpstr>Personal Mission</vt:lpstr>
      <vt:lpstr>Personal Mission</vt:lpstr>
      <vt:lpstr>Personal Mission</vt:lpstr>
      <vt:lpstr>Personal Mission</vt:lpstr>
      <vt:lpstr>Personal Mission</vt:lpstr>
      <vt:lpstr>Personal Mission</vt:lpstr>
      <vt:lpstr>Personal 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 Week 2 Lecture 3 Personal Mission</dc:title>
  <dc:creator>Daniels, Carlo (RDV Corp - Foundations)</dc:creator>
  <cp:lastModifiedBy>Daniels, Carlo (RDV Corp - Foundations)</cp:lastModifiedBy>
  <cp:revision>65</cp:revision>
  <dcterms:created xsi:type="dcterms:W3CDTF">2018-09-06T18:10:03Z</dcterms:created>
  <dcterms:modified xsi:type="dcterms:W3CDTF">2018-09-27T21:21:34Z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