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4"/>
  </p:notesMasterIdLst>
  <p:sldIdLst>
    <p:sldId id="256" r:id="rId2"/>
    <p:sldId id="257" r:id="rId3"/>
    <p:sldId id="381" r:id="rId4"/>
    <p:sldId id="382" r:id="rId5"/>
    <p:sldId id="259" r:id="rId6"/>
    <p:sldId id="260" r:id="rId7"/>
    <p:sldId id="371" r:id="rId8"/>
    <p:sldId id="372" r:id="rId9"/>
    <p:sldId id="373" r:id="rId10"/>
    <p:sldId id="377" r:id="rId11"/>
    <p:sldId id="378" r:id="rId12"/>
    <p:sldId id="379" r:id="rId13"/>
    <p:sldId id="380" r:id="rId14"/>
    <p:sldId id="383" r:id="rId15"/>
    <p:sldId id="384" r:id="rId16"/>
    <p:sldId id="349" r:id="rId17"/>
    <p:sldId id="385" r:id="rId18"/>
    <p:sldId id="386" r:id="rId19"/>
    <p:sldId id="390" r:id="rId20"/>
    <p:sldId id="387" r:id="rId21"/>
    <p:sldId id="388" r:id="rId22"/>
    <p:sldId id="262" r:id="rId23"/>
  </p:sldIdLst>
  <p:sldSz cx="9144000" cy="5143500" type="screen16x9"/>
  <p:notesSz cx="6858000" cy="9144000"/>
  <p:embeddedFontLst>
    <p:embeddedFont>
      <p:font typeface="Anonymous Pro" panose="020B060402020202020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oming Soon" panose="020B0604020202020204" charset="0"/>
      <p:regular r:id="rId33"/>
    </p:embeddedFont>
    <p:embeddedFont>
      <p:font typeface="Concert One" panose="020B0604020202020204" charset="0"/>
      <p:regular r:id="rId34"/>
    </p:embeddedFont>
    <p:embeddedFont>
      <p:font typeface="Roboto Mono" panose="020B0604020202020204" charset="0"/>
      <p:regular r:id="rId35"/>
      <p:bold r:id="rId36"/>
      <p:italic r:id="rId37"/>
      <p:boldItalic r:id="rId38"/>
    </p:embeddedFont>
    <p:embeddedFont>
      <p:font typeface="Roboto Mono Medium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AED1EB-B4A8-4FFC-B4F1-1F57FDB887E8}">
  <a:tblStyle styleId="{92AED1EB-B4A8-4FFC-B4F1-1F57FDB88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3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28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745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76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86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24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42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101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518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819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32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08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7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81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60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48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61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61" r:id="rId5"/>
    <p:sldLayoutId id="2147483666" r:id="rId6"/>
    <p:sldLayoutId id="2147483669" r:id="rId7"/>
    <p:sldLayoutId id="2147483670" r:id="rId8"/>
    <p:sldLayoutId id="2147483671" r:id="rId9"/>
    <p:sldLayoutId id="2147483672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Educación Cristiana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1630573" y="3769325"/>
            <a:ext cx="150908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David Leví Orta Álvarez</a:t>
            </a:r>
            <a:endParaRPr b="0" dirty="0"/>
          </a:p>
        </p:txBody>
      </p:sp>
      <p:sp>
        <p:nvSpPr>
          <p:cNvPr id="180" name="Google Shape;180;p30"/>
          <p:cNvSpPr/>
          <p:nvPr/>
        </p:nvSpPr>
        <p:spPr>
          <a:xfrm>
            <a:off x="2386313" y="287005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30"/>
          <p:cNvSpPr/>
          <p:nvPr/>
        </p:nvSpPr>
        <p:spPr>
          <a:xfrm>
            <a:off x="6232350" y="285628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3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67E2A1-4C25-4157-835E-C2083594D2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8" y="618123"/>
            <a:ext cx="1458163" cy="109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428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Medieval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537130" y="1670318"/>
            <a:ext cx="38877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Los primeros cristianos tuvieron que luchar con dificultades que a cada momento renacían. 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No se preocuparon por la pedagogía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Los cristianos primitivos llegaron hasta confundir en un mismo odio, las letras clásicas y la religión pagana 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Obligados a esconderse, a huir a los desiertos, vivían con la vida contemplativa y se sentían naturalmente encaminados a concebir como ideal de la educación, la existencia ascética y monacal.</a:t>
            </a:r>
          </a:p>
        </p:txBody>
      </p:sp>
    </p:spTree>
    <p:extLst>
      <p:ext uri="{BB962C8B-B14F-4D97-AF65-F5344CB8AC3E}">
        <p14:creationId xmlns:p14="http://schemas.microsoft.com/office/powerpoint/2010/main" val="61182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428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Medieval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537130" y="1670318"/>
            <a:ext cx="38877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Los primeros cristianos tuvieron que luchar con dificultades que a cada momento renacían. 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No se preocuparon por la pedagogía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Los cristianos primitivos llegaron hasta confundir en un mismo odio, las letras clásicas y la religión pagana 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Obligados a esconderse, a huir a los desiertos, vivían con la vida contemplativa y se sentían naturalmente encaminados a concebir como ideal de la educación, la existencia ascética y monacal.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492603-FE28-4C94-AAD2-7CB5F553C3EE}"/>
              </a:ext>
            </a:extLst>
          </p:cNvPr>
          <p:cNvSpPr txBox="1"/>
          <p:nvPr/>
        </p:nvSpPr>
        <p:spPr>
          <a:xfrm>
            <a:off x="4719072" y="480868"/>
            <a:ext cx="3887798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C00000"/>
                </a:solidFill>
                <a:latin typeface="Roboto Mono" panose="020B0604020202020204" charset="0"/>
                <a:ea typeface="Roboto Mono" panose="020B0604020202020204" charset="0"/>
              </a:rPr>
              <a:t>Los Padres de la Iglesia</a:t>
            </a:r>
          </a:p>
          <a:p>
            <a:endParaRPr lang="es-MX" sz="11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r>
              <a:rPr lang="es-MX" sz="11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Era un pecado la curiosidad filosófica y una herejía el amor a las letras</a:t>
            </a:r>
          </a:p>
          <a:p>
            <a:endParaRPr lang="es-MX" sz="11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r>
              <a:rPr lang="es-MX" sz="11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   Tertuliano </a:t>
            </a:r>
          </a:p>
          <a:p>
            <a:r>
              <a:rPr lang="es-MX" sz="105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Rechazaba toda pedagogía pagana y en la cultura clásica</a:t>
            </a:r>
          </a:p>
          <a:p>
            <a:endParaRPr lang="es-MX" sz="11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r>
              <a:rPr lang="es-MX" sz="11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   San Agustín </a:t>
            </a:r>
          </a:p>
          <a:p>
            <a:r>
              <a:rPr lang="es-MX" sz="105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De joven no podía leer el cuarto libro de la Eneida sin derramar lágrimas, había estado enamorado de la poesía y de la elocuencia antiguas. Después de su conversión renegó de sus aficiones literarias y de sus locas pasiones de joven.  Por inspiraciones suyas, el concilio de Cartago prohibió a los obispos la lectura de los autores del paganismo.</a:t>
            </a:r>
          </a:p>
          <a:p>
            <a:endParaRPr lang="es-MX" sz="11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r>
              <a:rPr lang="es-MX" sz="11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   San Basilio </a:t>
            </a:r>
          </a:p>
          <a:p>
            <a:r>
              <a:rPr lang="es-MX" sz="105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Pide que el joven cristiano frecuente los oradores, los poetas,                                                                      los historiadores de la antigüedad</a:t>
            </a:r>
          </a:p>
        </p:txBody>
      </p:sp>
    </p:spTree>
    <p:extLst>
      <p:ext uri="{BB962C8B-B14F-4D97-AF65-F5344CB8AC3E}">
        <p14:creationId xmlns:p14="http://schemas.microsoft.com/office/powerpoint/2010/main" val="148868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428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Medieval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537130" y="1670318"/>
            <a:ext cx="38877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Ascetismo físico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Ascetismo intelectual y moral.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La Biblia es el único libro que se recomienda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Pobreza intelectual de la Edad media. 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El trabajo de los griegos y de los romanos quedó como perdido; ya no existía el pasado y la humanidad empezaba de nuevo. </a:t>
            </a:r>
          </a:p>
        </p:txBody>
      </p:sp>
    </p:spTree>
    <p:extLst>
      <p:ext uri="{BB962C8B-B14F-4D97-AF65-F5344CB8AC3E}">
        <p14:creationId xmlns:p14="http://schemas.microsoft.com/office/powerpoint/2010/main" val="238817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428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Medieval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BBE80D-7D33-40D1-BC7D-42F007EA3FFD}"/>
              </a:ext>
            </a:extLst>
          </p:cNvPr>
          <p:cNvSpPr txBox="1"/>
          <p:nvPr/>
        </p:nvSpPr>
        <p:spPr>
          <a:xfrm>
            <a:off x="537130" y="1670318"/>
            <a:ext cx="38877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Ascetismo físico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Ascetismo intelectual y moral.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La Biblia es el único libro que se recomienda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Pobreza intelectual de la Edad media. </a:t>
            </a:r>
          </a:p>
          <a:p>
            <a:pPr marL="342900" indent="-342900" algn="l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El trabajo de los griegos y de los romanos quedó como perdido; ya no existía el pasado y la humanidad empezaba de nuevo.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492603-FE28-4C94-AAD2-7CB5F553C3EE}"/>
              </a:ext>
            </a:extLst>
          </p:cNvPr>
          <p:cNvSpPr txBox="1"/>
          <p:nvPr/>
        </p:nvSpPr>
        <p:spPr>
          <a:xfrm>
            <a:off x="4719072" y="471047"/>
            <a:ext cx="388779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En el siglo V, Sidonio Apolinario “los jóvenes ya no estudian, que ya los profesores no tienen alumnos y que la ciencia languidece y muere”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err="1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Loup</a:t>
            </a: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 de </a:t>
            </a:r>
            <a:r>
              <a:rPr lang="es-MX" sz="1200" dirty="0" err="1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Ferrieres</a:t>
            </a: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 escribe que es casi nulo el estudio de las letras.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Siglo XI, </a:t>
            </a:r>
            <a:r>
              <a:rPr lang="es-MX" sz="1200" dirty="0" err="1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Adalberico</a:t>
            </a: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, obispo de </a:t>
            </a:r>
            <a:r>
              <a:rPr lang="es-MX" sz="1200" dirty="0" err="1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Laon</a:t>
            </a: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, “más de un obispo no sabía contar con los dedos las letras del alfabeto”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En 1291 sólo uno de los monjes del convento de San Gall sabía leer y escribir.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Era tan difícil encontrar notarios públicos que los contratos tenían que celebrarse verbalmente.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solidFill>
                <a:srgbClr val="595959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595959"/>
                </a:solidFill>
                <a:latin typeface="Roboto Mono" panose="020B0604020202020204" charset="0"/>
                <a:ea typeface="Roboto Mono" panose="020B0604020202020204" charset="0"/>
              </a:rPr>
              <a:t>Los Benedictinos confiesan que sólo se estudiaban las matemáticas para poder calcular la fecha del día pascual. </a:t>
            </a:r>
          </a:p>
        </p:txBody>
      </p:sp>
    </p:spTree>
    <p:extLst>
      <p:ext uri="{BB962C8B-B14F-4D97-AF65-F5344CB8AC3E}">
        <p14:creationId xmlns:p14="http://schemas.microsoft.com/office/powerpoint/2010/main" val="16925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Renacimiento: Cuando Europa escapó de la oscuridad medieval">
            <a:extLst>
              <a:ext uri="{FF2B5EF4-FFF2-40B4-BE49-F238E27FC236}">
                <a16:creationId xmlns:a16="http://schemas.microsoft.com/office/drawing/2014/main" id="{2D5B64E8-B802-4171-8536-A64C2C5EC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r="19191"/>
          <a:stretch/>
        </p:blipFill>
        <p:spPr bwMode="auto">
          <a:xfrm rot="20672635">
            <a:off x="6397148" y="2954513"/>
            <a:ext cx="1929294" cy="15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nacimiento - Wikipedia, la enciclopedia libre">
            <a:extLst>
              <a:ext uri="{FF2B5EF4-FFF2-40B4-BE49-F238E27FC236}">
                <a16:creationId xmlns:a16="http://schemas.microsoft.com/office/drawing/2014/main" id="{3212BE7F-0CA9-41E9-A7D0-F4841947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884">
            <a:off x="4844558" y="789224"/>
            <a:ext cx="152991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nacimiento - ¿Qué fue?, características, origen, causas y más">
            <a:extLst>
              <a:ext uri="{FF2B5EF4-FFF2-40B4-BE49-F238E27FC236}">
                <a16:creationId xmlns:a16="http://schemas.microsoft.com/office/drawing/2014/main" id="{1805723D-F5A4-4E8E-AE3F-EF20B9A3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013">
            <a:off x="1125305" y="2139116"/>
            <a:ext cx="2782416" cy="12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639441" y="471047"/>
            <a:ext cx="40220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Renacentista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6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861187" y="1895449"/>
            <a:ext cx="969902" cy="27950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3187267" y="3396579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2142228">
            <a:off x="788084" y="2947598"/>
            <a:ext cx="778903" cy="254385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627492">
            <a:off x="3338571" y="2307182"/>
            <a:ext cx="931365" cy="26570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3" name="Google Shape;228;p34">
            <a:extLst>
              <a:ext uri="{FF2B5EF4-FFF2-40B4-BE49-F238E27FC236}">
                <a16:creationId xmlns:a16="http://schemas.microsoft.com/office/drawing/2014/main" id="{293001C1-68AA-41A7-A5A4-E2AF6C4BEAC6}"/>
              </a:ext>
            </a:extLst>
          </p:cNvPr>
          <p:cNvSpPr/>
          <p:nvPr/>
        </p:nvSpPr>
        <p:spPr>
          <a:xfrm rot="-2148808">
            <a:off x="5845738" y="2566059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4" name="Google Shape;228;p34">
            <a:extLst>
              <a:ext uri="{FF2B5EF4-FFF2-40B4-BE49-F238E27FC236}">
                <a16:creationId xmlns:a16="http://schemas.microsoft.com/office/drawing/2014/main" id="{929A2ABA-43B7-481C-836E-D777DF86E4C6}"/>
              </a:ext>
            </a:extLst>
          </p:cNvPr>
          <p:cNvSpPr/>
          <p:nvPr/>
        </p:nvSpPr>
        <p:spPr>
          <a:xfrm rot="715971">
            <a:off x="7373517" y="2753555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5" name="Google Shape;228;p34">
            <a:extLst>
              <a:ext uri="{FF2B5EF4-FFF2-40B4-BE49-F238E27FC236}">
                <a16:creationId xmlns:a16="http://schemas.microsoft.com/office/drawing/2014/main" id="{5FDD9816-531A-49E0-8320-8029C40939D3}"/>
              </a:ext>
            </a:extLst>
          </p:cNvPr>
          <p:cNvSpPr/>
          <p:nvPr/>
        </p:nvSpPr>
        <p:spPr>
          <a:xfrm rot="1616279">
            <a:off x="6140497" y="4310063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6" name="Google Shape;228;p34">
            <a:extLst>
              <a:ext uri="{FF2B5EF4-FFF2-40B4-BE49-F238E27FC236}">
                <a16:creationId xmlns:a16="http://schemas.microsoft.com/office/drawing/2014/main" id="{D39227FA-079E-449C-B4CA-D387A1E9D7F8}"/>
              </a:ext>
            </a:extLst>
          </p:cNvPr>
          <p:cNvSpPr/>
          <p:nvPr/>
        </p:nvSpPr>
        <p:spPr>
          <a:xfrm rot="-2148808">
            <a:off x="4441298" y="817496"/>
            <a:ext cx="1000086" cy="23623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1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2720736" y="460211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Pensamiento Pedagógico Renacentista</a:t>
            </a:r>
            <a:endParaRPr sz="2800" b="1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349219"/>
            <a:ext cx="6848408" cy="336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Una revaloración de la cultura greco-romana.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Una educación más amplia, más liberal, la higiene y a los ejercicios físicos;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Procurará formar el hombre completo, espíritu y cuerpo, gusto y ciencia, corazón y voluntad.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afición a las artes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Reforma protestante desarrolla el pensamiento personal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Valor a las humanidades, los intereses humanos, que forman y desarrollan al hombre, que respetan su personalidad.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3057612" y="619749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86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423432"/>
            <a:ext cx="30969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Reforma Protestante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4" y="84136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80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5174" y="1818831"/>
            <a:ext cx="3773161" cy="2979914"/>
          </a:xfrm>
        </p:spPr>
        <p:txBody>
          <a:bodyPr/>
          <a:lstStyle/>
          <a:p>
            <a:r>
              <a:rPr lang="es-MX" sz="1100" dirty="0"/>
              <a:t>Ceder al Estado el control de la escuela. </a:t>
            </a:r>
          </a:p>
          <a:p>
            <a:endParaRPr lang="es-MX" sz="1100" dirty="0"/>
          </a:p>
          <a:p>
            <a:r>
              <a:rPr lang="es-MX" sz="1100" dirty="0"/>
              <a:t>Una escuela pública religiosa.</a:t>
            </a:r>
          </a:p>
          <a:p>
            <a:endParaRPr lang="es-MX" sz="1100" dirty="0"/>
          </a:p>
          <a:p>
            <a:r>
              <a:rPr lang="es-MX" sz="1100" dirty="0"/>
              <a:t>La necesidad de explicar y comentar el catecismo fue para los maestros una obligación de aprender a exponer una idea y a descomponerla en sus elementos. </a:t>
            </a:r>
          </a:p>
          <a:p>
            <a:endParaRPr lang="es-MX" sz="1100" dirty="0"/>
          </a:p>
          <a:p>
            <a:r>
              <a:rPr lang="es-MX" sz="1100" dirty="0"/>
              <a:t>El estudio de la lengua materna y del canto, se unieron a la lectura de la Biblia y al servicio religioso.</a:t>
            </a:r>
          </a:p>
          <a:p>
            <a:pPr marL="139700" indent="0">
              <a:buNone/>
            </a:pPr>
            <a:endParaRPr lang="es-MX" sz="1100" dirty="0"/>
          </a:p>
          <a:p>
            <a:r>
              <a:rPr lang="es-MX" sz="1100" dirty="0"/>
              <a:t>La Reforma, trajo consigo una revolución pedagógica</a:t>
            </a:r>
          </a:p>
          <a:p>
            <a:endParaRPr lang="es-MX" sz="1100" dirty="0"/>
          </a:p>
        </p:txBody>
      </p:sp>
      <p:sp>
        <p:nvSpPr>
          <p:cNvPr id="9" name="Google Shape;267;p38">
            <a:extLst>
              <a:ext uri="{FF2B5EF4-FFF2-40B4-BE49-F238E27FC236}">
                <a16:creationId xmlns:a16="http://schemas.microsoft.com/office/drawing/2014/main" id="{4B4BD935-3FA5-461D-B258-5B51168F89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2325" y="423432"/>
            <a:ext cx="30969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Reforma Protestante</a:t>
            </a:r>
            <a:endParaRPr dirty="0"/>
          </a:p>
        </p:txBody>
      </p:sp>
      <p:pic>
        <p:nvPicPr>
          <p:cNvPr id="10" name="Google Shape;271;p38">
            <a:extLst>
              <a:ext uri="{FF2B5EF4-FFF2-40B4-BE49-F238E27FC236}">
                <a16:creationId xmlns:a16="http://schemas.microsoft.com/office/drawing/2014/main" id="{BB3370A0-0BCE-40A0-8EA6-807E62E4D63B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4" y="841366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36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5174" y="1818831"/>
            <a:ext cx="3773161" cy="2979914"/>
          </a:xfrm>
        </p:spPr>
        <p:txBody>
          <a:bodyPr/>
          <a:lstStyle/>
          <a:p>
            <a:r>
              <a:rPr lang="es-MX" sz="1100" dirty="0"/>
              <a:t>Ceder al Estado el control de la escuela. </a:t>
            </a:r>
          </a:p>
          <a:p>
            <a:endParaRPr lang="es-MX" sz="1100" dirty="0"/>
          </a:p>
          <a:p>
            <a:r>
              <a:rPr lang="es-MX" sz="1100" dirty="0"/>
              <a:t>Una escuela pública religiosa.</a:t>
            </a:r>
          </a:p>
          <a:p>
            <a:endParaRPr lang="es-MX" sz="1100" dirty="0"/>
          </a:p>
          <a:p>
            <a:r>
              <a:rPr lang="es-MX" sz="1100" dirty="0"/>
              <a:t>La necesidad de explicar y comentar el catecismo fue para los maestros una obligación de aprender a exponer una idea y a descomponerla en sus elementos. </a:t>
            </a:r>
          </a:p>
          <a:p>
            <a:endParaRPr lang="es-MX" sz="1100" dirty="0"/>
          </a:p>
          <a:p>
            <a:r>
              <a:rPr lang="es-MX" sz="1100" dirty="0"/>
              <a:t>El estudio de la lengua materna y del canto, se unieron a la lectura de la Biblia y al servicio religioso.</a:t>
            </a:r>
          </a:p>
          <a:p>
            <a:pPr marL="139700" indent="0">
              <a:buNone/>
            </a:pPr>
            <a:endParaRPr lang="es-MX" sz="1100" dirty="0"/>
          </a:p>
          <a:p>
            <a:r>
              <a:rPr lang="es-MX" sz="1100" dirty="0"/>
              <a:t>La Reforma, trajo consigo una revolución pedagógica</a:t>
            </a:r>
          </a:p>
          <a:p>
            <a:endParaRPr lang="es-MX" sz="110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A262BF3-8641-455F-8A70-C87206C12B88}"/>
              </a:ext>
            </a:extLst>
          </p:cNvPr>
          <p:cNvSpPr txBox="1">
            <a:spLocks/>
          </p:cNvSpPr>
          <p:nvPr/>
        </p:nvSpPr>
        <p:spPr>
          <a:xfrm>
            <a:off x="4763833" y="607469"/>
            <a:ext cx="3905916" cy="409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39700" indent="0">
              <a:buNone/>
            </a:pPr>
            <a:r>
              <a:rPr lang="es-MX" b="1" dirty="0">
                <a:solidFill>
                  <a:srgbClr val="C00000"/>
                </a:solidFill>
              </a:rPr>
              <a:t>Lutero</a:t>
            </a:r>
            <a:endParaRPr lang="es-MX" dirty="0"/>
          </a:p>
          <a:p>
            <a:pPr marL="139700" indent="0">
              <a:lnSpc>
                <a:spcPct val="150000"/>
              </a:lnSpc>
              <a:buNone/>
            </a:pPr>
            <a:endParaRPr lang="es-MX" sz="1100" dirty="0"/>
          </a:p>
          <a:p>
            <a:pPr>
              <a:lnSpc>
                <a:spcPct val="150000"/>
              </a:lnSpc>
            </a:pPr>
            <a:r>
              <a:rPr lang="es-MX" sz="1100" dirty="0"/>
              <a:t>Exige escuelas tanto para las niñas como para los niños</a:t>
            </a:r>
          </a:p>
          <a:p>
            <a:pPr>
              <a:lnSpc>
                <a:spcPct val="150000"/>
              </a:lnSpc>
            </a:pPr>
            <a:r>
              <a:rPr lang="es-MX" sz="1100" dirty="0"/>
              <a:t>Gastos a cargo de los poderes públicos </a:t>
            </a:r>
          </a:p>
          <a:p>
            <a:pPr>
              <a:lnSpc>
                <a:spcPct val="150000"/>
              </a:lnSpc>
            </a:pPr>
            <a:r>
              <a:rPr lang="es-MX" sz="1100" dirty="0"/>
              <a:t>Religión como primera línea la enseñanza </a:t>
            </a:r>
          </a:p>
          <a:p>
            <a:pPr>
              <a:lnSpc>
                <a:spcPct val="150000"/>
              </a:lnSpc>
            </a:pPr>
            <a:r>
              <a:rPr lang="es-MX" sz="1100" dirty="0"/>
              <a:t>Latín, el griego y el hebreo</a:t>
            </a:r>
          </a:p>
          <a:p>
            <a:pPr>
              <a:lnSpc>
                <a:spcPct val="150000"/>
              </a:lnSpc>
            </a:pPr>
            <a:r>
              <a:rPr lang="es-MX" sz="1100" dirty="0"/>
              <a:t>Las matemáticas y la naturaleza</a:t>
            </a:r>
          </a:p>
          <a:p>
            <a:pPr>
              <a:lnSpc>
                <a:spcPct val="150000"/>
              </a:lnSpc>
            </a:pPr>
            <a:r>
              <a:rPr lang="es-MX" sz="1100" dirty="0"/>
              <a:t>La historia y los historiadores</a:t>
            </a:r>
          </a:p>
          <a:p>
            <a:pPr>
              <a:lnSpc>
                <a:spcPct val="150000"/>
              </a:lnSpc>
            </a:pPr>
            <a:r>
              <a:rPr lang="es-MX" sz="1100" dirty="0"/>
              <a:t>No se olvida los ejercicios corporales</a:t>
            </a:r>
          </a:p>
          <a:p>
            <a:pPr>
              <a:lnSpc>
                <a:spcPct val="150000"/>
              </a:lnSpc>
            </a:pPr>
            <a:r>
              <a:rPr lang="es-MX" sz="1100" dirty="0"/>
              <a:t>El canto es, sobre todo, a lo que da gran importancia: </a:t>
            </a:r>
          </a:p>
          <a:p>
            <a:pPr>
              <a:lnSpc>
                <a:spcPct val="150000"/>
              </a:lnSpc>
            </a:pPr>
            <a:r>
              <a:rPr lang="es-MX" sz="1100" dirty="0"/>
              <a:t>“ Es preciso que un maestro de escuela sepa cantar, y sin esto, ni siquiera lo miro.”</a:t>
            </a:r>
          </a:p>
          <a:p>
            <a:pPr marL="139700" indent="0">
              <a:buNone/>
            </a:pPr>
            <a:endParaRPr lang="es-MX" sz="1100" dirty="0"/>
          </a:p>
        </p:txBody>
      </p:sp>
      <p:pic>
        <p:nvPicPr>
          <p:cNvPr id="6" name="Picture 2" descr="Martín Lutero - Wikipedia, la enciclopedia libre">
            <a:extLst>
              <a:ext uri="{FF2B5EF4-FFF2-40B4-BE49-F238E27FC236}">
                <a16:creationId xmlns:a16="http://schemas.microsoft.com/office/drawing/2014/main" id="{EE4A711F-EF39-49B7-8336-9508F236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165">
            <a:off x="6648651" y="443613"/>
            <a:ext cx="655946" cy="7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28;p34">
            <a:extLst>
              <a:ext uri="{FF2B5EF4-FFF2-40B4-BE49-F238E27FC236}">
                <a16:creationId xmlns:a16="http://schemas.microsoft.com/office/drawing/2014/main" id="{6E581D6E-9113-4E53-A56D-C2CDD47023B6}"/>
              </a:ext>
            </a:extLst>
          </p:cNvPr>
          <p:cNvSpPr/>
          <p:nvPr/>
        </p:nvSpPr>
        <p:spPr>
          <a:xfrm rot="18932779">
            <a:off x="6473819" y="461865"/>
            <a:ext cx="483310" cy="15610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8" name="Google Shape;228;p34">
            <a:extLst>
              <a:ext uri="{FF2B5EF4-FFF2-40B4-BE49-F238E27FC236}">
                <a16:creationId xmlns:a16="http://schemas.microsoft.com/office/drawing/2014/main" id="{D0F5F29A-30B2-42AA-8441-83E2D68E5FDB}"/>
              </a:ext>
            </a:extLst>
          </p:cNvPr>
          <p:cNvSpPr/>
          <p:nvPr/>
        </p:nvSpPr>
        <p:spPr>
          <a:xfrm rot="18932779">
            <a:off x="6473817" y="461867"/>
            <a:ext cx="483310" cy="15610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9" name="Google Shape;228;p34">
            <a:extLst>
              <a:ext uri="{FF2B5EF4-FFF2-40B4-BE49-F238E27FC236}">
                <a16:creationId xmlns:a16="http://schemas.microsoft.com/office/drawing/2014/main" id="{8201974A-EC96-4007-B357-0C098C2174DF}"/>
              </a:ext>
            </a:extLst>
          </p:cNvPr>
          <p:cNvSpPr/>
          <p:nvPr/>
        </p:nvSpPr>
        <p:spPr>
          <a:xfrm rot="18932779">
            <a:off x="7007469" y="978035"/>
            <a:ext cx="483310" cy="15610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2" name="Google Shape;267;p38">
            <a:extLst>
              <a:ext uri="{FF2B5EF4-FFF2-40B4-BE49-F238E27FC236}">
                <a16:creationId xmlns:a16="http://schemas.microsoft.com/office/drawing/2014/main" id="{6F41C03C-356D-42F3-A39A-FA72EC6ED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2325" y="423432"/>
            <a:ext cx="30969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Reforma Protestante</a:t>
            </a:r>
            <a:endParaRPr dirty="0"/>
          </a:p>
        </p:txBody>
      </p:sp>
      <p:pic>
        <p:nvPicPr>
          <p:cNvPr id="13" name="Google Shape;271;p38">
            <a:extLst>
              <a:ext uri="{FF2B5EF4-FFF2-40B4-BE49-F238E27FC236}">
                <a16:creationId xmlns:a16="http://schemas.microsoft.com/office/drawing/2014/main" id="{E7F5C55B-1FCD-4EBF-BA4D-90249FEC8882}"/>
              </a:ext>
            </a:extLst>
          </p:cNvPr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723654" y="841366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40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67;p38">
            <a:extLst>
              <a:ext uri="{FF2B5EF4-FFF2-40B4-BE49-F238E27FC236}">
                <a16:creationId xmlns:a16="http://schemas.microsoft.com/office/drawing/2014/main" id="{D8ED7845-1E8F-4C3A-9DD0-5882B4C057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2325" y="423432"/>
            <a:ext cx="30969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Reforma Protestante</a:t>
            </a:r>
            <a:endParaRPr dirty="0"/>
          </a:p>
        </p:txBody>
      </p:sp>
      <p:pic>
        <p:nvPicPr>
          <p:cNvPr id="13" name="Google Shape;271;p38">
            <a:extLst>
              <a:ext uri="{FF2B5EF4-FFF2-40B4-BE49-F238E27FC236}">
                <a16:creationId xmlns:a16="http://schemas.microsoft.com/office/drawing/2014/main" id="{510F5B32-334D-471F-B27A-7D3CFC11047D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4" y="84136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5F9507FD-69E1-468A-A173-8024390B241F}"/>
              </a:ext>
            </a:extLst>
          </p:cNvPr>
          <p:cNvSpPr txBox="1">
            <a:spLocks/>
          </p:cNvSpPr>
          <p:nvPr/>
        </p:nvSpPr>
        <p:spPr>
          <a:xfrm>
            <a:off x="4762766" y="411058"/>
            <a:ext cx="3926165" cy="438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39700" indent="0">
              <a:buFont typeface="Roboto Mono Medium"/>
              <a:buNone/>
            </a:pPr>
            <a:r>
              <a:rPr lang="es-MX" sz="1200" b="1" dirty="0">
                <a:solidFill>
                  <a:srgbClr val="C00000"/>
                </a:solidFill>
              </a:rPr>
              <a:t>Jesuitas</a:t>
            </a:r>
          </a:p>
          <a:p>
            <a:endParaRPr lang="es-MX" sz="1050" dirty="0"/>
          </a:p>
          <a:p>
            <a:r>
              <a:rPr lang="es-MX" sz="1050" dirty="0"/>
              <a:t>Misión convertir a los herejes y alimentar a los cristianos titubeantes.</a:t>
            </a:r>
          </a:p>
          <a:p>
            <a:endParaRPr lang="es-MX" sz="1050" dirty="0"/>
          </a:p>
          <a:p>
            <a:r>
              <a:rPr lang="es-MX" sz="1050" dirty="0"/>
              <a:t>Ratio </a:t>
            </a:r>
            <a:r>
              <a:rPr lang="es-MX" sz="1050" dirty="0" err="1"/>
              <a:t>atque</a:t>
            </a:r>
            <a:r>
              <a:rPr lang="es-MX" sz="1050" dirty="0"/>
              <a:t> </a:t>
            </a:r>
            <a:r>
              <a:rPr lang="es-MX" sz="1050" dirty="0" err="1"/>
              <a:t>Institutio</a:t>
            </a:r>
            <a:r>
              <a:rPr lang="es-MX" sz="1050" dirty="0"/>
              <a:t> </a:t>
            </a:r>
            <a:r>
              <a:rPr lang="es-MX" sz="1050" dirty="0" err="1"/>
              <a:t>Studiorurn</a:t>
            </a:r>
            <a:r>
              <a:rPr lang="es-MX" sz="1050" dirty="0"/>
              <a:t> (1599) contenía los planes, programas y métodos de la educación católica. Latín y griego, filosofía y teología. Método verbal: la lección, el debate, la memorización, la expresión y la imitación. </a:t>
            </a:r>
          </a:p>
          <a:p>
            <a:endParaRPr lang="es-MX" sz="1050" dirty="0"/>
          </a:p>
          <a:p>
            <a:r>
              <a:rPr lang="es-MX" sz="1050" dirty="0"/>
              <a:t>Principalmente a la formación del hombre burgués, descuidando la formación de las clases populares. </a:t>
            </a:r>
          </a:p>
          <a:p>
            <a:endParaRPr lang="es-MX" sz="1050" dirty="0"/>
          </a:p>
          <a:p>
            <a:r>
              <a:rPr lang="es-MX" sz="1050" dirty="0"/>
              <a:t>Cuando leían a los clásicos, procuraban purificarlos previamente de las partes nocivas a la fe y a las buenas costumbres.</a:t>
            </a:r>
          </a:p>
          <a:p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21731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Pedagogía</a:t>
            </a:r>
            <a:endParaRPr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4959" y="1281039"/>
            <a:ext cx="3977321" cy="3517707"/>
          </a:xfrm>
        </p:spPr>
        <p:txBody>
          <a:bodyPr/>
          <a:lstStyle/>
          <a:p>
            <a:pPr marL="139700" indent="0">
              <a:buNone/>
            </a:pPr>
            <a:r>
              <a:rPr lang="es-MX" b="1" dirty="0" err="1">
                <a:solidFill>
                  <a:srgbClr val="C00000"/>
                </a:solidFill>
              </a:rPr>
              <a:t>Francois</a:t>
            </a:r>
            <a:r>
              <a:rPr lang="es-MX" b="1" dirty="0">
                <a:solidFill>
                  <a:srgbClr val="C00000"/>
                </a:solidFill>
              </a:rPr>
              <a:t> Rabelais (1483-1553</a:t>
            </a:r>
            <a:r>
              <a:rPr lang="es-MX" sz="1200" b="1" dirty="0">
                <a:solidFill>
                  <a:srgbClr val="C00000"/>
                </a:solidFill>
              </a:rPr>
              <a:t>) </a:t>
            </a:r>
          </a:p>
          <a:p>
            <a:endParaRPr lang="es-MX" sz="1100" dirty="0"/>
          </a:p>
          <a:p>
            <a:r>
              <a:rPr lang="es-MX" sz="1100" dirty="0"/>
              <a:t>Criticó el formalismo de la educación escolástica, excesivamente influida por los libros. Gargantúa (1533)</a:t>
            </a:r>
          </a:p>
          <a:p>
            <a:r>
              <a:rPr lang="es-MX" sz="1100" dirty="0"/>
              <a:t>Para él lo importante no eran los libros sino la naturaleza.</a:t>
            </a:r>
          </a:p>
          <a:p>
            <a:r>
              <a:rPr lang="es-MX" sz="1100" dirty="0"/>
              <a:t>La educación necesitaba primero cuidar del cuerpo, de la higiene, de la limpieza, de la vida al aire libre, de los ejercicios físicos, etc. Ésta debía ser alegre e integral.</a:t>
            </a:r>
          </a:p>
          <a:p>
            <a:r>
              <a:rPr lang="es-MX" sz="1100" dirty="0"/>
              <a:t>Que su discípulo estudiara jugando</a:t>
            </a:r>
          </a:p>
          <a:p>
            <a:r>
              <a:rPr lang="es-MX" sz="1100" dirty="0"/>
              <a:t>Artes, música, pintura y escultura</a:t>
            </a:r>
          </a:p>
          <a:p>
            <a:r>
              <a:rPr lang="es-MX" sz="1100" dirty="0"/>
              <a:t>La lectura directa de los textos sagrados es la adoración intima y personal</a:t>
            </a:r>
          </a:p>
          <a:p>
            <a:endParaRPr lang="es-MX" sz="1100" dirty="0"/>
          </a:p>
        </p:txBody>
      </p:sp>
      <p:sp>
        <p:nvSpPr>
          <p:cNvPr id="12" name="Google Shape;267;p38">
            <a:extLst>
              <a:ext uri="{FF2B5EF4-FFF2-40B4-BE49-F238E27FC236}">
                <a16:creationId xmlns:a16="http://schemas.microsoft.com/office/drawing/2014/main" id="{D8ED7845-1E8F-4C3A-9DD0-5882B4C057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2325" y="423432"/>
            <a:ext cx="30969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Reforma Protestante</a:t>
            </a:r>
            <a:endParaRPr dirty="0"/>
          </a:p>
        </p:txBody>
      </p:sp>
      <p:pic>
        <p:nvPicPr>
          <p:cNvPr id="13" name="Google Shape;271;p38">
            <a:extLst>
              <a:ext uri="{FF2B5EF4-FFF2-40B4-BE49-F238E27FC236}">
                <a16:creationId xmlns:a16="http://schemas.microsoft.com/office/drawing/2014/main" id="{510F5B32-334D-471F-B27A-7D3CFC11047D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4" y="841366"/>
            <a:ext cx="572700" cy="4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François Rabelais - Wikipedia, la enciclopedia libre">
            <a:extLst>
              <a:ext uri="{FF2B5EF4-FFF2-40B4-BE49-F238E27FC236}">
                <a16:creationId xmlns:a16="http://schemas.microsoft.com/office/drawing/2014/main" id="{0EA68219-DA7B-4F5B-90EA-B13D36EF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608">
            <a:off x="3667979" y="1281039"/>
            <a:ext cx="431297" cy="5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228;p34">
            <a:extLst>
              <a:ext uri="{FF2B5EF4-FFF2-40B4-BE49-F238E27FC236}">
                <a16:creationId xmlns:a16="http://schemas.microsoft.com/office/drawing/2014/main" id="{45604485-7713-47F1-A61E-702579D7FB79}"/>
              </a:ext>
            </a:extLst>
          </p:cNvPr>
          <p:cNvSpPr/>
          <p:nvPr/>
        </p:nvSpPr>
        <p:spPr>
          <a:xfrm rot="1675050">
            <a:off x="3721546" y="1249812"/>
            <a:ext cx="483310" cy="15610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39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4959" y="1281039"/>
            <a:ext cx="3977321" cy="3517707"/>
          </a:xfrm>
        </p:spPr>
        <p:txBody>
          <a:bodyPr/>
          <a:lstStyle/>
          <a:p>
            <a:pPr marL="139700" indent="0">
              <a:buNone/>
            </a:pPr>
            <a:r>
              <a:rPr lang="es-MX" b="1" dirty="0" err="1">
                <a:solidFill>
                  <a:srgbClr val="C00000"/>
                </a:solidFill>
              </a:rPr>
              <a:t>Francois</a:t>
            </a:r>
            <a:r>
              <a:rPr lang="es-MX" b="1" dirty="0">
                <a:solidFill>
                  <a:srgbClr val="C00000"/>
                </a:solidFill>
              </a:rPr>
              <a:t> Rabelais (1483-1553</a:t>
            </a:r>
            <a:r>
              <a:rPr lang="es-MX" sz="1200" b="1" dirty="0">
                <a:solidFill>
                  <a:srgbClr val="C00000"/>
                </a:solidFill>
              </a:rPr>
              <a:t>) </a:t>
            </a:r>
          </a:p>
          <a:p>
            <a:endParaRPr lang="es-MX" sz="1100" dirty="0"/>
          </a:p>
          <a:p>
            <a:r>
              <a:rPr lang="es-MX" sz="1100" dirty="0"/>
              <a:t>Criticó el formalismo de la educación escolástica, excesivamente influida por los libros. Gargantúa (1533)</a:t>
            </a:r>
          </a:p>
          <a:p>
            <a:r>
              <a:rPr lang="es-MX" sz="1100" dirty="0"/>
              <a:t>Para él lo importante no eran los libros sino la naturaleza.</a:t>
            </a:r>
          </a:p>
          <a:p>
            <a:r>
              <a:rPr lang="es-MX" sz="1100" dirty="0"/>
              <a:t>La educación necesitaba primero cuidar del cuerpo, de la higiene, de la limpieza, de la vida al aire libre, de los ejercicios físicos, etc. Ésta debía ser alegre e integral.</a:t>
            </a:r>
          </a:p>
          <a:p>
            <a:r>
              <a:rPr lang="es-MX" sz="1100" dirty="0"/>
              <a:t>Que su discípulo estudiara jugando</a:t>
            </a:r>
          </a:p>
          <a:p>
            <a:r>
              <a:rPr lang="es-MX" sz="1100" dirty="0"/>
              <a:t>Artes, música, pintura y escultura</a:t>
            </a:r>
          </a:p>
          <a:p>
            <a:r>
              <a:rPr lang="es-MX" sz="1100" dirty="0"/>
              <a:t>La lectura directa de los textos sagrados es la adoración intima y personal</a:t>
            </a:r>
          </a:p>
          <a:p>
            <a:endParaRPr lang="es-MX" sz="1100" dirty="0"/>
          </a:p>
        </p:txBody>
      </p:sp>
      <p:sp>
        <p:nvSpPr>
          <p:cNvPr id="12" name="Google Shape;267;p38">
            <a:extLst>
              <a:ext uri="{FF2B5EF4-FFF2-40B4-BE49-F238E27FC236}">
                <a16:creationId xmlns:a16="http://schemas.microsoft.com/office/drawing/2014/main" id="{D8ED7845-1E8F-4C3A-9DD0-5882B4C057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2325" y="423432"/>
            <a:ext cx="30969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Reforma Protestante</a:t>
            </a:r>
            <a:endParaRPr dirty="0"/>
          </a:p>
        </p:txBody>
      </p:sp>
      <p:pic>
        <p:nvPicPr>
          <p:cNvPr id="13" name="Google Shape;271;p38">
            <a:extLst>
              <a:ext uri="{FF2B5EF4-FFF2-40B4-BE49-F238E27FC236}">
                <a16:creationId xmlns:a16="http://schemas.microsoft.com/office/drawing/2014/main" id="{510F5B32-334D-471F-B27A-7D3CFC11047D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4" y="84136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7F5C1B52-9E4E-42AA-A2BE-9B9B1FA3AA97}"/>
              </a:ext>
            </a:extLst>
          </p:cNvPr>
          <p:cNvSpPr txBox="1">
            <a:spLocks/>
          </p:cNvSpPr>
          <p:nvPr/>
        </p:nvSpPr>
        <p:spPr>
          <a:xfrm>
            <a:off x="4774004" y="359178"/>
            <a:ext cx="3977321" cy="434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●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Char char="○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Mono Medium"/>
              <a:buChar char="■"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39700" indent="0" algn="l" fontAlgn="auto">
              <a:spcAft>
                <a:spcPts val="0"/>
              </a:spcAft>
              <a:buNone/>
              <a:defRPr/>
            </a:pPr>
            <a:endParaRPr lang="pt-BR" sz="1400" dirty="0">
              <a:solidFill>
                <a:srgbClr val="C00000"/>
              </a:solidFill>
              <a:latin typeface="Century Gothic" pitchFamily="34" charset="0"/>
            </a:endParaRPr>
          </a:p>
          <a:p>
            <a:pPr marL="139700" indent="0" algn="l" fontAlgn="auto">
              <a:spcAft>
                <a:spcPts val="0"/>
              </a:spcAft>
              <a:buNone/>
              <a:defRPr/>
            </a:pPr>
            <a:r>
              <a:rPr lang="pt-BR" sz="1400" b="1" dirty="0">
                <a:solidFill>
                  <a:srgbClr val="C00000"/>
                </a:solidFill>
                <a:latin typeface="Century Gothic" pitchFamily="34" charset="0"/>
              </a:rPr>
              <a:t>Michel de Montaigne (1553-1592)</a:t>
            </a:r>
            <a:endParaRPr lang="es-MX" sz="900" b="1" dirty="0">
              <a:solidFill>
                <a:srgbClr val="C00000"/>
              </a:solidFill>
              <a:latin typeface="Century Gothic" pitchFamily="34" charset="0"/>
            </a:endParaRPr>
          </a:p>
          <a:p>
            <a:endParaRPr lang="es-MX" sz="1100" dirty="0"/>
          </a:p>
          <a:p>
            <a:endParaRPr lang="es-MX" sz="1100" dirty="0"/>
          </a:p>
          <a:p>
            <a:r>
              <a:rPr lang="es-MX" sz="1100" dirty="0"/>
              <a:t>Educación con toda libertad y dulzura, sin rigor ni opresión.</a:t>
            </a:r>
          </a:p>
          <a:p>
            <a:endParaRPr lang="es-MX" sz="1100" dirty="0"/>
          </a:p>
          <a:p>
            <a:r>
              <a:rPr lang="es-MX" sz="1100" dirty="0"/>
              <a:t>Latín como se aprende la lengua materna.</a:t>
            </a:r>
          </a:p>
          <a:p>
            <a:endParaRPr lang="es-MX" sz="1100" dirty="0"/>
          </a:p>
          <a:p>
            <a:r>
              <a:rPr lang="es-MX" sz="1100" dirty="0"/>
              <a:t>Detestó los castigos corporales y el régimen severo de los internados de su época</a:t>
            </a:r>
          </a:p>
          <a:p>
            <a:endParaRPr lang="es-MX" sz="1100" dirty="0"/>
          </a:p>
          <a:p>
            <a:r>
              <a:rPr lang="es-MX" sz="1100" dirty="0"/>
              <a:t>Educación general, no especialistas.</a:t>
            </a:r>
          </a:p>
          <a:p>
            <a:endParaRPr lang="es-MX" sz="1100" dirty="0"/>
          </a:p>
          <a:p>
            <a:r>
              <a:rPr lang="es-MX" sz="1100" dirty="0"/>
              <a:t>Todo lo subordina a la moral</a:t>
            </a:r>
          </a:p>
          <a:p>
            <a:endParaRPr lang="es-MX" sz="1100" dirty="0"/>
          </a:p>
          <a:p>
            <a:r>
              <a:rPr lang="es-MX" sz="1100" dirty="0"/>
              <a:t>Criticó enérgicamente el abuso de los libros</a:t>
            </a:r>
          </a:p>
          <a:p>
            <a:endParaRPr lang="es-MX" sz="1100" dirty="0"/>
          </a:p>
          <a:p>
            <a:r>
              <a:rPr lang="es-MX" sz="1100" dirty="0"/>
              <a:t>Mantuvo a la mujer en la ignorancia</a:t>
            </a:r>
          </a:p>
          <a:p>
            <a:endParaRPr lang="es-MX" sz="1100" dirty="0"/>
          </a:p>
        </p:txBody>
      </p:sp>
      <p:pic>
        <p:nvPicPr>
          <p:cNvPr id="6" name="Picture 2" descr="Biografia de Montaigne">
            <a:extLst>
              <a:ext uri="{FF2B5EF4-FFF2-40B4-BE49-F238E27FC236}">
                <a16:creationId xmlns:a16="http://schemas.microsoft.com/office/drawing/2014/main" id="{6D1A5FA5-9EF4-4C22-BA87-0B04B37F1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023">
            <a:off x="8058504" y="462116"/>
            <a:ext cx="484422" cy="4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28;p34">
            <a:extLst>
              <a:ext uri="{FF2B5EF4-FFF2-40B4-BE49-F238E27FC236}">
                <a16:creationId xmlns:a16="http://schemas.microsoft.com/office/drawing/2014/main" id="{2ED0F78E-191C-42D6-9E5B-A111D234FB96}"/>
              </a:ext>
            </a:extLst>
          </p:cNvPr>
          <p:cNvSpPr/>
          <p:nvPr/>
        </p:nvSpPr>
        <p:spPr>
          <a:xfrm rot="18932779">
            <a:off x="7900018" y="465333"/>
            <a:ext cx="483310" cy="15610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8" name="Picture 2" descr="François Rabelais - Wikipedia, la enciclopedia libre">
            <a:extLst>
              <a:ext uri="{FF2B5EF4-FFF2-40B4-BE49-F238E27FC236}">
                <a16:creationId xmlns:a16="http://schemas.microsoft.com/office/drawing/2014/main" id="{D8BD6400-F56C-4BA6-8F0A-1F8951D0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608">
            <a:off x="3667979" y="1281039"/>
            <a:ext cx="431297" cy="5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28;p34">
            <a:extLst>
              <a:ext uri="{FF2B5EF4-FFF2-40B4-BE49-F238E27FC236}">
                <a16:creationId xmlns:a16="http://schemas.microsoft.com/office/drawing/2014/main" id="{AF97C529-BD72-499B-AAD0-832DE181FD84}"/>
              </a:ext>
            </a:extLst>
          </p:cNvPr>
          <p:cNvSpPr/>
          <p:nvPr/>
        </p:nvSpPr>
        <p:spPr>
          <a:xfrm rot="1675050">
            <a:off x="3721546" y="1249812"/>
            <a:ext cx="483310" cy="15610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68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1487581" y="1351928"/>
            <a:ext cx="6403116" cy="2596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Aragón, C (2007)Pedagogía: Fundamento de la educación hacia una reconceptualización de la pedagogía. Colegio </a:t>
            </a:r>
            <a:r>
              <a:rPr lang="es-MX" dirty="0" err="1"/>
              <a:t>Hiapanoamericano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Compayré</a:t>
            </a:r>
            <a:r>
              <a:rPr lang="es-MX" dirty="0"/>
              <a:t>, G. (1902) Historia de la Pedagogía. Francia.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Nassif,R</a:t>
            </a:r>
            <a:r>
              <a:rPr lang="es-MX" dirty="0"/>
              <a:t>. (1958) Pedagogía General. Argentina, Editorial </a:t>
            </a:r>
            <a:r>
              <a:rPr lang="es-MX" dirty="0" err="1"/>
              <a:t>Kapelusk</a:t>
            </a:r>
            <a:endParaRPr lang="es-MX" dirty="0"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557918" y="591795"/>
            <a:ext cx="5878121" cy="637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Bibliografía</a:t>
            </a:r>
            <a:endParaRPr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7223350" y="3043145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44" name="Google Shape;244;p36"/>
          <p:cNvGrpSpPr/>
          <p:nvPr/>
        </p:nvGrpSpPr>
        <p:grpSpPr>
          <a:xfrm>
            <a:off x="7656419" y="3891638"/>
            <a:ext cx="1001017" cy="853010"/>
            <a:chOff x="2341425" y="238100"/>
            <a:chExt cx="1328900" cy="1148125"/>
          </a:xfrm>
        </p:grpSpPr>
        <p:sp>
          <p:nvSpPr>
            <p:cNvPr id="245" name="Google Shape;245;p3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aoísmo - Wikipedia, la enciclopedia libre">
            <a:extLst>
              <a:ext uri="{FF2B5EF4-FFF2-40B4-BE49-F238E27FC236}">
                <a16:creationId xmlns:a16="http://schemas.microsoft.com/office/drawing/2014/main" id="{377791EE-D385-4A37-BD2F-87289D01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25" y="3350850"/>
            <a:ext cx="905944" cy="9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Oriental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/>
          <p:nvPr/>
        </p:nvSpPr>
        <p:spPr>
          <a:xfrm rot="1278739">
            <a:off x="984932" y="2992909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4" descr="ACADEMIA OH DO KWAN - INGENIO: Confusionismo">
            <a:extLst>
              <a:ext uri="{FF2B5EF4-FFF2-40B4-BE49-F238E27FC236}">
                <a16:creationId xmlns:a16="http://schemas.microsoft.com/office/drawing/2014/main" id="{1D378D4E-76C6-4B10-AA4F-A3F06E22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5" y="1834130"/>
            <a:ext cx="1102458" cy="11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induismo: qué es, características, creencias y origen - Significados">
            <a:extLst>
              <a:ext uri="{FF2B5EF4-FFF2-40B4-BE49-F238E27FC236}">
                <a16:creationId xmlns:a16="http://schemas.microsoft.com/office/drawing/2014/main" id="{36E409DD-2AE6-4151-9353-BD2809CC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00" y="2029449"/>
            <a:ext cx="1084601" cy="10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Anubis - Wikipedia, la enciclopedia libre">
            <a:extLst>
              <a:ext uri="{FF2B5EF4-FFF2-40B4-BE49-F238E27FC236}">
                <a16:creationId xmlns:a16="http://schemas.microsoft.com/office/drawing/2014/main" id="{611A2BE0-EE13-441A-AEF0-65E9A633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769" flipH="1">
            <a:off x="5075564" y="2361147"/>
            <a:ext cx="800071" cy="17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Qué es el Budismo? – Centro Budista de Cuernavaca">
            <a:extLst>
              <a:ext uri="{FF2B5EF4-FFF2-40B4-BE49-F238E27FC236}">
                <a16:creationId xmlns:a16="http://schemas.microsoft.com/office/drawing/2014/main" id="{7ED7DFD3-878E-431C-AE8A-E8AAC920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1" y="932669"/>
            <a:ext cx="1402294" cy="16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hanging the way you learn | Flashcards">
            <a:extLst>
              <a:ext uri="{FF2B5EF4-FFF2-40B4-BE49-F238E27FC236}">
                <a16:creationId xmlns:a16="http://schemas.microsoft.com/office/drawing/2014/main" id="{2E55D9B5-141D-4C64-A2AE-6D1DB061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61" y="1242583"/>
            <a:ext cx="1155928" cy="163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28;p34">
            <a:extLst>
              <a:ext uri="{FF2B5EF4-FFF2-40B4-BE49-F238E27FC236}">
                <a16:creationId xmlns:a16="http://schemas.microsoft.com/office/drawing/2014/main" id="{346C4247-700A-4A13-9F00-FDB1E95B2AF1}"/>
              </a:ext>
            </a:extLst>
          </p:cNvPr>
          <p:cNvSpPr/>
          <p:nvPr/>
        </p:nvSpPr>
        <p:spPr>
          <a:xfrm rot="-2148808">
            <a:off x="3035347" y="208030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0" name="Google Shape;228;p34">
            <a:extLst>
              <a:ext uri="{FF2B5EF4-FFF2-40B4-BE49-F238E27FC236}">
                <a16:creationId xmlns:a16="http://schemas.microsoft.com/office/drawing/2014/main" id="{D9B21BD8-E923-43C7-A386-31CF47E601B0}"/>
              </a:ext>
            </a:extLst>
          </p:cNvPr>
          <p:cNvSpPr/>
          <p:nvPr/>
        </p:nvSpPr>
        <p:spPr>
          <a:xfrm>
            <a:off x="4928169" y="2389619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684792" y="1769823"/>
            <a:ext cx="834877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6061130" y="939023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9" name="Google Shape;229;p34"/>
          <p:cNvSpPr/>
          <p:nvPr/>
        </p:nvSpPr>
        <p:spPr>
          <a:xfrm rot="20512847">
            <a:off x="7701158" y="1116688"/>
            <a:ext cx="710480" cy="101137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28;p34">
            <a:extLst>
              <a:ext uri="{FF2B5EF4-FFF2-40B4-BE49-F238E27FC236}">
                <a16:creationId xmlns:a16="http://schemas.microsoft.com/office/drawing/2014/main" id="{DC7B9183-B893-4815-B88D-D58DDD0CE688}"/>
              </a:ext>
            </a:extLst>
          </p:cNvPr>
          <p:cNvSpPr/>
          <p:nvPr/>
        </p:nvSpPr>
        <p:spPr>
          <a:xfrm>
            <a:off x="5074175" y="3940621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Griego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1166712" y="1799381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23" name="Picture 2" descr="EVOLUCION DE LA PEDAGOGIA Y EDUCACION DE LA DIDACTICA timeline | Timet">
            <a:extLst>
              <a:ext uri="{FF2B5EF4-FFF2-40B4-BE49-F238E27FC236}">
                <a16:creationId xmlns:a16="http://schemas.microsoft.com/office/drawing/2014/main" id="{1459AB39-32D5-432F-953F-A0B91955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76" y="1886049"/>
            <a:ext cx="5609847" cy="24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93FB12A2-FFAD-41B7-99F3-00D2D9D1F673}"/>
              </a:ext>
            </a:extLst>
          </p:cNvPr>
          <p:cNvSpPr/>
          <p:nvPr/>
        </p:nvSpPr>
        <p:spPr>
          <a:xfrm rot="-2148808">
            <a:off x="6447361" y="3941100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3E054B2B-05AE-4DB4-B58B-04C5EAABA288}"/>
              </a:ext>
            </a:extLst>
          </p:cNvPr>
          <p:cNvSpPr/>
          <p:nvPr/>
        </p:nvSpPr>
        <p:spPr>
          <a:xfrm rot="1632288">
            <a:off x="6348392" y="1792457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6" name="Google Shape;228;p34">
            <a:extLst>
              <a:ext uri="{FF2B5EF4-FFF2-40B4-BE49-F238E27FC236}">
                <a16:creationId xmlns:a16="http://schemas.microsoft.com/office/drawing/2014/main" id="{4FF4BC71-661F-49BF-8938-8CEF836CA38B}"/>
              </a:ext>
            </a:extLst>
          </p:cNvPr>
          <p:cNvSpPr/>
          <p:nvPr/>
        </p:nvSpPr>
        <p:spPr>
          <a:xfrm rot="1850538">
            <a:off x="1153890" y="3998753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4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 dirty="0"/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052603" y="2371676"/>
            <a:ext cx="5038792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Pedagogía del imperio romano hasta el renacimiento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istoria de las civilizaciones: Antigua Roma. Etapas históricas">
            <a:extLst>
              <a:ext uri="{FF2B5EF4-FFF2-40B4-BE49-F238E27FC236}">
                <a16:creationId xmlns:a16="http://schemas.microsoft.com/office/drawing/2014/main" id="{E6E99A6A-51B9-422A-92C7-E21CE7F0E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453">
            <a:off x="1202153" y="1599472"/>
            <a:ext cx="6068558" cy="27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Romano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696403" y="1735841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6512205" y="3739827"/>
            <a:ext cx="1251978" cy="43067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1152441">
            <a:off x="912629" y="4145368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272026">
            <a:off x="6229441" y="1338745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575" y="71117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1° Romanos</a:t>
            </a:r>
            <a:endParaRPr sz="2800" b="1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228125"/>
            <a:ext cx="6848408" cy="348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Los romanos no habían tenido por maestros más que á sus padres y la naturaleza.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educación era casi exclusivamente física y moral; militar y religiosa.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Por una parte los ejercicios del campo de Marte, y por la otra, la recitación de los cantos </a:t>
            </a:r>
            <a:r>
              <a:rPr lang="es-MX" dirty="0" err="1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salios</a:t>
            </a: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, especie de catecismo que contenía los nombres de los dioses y las diosas; y además, el estudio de las Doce Tablas, es decir de la ley romana.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sz="300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De esa educación natural salieron los hombres más robustos, más valerosos, más disciplinados y más patriotas que jamás existieron. 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3057612" y="619749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56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4"/>
          <p:cNvSpPr txBox="1"/>
          <p:nvPr/>
        </p:nvSpPr>
        <p:spPr>
          <a:xfrm>
            <a:off x="1761575" y="711175"/>
            <a:ext cx="56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Roma - Grecia</a:t>
            </a:r>
            <a:endParaRPr sz="2800" b="1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481" name="Google Shape;481;p54"/>
          <p:cNvSpPr txBox="1"/>
          <p:nvPr/>
        </p:nvSpPr>
        <p:spPr>
          <a:xfrm>
            <a:off x="1336431" y="1228125"/>
            <a:ext cx="6848408" cy="348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La afición a las letras y las artes se introdujo en Roma á fines del siglo III antes de Jesucristo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Un lenguaje florido, dialéctica sutil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Se abrieron escuelas; los rectores y los filósofos se convirtieron en maestros dela educación y ya los padres no se encargaron de instruir a sus hijos.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lang="es-MX" dirty="0">
              <a:solidFill>
                <a:srgbClr val="595959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rgbClr val="595959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	</a:t>
            </a:r>
            <a:r>
              <a:rPr lang="es-MX" dirty="0">
                <a:solidFill>
                  <a:srgbClr val="C00000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Quintiliano (35-95 d.C.)</a:t>
            </a:r>
          </a:p>
        </p:txBody>
      </p:sp>
      <p:pic>
        <p:nvPicPr>
          <p:cNvPr id="19" name="Google Shape;271;p38">
            <a:extLst>
              <a:ext uri="{FF2B5EF4-FFF2-40B4-BE49-F238E27FC236}">
                <a16:creationId xmlns:a16="http://schemas.microsoft.com/office/drawing/2014/main" id="{779D0B9E-64BA-439A-8198-663621937A4C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9799235">
            <a:off x="2878569" y="619749"/>
            <a:ext cx="572700" cy="42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38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a influencia del cristianismo durante la Edad Media">
            <a:extLst>
              <a:ext uri="{FF2B5EF4-FFF2-40B4-BE49-F238E27FC236}">
                <a16:creationId xmlns:a16="http://schemas.microsoft.com/office/drawing/2014/main" id="{00301A6D-2416-4E2D-A346-A5601D99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3">
            <a:off x="2166477" y="1637856"/>
            <a:ext cx="3658459" cy="27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4" y="471047"/>
            <a:ext cx="33582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Medieval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1827281" y="1528662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4942675" y="4114488"/>
            <a:ext cx="1251978" cy="430671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721FFFCA-1C40-4DAC-A54B-8370EFE454AB}"/>
              </a:ext>
            </a:extLst>
          </p:cNvPr>
          <p:cNvSpPr/>
          <p:nvPr/>
        </p:nvSpPr>
        <p:spPr>
          <a:xfrm rot="1152441">
            <a:off x="1562240" y="4049453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434D11B9-4516-44DB-A078-0478E018C2CD}"/>
              </a:ext>
            </a:extLst>
          </p:cNvPr>
          <p:cNvSpPr/>
          <p:nvPr/>
        </p:nvSpPr>
        <p:spPr>
          <a:xfrm rot="1272026">
            <a:off x="5065658" y="1655368"/>
            <a:ext cx="1220352" cy="378489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83766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1413</Words>
  <Application>Microsoft Office PowerPoint</Application>
  <PresentationFormat>Presentación en pantalla (16:9)</PresentationFormat>
  <Paragraphs>154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Roboto Mono Medium</vt:lpstr>
      <vt:lpstr>Roboto Mono</vt:lpstr>
      <vt:lpstr>Arial</vt:lpstr>
      <vt:lpstr>Anonymous Pro</vt:lpstr>
      <vt:lpstr>Century Gothic</vt:lpstr>
      <vt:lpstr>Concert One</vt:lpstr>
      <vt:lpstr>Coming Soon</vt:lpstr>
      <vt:lpstr>Notebook Lesson by Slidesgo</vt:lpstr>
      <vt:lpstr>Educación Cristiana</vt:lpstr>
      <vt:lpstr>Pedagogía</vt:lpstr>
      <vt:lpstr>Pensamiento Pedagógico Oriental</vt:lpstr>
      <vt:lpstr>Pensamiento Pedagógico Griego</vt:lpstr>
      <vt:lpstr>02</vt:lpstr>
      <vt:lpstr>Pensamiento Pedagógico Romano</vt:lpstr>
      <vt:lpstr>Presentación de PowerPoint</vt:lpstr>
      <vt:lpstr>Presentación de PowerPoint</vt:lpstr>
      <vt:lpstr>Pensamiento Pedagógico Medieval</vt:lpstr>
      <vt:lpstr>Pensamiento Pedagógico Medieval</vt:lpstr>
      <vt:lpstr>Pensamiento Pedagógico Medieval</vt:lpstr>
      <vt:lpstr>Pensamiento Pedagógico Medieval</vt:lpstr>
      <vt:lpstr>Pensamiento Pedagógico Medieval</vt:lpstr>
      <vt:lpstr>Pensamiento Pedagógico Renacentista</vt:lpstr>
      <vt:lpstr>Presentación de PowerPoint</vt:lpstr>
      <vt:lpstr>Reforma Protestante</vt:lpstr>
      <vt:lpstr>Reforma Protestante</vt:lpstr>
      <vt:lpstr>Reforma Protestante</vt:lpstr>
      <vt:lpstr>Reforma Protestante</vt:lpstr>
      <vt:lpstr>Reforma Protestante</vt:lpstr>
      <vt:lpstr>Reforma Protestante</vt:lpstr>
      <vt:lpstr>Aragón, C (2007)Pedagogía: Fundamento de la educación hacia una reconceptualización de la pedagogía. Colegio Hiapanoamericano  Compayré, G. (1902) Historia de la Pedagogía. Francia.  Nassif,R. (1958) Pedagogía General. Argentina, Editorial Kapelusk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LEVÍ ORTA</dc:creator>
  <cp:lastModifiedBy>LEVÍ</cp:lastModifiedBy>
  <cp:revision>22</cp:revision>
  <dcterms:modified xsi:type="dcterms:W3CDTF">2022-10-20T00:45:07Z</dcterms:modified>
</cp:coreProperties>
</file>