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43"/>
  </p:notesMasterIdLst>
  <p:handoutMasterIdLst>
    <p:handoutMasterId r:id="rId44"/>
  </p:handoutMasterIdLst>
  <p:sldIdLst>
    <p:sldId id="336" r:id="rId3"/>
    <p:sldId id="300" r:id="rId4"/>
    <p:sldId id="563" r:id="rId5"/>
    <p:sldId id="500" r:id="rId6"/>
    <p:sldId id="502" r:id="rId7"/>
    <p:sldId id="574" r:id="rId8"/>
    <p:sldId id="505" r:id="rId9"/>
    <p:sldId id="527" r:id="rId10"/>
    <p:sldId id="506" r:id="rId11"/>
    <p:sldId id="906" r:id="rId12"/>
    <p:sldId id="515" r:id="rId13"/>
    <p:sldId id="516" r:id="rId14"/>
    <p:sldId id="564" r:id="rId15"/>
    <p:sldId id="571" r:id="rId16"/>
    <p:sldId id="572" r:id="rId17"/>
    <p:sldId id="573" r:id="rId18"/>
    <p:sldId id="510" r:id="rId19"/>
    <p:sldId id="512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13" r:id="rId29"/>
    <p:sldId id="517" r:id="rId30"/>
    <p:sldId id="583" r:id="rId31"/>
    <p:sldId id="514" r:id="rId32"/>
    <p:sldId id="525" r:id="rId33"/>
    <p:sldId id="569" r:id="rId34"/>
    <p:sldId id="566" r:id="rId35"/>
    <p:sldId id="570" r:id="rId36"/>
    <p:sldId id="568" r:id="rId37"/>
    <p:sldId id="567" r:id="rId38"/>
    <p:sldId id="521" r:id="rId39"/>
    <p:sldId id="523" r:id="rId40"/>
    <p:sldId id="524" r:id="rId41"/>
    <p:sldId id="52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4BDC2F6E-0DCE-4D7E-BB21-7456DDE7AEBA}" type="presOf" srcId="{C3EB261C-B9E9-4505-8A00-3E9FB3FFBC56}" destId="{F1F022DA-E303-498D-BD6B-657CB7DFD703}" srcOrd="1" destOrd="0" presId="urn:microsoft.com/office/officeart/2005/8/layout/orgChart1"/>
    <dgm:cxn modelId="{846649A6-FD1F-43F7-998A-E7A1A3D81EC5}" type="presOf" srcId="{B2376703-0D46-4B17-B2FB-5F9F0A7B285E}" destId="{2E553A75-9BE8-468A-9D04-02FB09241A04}" srcOrd="1" destOrd="0" presId="urn:microsoft.com/office/officeart/2005/8/layout/orgChart1"/>
    <dgm:cxn modelId="{F11819BB-EE10-473F-9C8C-4B9A6CE6CC4B}" type="presOf" srcId="{39F25257-A737-4ADD-93B9-7F637210135D}" destId="{EFCA8A7F-DA60-4DFE-91D9-8D570365127E}" srcOrd="0" destOrd="0" presId="urn:microsoft.com/office/officeart/2005/8/layout/orgChart1"/>
    <dgm:cxn modelId="{728B8D89-03A8-40BF-896A-71CA9EB7A25A}" type="presOf" srcId="{0ACE607C-430D-4D29-8F73-1029EAFEBE55}" destId="{EC893C17-48E3-46C3-BB7A-9F0D9B7D5090}" srcOrd="1" destOrd="0" presId="urn:microsoft.com/office/officeart/2005/8/layout/orgChart1"/>
    <dgm:cxn modelId="{B76AF7AA-92D0-48B5-BB26-A6352FD6C680}" type="presOf" srcId="{5D12E55B-A886-4C5B-B11A-E603FE334198}" destId="{4EB67754-555F-4A2A-9D60-2E6D6B7D16C4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B4690DD7-4A5D-4C47-8964-E20A96CFE49E}" type="presOf" srcId="{0ACE607C-430D-4D29-8F73-1029EAFEBE55}" destId="{AC2C61AC-AC60-438F-898E-0FB7854199B1}" srcOrd="0" destOrd="0" presId="urn:microsoft.com/office/officeart/2005/8/layout/orgChart1"/>
    <dgm:cxn modelId="{541D2466-8610-413C-ABE2-03F92D791DF3}" type="presOf" srcId="{B2376703-0D46-4B17-B2FB-5F9F0A7B285E}" destId="{539FDD80-51E8-453B-9F77-2324A23A1C23}" srcOrd="0" destOrd="0" presId="urn:microsoft.com/office/officeart/2005/8/layout/orgChart1"/>
    <dgm:cxn modelId="{373A242F-47B7-4AC4-9651-A7D98F1122F9}" type="presOf" srcId="{C3EB261C-B9E9-4505-8A00-3E9FB3FFBC56}" destId="{46141452-D9D9-4DCE-9FD3-C661BB207AC2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1EF39355-CA75-4E9B-9F04-9144BF6C5664}" type="presParOf" srcId="{4EB67754-555F-4A2A-9D60-2E6D6B7D16C4}" destId="{0CE505AA-8015-43D7-8B53-9807F78FC652}" srcOrd="0" destOrd="0" presId="urn:microsoft.com/office/officeart/2005/8/layout/orgChart1"/>
    <dgm:cxn modelId="{8864F083-6AE8-46BE-98D5-A4D6BA82AA11}" type="presParOf" srcId="{0CE505AA-8015-43D7-8B53-9807F78FC652}" destId="{5B9C2470-F442-4F5B-A750-2D0C0C51FA14}" srcOrd="0" destOrd="0" presId="urn:microsoft.com/office/officeart/2005/8/layout/orgChart1"/>
    <dgm:cxn modelId="{D64B0533-F903-4EA1-8DCE-0E3291029EC5}" type="presParOf" srcId="{5B9C2470-F442-4F5B-A750-2D0C0C51FA14}" destId="{AC2C61AC-AC60-438F-898E-0FB7854199B1}" srcOrd="0" destOrd="0" presId="urn:microsoft.com/office/officeart/2005/8/layout/orgChart1"/>
    <dgm:cxn modelId="{6F197120-A920-4FD4-B55E-FA81BF6DC96F}" type="presParOf" srcId="{5B9C2470-F442-4F5B-A750-2D0C0C51FA14}" destId="{EC893C17-48E3-46C3-BB7A-9F0D9B7D5090}" srcOrd="1" destOrd="0" presId="urn:microsoft.com/office/officeart/2005/8/layout/orgChart1"/>
    <dgm:cxn modelId="{5B37B2C1-0A96-463B-AE2B-C2FF36331A3C}" type="presParOf" srcId="{0CE505AA-8015-43D7-8B53-9807F78FC652}" destId="{3DB06FC2-29A7-483B-A21D-40D57DD391E8}" srcOrd="1" destOrd="0" presId="urn:microsoft.com/office/officeart/2005/8/layout/orgChart1"/>
    <dgm:cxn modelId="{0F683D03-0107-45D3-B4C5-A025FDF3B295}" type="presParOf" srcId="{0CE505AA-8015-43D7-8B53-9807F78FC652}" destId="{45787262-34A5-459C-A4FB-0F029182CA0F}" srcOrd="2" destOrd="0" presId="urn:microsoft.com/office/officeart/2005/8/layout/orgChart1"/>
    <dgm:cxn modelId="{F50B0784-5ECD-4C09-B3E0-CA171E4030D2}" type="presParOf" srcId="{45787262-34A5-459C-A4FB-0F029182CA0F}" destId="{EFCA8A7F-DA60-4DFE-91D9-8D570365127E}" srcOrd="0" destOrd="0" presId="urn:microsoft.com/office/officeart/2005/8/layout/orgChart1"/>
    <dgm:cxn modelId="{A429ECAE-B407-424F-85D5-F2E719BEA5B3}" type="presParOf" srcId="{45787262-34A5-459C-A4FB-0F029182CA0F}" destId="{92C00296-779B-4F79-ABE7-EA888E8F9520}" srcOrd="1" destOrd="0" presId="urn:microsoft.com/office/officeart/2005/8/layout/orgChart1"/>
    <dgm:cxn modelId="{3FEA4D1B-6358-4442-815E-89DF2D368401}" type="presParOf" srcId="{92C00296-779B-4F79-ABE7-EA888E8F9520}" destId="{461C12E1-BFBC-4264-BF3C-D16F2093CDCA}" srcOrd="0" destOrd="0" presId="urn:microsoft.com/office/officeart/2005/8/layout/orgChart1"/>
    <dgm:cxn modelId="{216E4ECD-49A2-4808-B52C-BC68DE057721}" type="presParOf" srcId="{461C12E1-BFBC-4264-BF3C-D16F2093CDCA}" destId="{46141452-D9D9-4DCE-9FD3-C661BB207AC2}" srcOrd="0" destOrd="0" presId="urn:microsoft.com/office/officeart/2005/8/layout/orgChart1"/>
    <dgm:cxn modelId="{F43AE6F6-7750-45CF-8530-68086CC6D690}" type="presParOf" srcId="{461C12E1-BFBC-4264-BF3C-D16F2093CDCA}" destId="{F1F022DA-E303-498D-BD6B-657CB7DFD703}" srcOrd="1" destOrd="0" presId="urn:microsoft.com/office/officeart/2005/8/layout/orgChart1"/>
    <dgm:cxn modelId="{68C87344-9BCA-4AD5-9721-69905F435838}" type="presParOf" srcId="{92C00296-779B-4F79-ABE7-EA888E8F9520}" destId="{3FCE3DA8-FE07-4406-98A1-6A669DA6356E}" srcOrd="1" destOrd="0" presId="urn:microsoft.com/office/officeart/2005/8/layout/orgChart1"/>
    <dgm:cxn modelId="{0AC66BEE-9A6A-4F6C-83A6-2DD40D2F52A2}" type="presParOf" srcId="{92C00296-779B-4F79-ABE7-EA888E8F9520}" destId="{1E4B9B2D-9C82-49B3-B115-C8A712EAAC11}" srcOrd="2" destOrd="0" presId="urn:microsoft.com/office/officeart/2005/8/layout/orgChart1"/>
    <dgm:cxn modelId="{26BCA595-5FCA-467E-9BEC-78F70165DE67}" type="presParOf" srcId="{4EB67754-555F-4A2A-9D60-2E6D6B7D16C4}" destId="{221FBCE9-9EBF-4B7F-9CAE-5300DBC1D8A3}" srcOrd="1" destOrd="0" presId="urn:microsoft.com/office/officeart/2005/8/layout/orgChart1"/>
    <dgm:cxn modelId="{C74850DE-C1C4-4664-9248-0669CD6F4C52}" type="presParOf" srcId="{221FBCE9-9EBF-4B7F-9CAE-5300DBC1D8A3}" destId="{1E060252-1FAB-483F-AAF5-02DA0D99F6CE}" srcOrd="0" destOrd="0" presId="urn:microsoft.com/office/officeart/2005/8/layout/orgChart1"/>
    <dgm:cxn modelId="{1C9E184E-BBD4-4237-A239-607047AFF2B2}" type="presParOf" srcId="{1E060252-1FAB-483F-AAF5-02DA0D99F6CE}" destId="{539FDD80-51E8-453B-9F77-2324A23A1C23}" srcOrd="0" destOrd="0" presId="urn:microsoft.com/office/officeart/2005/8/layout/orgChart1"/>
    <dgm:cxn modelId="{334DA493-7490-40B0-A0D9-FEBD1F0DDF81}" type="presParOf" srcId="{1E060252-1FAB-483F-AAF5-02DA0D99F6CE}" destId="{2E553A75-9BE8-468A-9D04-02FB09241A04}" srcOrd="1" destOrd="0" presId="urn:microsoft.com/office/officeart/2005/8/layout/orgChart1"/>
    <dgm:cxn modelId="{966109E7-CE4D-42CA-9DB1-7BA03121E9DB}" type="presParOf" srcId="{221FBCE9-9EBF-4B7F-9CAE-5300DBC1D8A3}" destId="{402C806E-128E-4EBF-8344-A3B2D593BBBC}" srcOrd="1" destOrd="0" presId="urn:microsoft.com/office/officeart/2005/8/layout/orgChart1"/>
    <dgm:cxn modelId="{1599AA8A-171A-429C-A9CD-1752577D24BD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45896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13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87365" y="566606"/>
            <a:ext cx="101529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Finanzas</a:t>
            </a:r>
          </a:p>
          <a:p>
            <a:pPr algn="r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 Conjunto de actividades que tienen </a:t>
            </a:r>
          </a:p>
          <a:p>
            <a:pPr algn="r"/>
            <a:r>
              <a:rPr lang="es-MX" sz="2800" dirty="0" smtClean="0">
                <a:solidFill>
                  <a:schemeClr val="bg1"/>
                </a:solidFill>
              </a:rPr>
              <a:t>relación con el dinero.</a:t>
            </a:r>
          </a:p>
          <a:p>
            <a:pPr algn="r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 Conjunto de bienes de que dispone una persona, especialmente en forma de dinero.</a:t>
            </a:r>
          </a:p>
          <a:p>
            <a:pPr marL="514350" indent="-514350"/>
            <a:endParaRPr lang="es-MX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 algn="r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Economía</a:t>
            </a:r>
          </a:p>
          <a:p>
            <a:pPr marL="971550" lvl="1" indent="-514350" algn="r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Ciencia, Sistema o Administración de los recursos, </a:t>
            </a:r>
          </a:p>
          <a:p>
            <a:pPr marL="971550" lvl="1" indent="-514350" algn="r"/>
            <a:r>
              <a:rPr lang="es-MX" sz="2800" dirty="0" smtClean="0">
                <a:solidFill>
                  <a:schemeClr val="bg1"/>
                </a:solidFill>
              </a:rPr>
              <a:t>la creación de riqueza y la producción, distribución y consumo de bienes y servicios, para satisfacer </a:t>
            </a:r>
          </a:p>
          <a:p>
            <a:pPr marL="971550" lvl="1" indent="-514350" algn="r"/>
            <a:r>
              <a:rPr lang="es-MX" sz="2800" dirty="0" smtClean="0">
                <a:solidFill>
                  <a:schemeClr val="bg1"/>
                </a:solidFill>
              </a:rPr>
              <a:t>las necesidades humanas</a:t>
            </a:r>
            <a:r>
              <a:rPr lang="es-MX" sz="2000" dirty="0" smtClean="0">
                <a:solidFill>
                  <a:schemeClr val="bg1"/>
                </a:solidFill>
              </a:rPr>
              <a:t>.</a:t>
            </a:r>
            <a:endParaRPr lang="es-MX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17989" y="652914"/>
            <a:ext cx="9522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72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Elaboración</a:t>
            </a:r>
          </a:p>
          <a:p>
            <a:pPr marL="3257550" lvl="6" indent="-514350"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51738" y="288844"/>
            <a:ext cx="30900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8637710">
            <a:off x="1191803" y="1640227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800000">
            <a:off x="3494688" y="4976649"/>
            <a:ext cx="4020207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9255" y="3649745"/>
            <a:ext cx="286719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Elaborar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11311" y="3628724"/>
            <a:ext cx="2529090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Evaluar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83876" y="1216600"/>
            <a:ext cx="395659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Administrar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Flecha curvada hacia abajo"/>
          <p:cNvSpPr/>
          <p:nvPr/>
        </p:nvSpPr>
        <p:spPr>
          <a:xfrm rot="3854665">
            <a:off x="7713472" y="1918752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Flecha circular"/>
          <p:cNvSpPr/>
          <p:nvPr/>
        </p:nvSpPr>
        <p:spPr>
          <a:xfrm>
            <a:off x="4808482" y="2333297"/>
            <a:ext cx="1481958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Flecha circular"/>
          <p:cNvSpPr/>
          <p:nvPr/>
        </p:nvSpPr>
        <p:spPr>
          <a:xfrm rot="10800000">
            <a:off x="4855779" y="2722179"/>
            <a:ext cx="1366344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51738" y="288844"/>
            <a:ext cx="30900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8637710">
            <a:off x="1191803" y="1640227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800000">
            <a:off x="3494688" y="4976649"/>
            <a:ext cx="4020207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60786" y="3823165"/>
            <a:ext cx="307263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Ingresa $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32484" y="3944034"/>
            <a:ext cx="2828980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Egresa $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83876" y="1216600"/>
            <a:ext cx="380206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Inicio con $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Flecha curvada hacia abajo"/>
          <p:cNvSpPr/>
          <p:nvPr/>
        </p:nvSpPr>
        <p:spPr>
          <a:xfrm rot="3854665">
            <a:off x="7713472" y="1918752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Flecha circular"/>
          <p:cNvSpPr/>
          <p:nvPr/>
        </p:nvSpPr>
        <p:spPr>
          <a:xfrm>
            <a:off x="4808482" y="2333297"/>
            <a:ext cx="1481958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Flecha circular"/>
          <p:cNvSpPr/>
          <p:nvPr/>
        </p:nvSpPr>
        <p:spPr>
          <a:xfrm rot="10800000">
            <a:off x="4855779" y="2722179"/>
            <a:ext cx="1366344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51738" y="288844"/>
            <a:ext cx="30900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8637710">
            <a:off x="1191803" y="1640227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800000">
            <a:off x="3494688" y="4976649"/>
            <a:ext cx="4020207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96813" y="3791634"/>
            <a:ext cx="180203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ALTO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36525" y="3786379"/>
            <a:ext cx="180203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ALTO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29807" y="1153538"/>
            <a:ext cx="180203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ALTO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Flecha curvada hacia abajo"/>
          <p:cNvSpPr/>
          <p:nvPr/>
        </p:nvSpPr>
        <p:spPr>
          <a:xfrm rot="3854665">
            <a:off x="7713472" y="1918752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Flecha circular"/>
          <p:cNvSpPr/>
          <p:nvPr/>
        </p:nvSpPr>
        <p:spPr>
          <a:xfrm>
            <a:off x="4808482" y="2333297"/>
            <a:ext cx="1481958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Flecha circular"/>
          <p:cNvSpPr/>
          <p:nvPr/>
        </p:nvSpPr>
        <p:spPr>
          <a:xfrm rot="10800000">
            <a:off x="4855779" y="2722179"/>
            <a:ext cx="1366344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51738" y="288844"/>
            <a:ext cx="30900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639615" y="1313923"/>
            <a:ext cx="7449475" cy="338554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8000" dirty="0" smtClean="0">
                <a:solidFill>
                  <a:schemeClr val="bg1"/>
                </a:solidFill>
              </a:rPr>
              <a:t> PLANEACIÓN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sz="8000" dirty="0" smtClean="0">
                <a:solidFill>
                  <a:schemeClr val="bg1"/>
                </a:solidFill>
              </a:rPr>
              <a:t> ACCIÓN</a:t>
            </a:r>
            <a:endParaRPr lang="es-MX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93228" y="652914"/>
            <a:ext cx="105471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72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Elaboración… Planeación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Administración… Acción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416429"/>
            <a:ext cx="95539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Elaboración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Definición de fechas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Estimación de ingresos / egresos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Definición y asignación de responsabilidades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Cuánto, cómo, cuándo, quién…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9878" y="2245229"/>
            <a:ext cx="95539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Elaboración…</a:t>
            </a:r>
            <a:endParaRPr lang="es-MX" sz="6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5  Planeación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Presupuesto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235942" y="2490951"/>
          <a:ext cx="8090471" cy="3230016"/>
        </p:xfrm>
        <a:graphic>
          <a:graphicData uri="http://schemas.openxmlformats.org/drawingml/2006/table">
            <a:tbl>
              <a:tblPr/>
              <a:tblGrid>
                <a:gridCol w="5920012"/>
                <a:gridCol w="2170459"/>
              </a:tblGrid>
              <a:tr h="7688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Ingreso Anual 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Presupuestado / Proyectado / Estimado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Ingreso </a:t>
                      </a: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Anual dividido en 12 Meses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Distribución Mensual del Ingreso Anual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Administrativos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de Instalaciones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de Ministerio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17834" y="394221"/>
            <a:ext cx="8224346" cy="1938992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Plantilla de Trabajo (A) PRESUPUESTO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Presupuesto de Iglesia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Resumen Anual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66197" y="1251339"/>
          <a:ext cx="10326409" cy="476120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60915"/>
                <a:gridCol w="929395"/>
                <a:gridCol w="929395"/>
                <a:gridCol w="930334"/>
                <a:gridCol w="929395"/>
                <a:gridCol w="929395"/>
                <a:gridCol w="929395"/>
                <a:gridCol w="929395"/>
                <a:gridCol w="929395"/>
                <a:gridCol w="929395"/>
              </a:tblGrid>
              <a:tr h="5774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Enero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Febrero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Marzo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Abril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Mayo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Junio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Julio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Anual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Salarios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a. Pastoral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b. Administrativo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c. De Campo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Seguro </a:t>
                      </a:r>
                      <a:r>
                        <a:rPr lang="es-MX" sz="1800" dirty="0" smtClean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Médico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Viáticos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Teléfono Celular Pastoral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Visitación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Impuestos Varios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Gastos de oficina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Compensaciones 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Contingencias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3281" name="Rectangle 1"/>
          <p:cNvSpPr>
            <a:spLocks noChangeArrowheads="1"/>
          </p:cNvSpPr>
          <p:nvPr/>
        </p:nvSpPr>
        <p:spPr bwMode="auto">
          <a:xfrm>
            <a:off x="1450427" y="674932"/>
            <a:ext cx="10326414" cy="400110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Costos Administrativos Fijos y Variables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68213" y="601631"/>
          <a:ext cx="8148295" cy="6001198"/>
        </p:xfrm>
        <a:graphic>
          <a:graphicData uri="http://schemas.openxmlformats.org/drawingml/2006/table">
            <a:tbl>
              <a:tblPr/>
              <a:tblGrid>
                <a:gridCol w="1792540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Enero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Febrero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Marzo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Abril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Mayo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Junio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Julio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…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Anual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Renta o Hipoteca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Seguro de Accidentes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 de Alarma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de Limpieza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 de Mantenimiento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Impuestos Varios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Agua, Luz, Gas Oficina 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Agua, Luz, Gas Iglesia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Teléfono e Internet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Inmobiliario de Oficina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Inmobiliario de Iglesia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Contingencias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Bancarios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5329" name="Rectangle 1"/>
          <p:cNvSpPr>
            <a:spLocks noChangeArrowheads="1"/>
          </p:cNvSpPr>
          <p:nvPr/>
        </p:nvSpPr>
        <p:spPr bwMode="auto">
          <a:xfrm>
            <a:off x="1355834" y="217731"/>
            <a:ext cx="8954814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Costos de Instalaciones Fijos y Variables</a:t>
            </a:r>
            <a:endParaRPr kumimoji="0" lang="es-MX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9878" y="2245229"/>
            <a:ext cx="95539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Administración…</a:t>
            </a:r>
            <a:endParaRPr lang="es-MX" sz="6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65283" y="2840431"/>
            <a:ext cx="184731" cy="58477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endParaRPr lang="es-MX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66197" y="1251339"/>
          <a:ext cx="10326409" cy="476120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60915"/>
                <a:gridCol w="929395"/>
                <a:gridCol w="929395"/>
                <a:gridCol w="930334"/>
                <a:gridCol w="929395"/>
                <a:gridCol w="929395"/>
                <a:gridCol w="929395"/>
                <a:gridCol w="929395"/>
                <a:gridCol w="929395"/>
                <a:gridCol w="929395"/>
              </a:tblGrid>
              <a:tr h="5774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Enero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Febrero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Marzo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Abril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Mayo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Junio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Julio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Anual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Salarios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a. Pastoral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b. Administrativo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c. De Campo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Seguro </a:t>
                      </a:r>
                      <a:r>
                        <a:rPr lang="es-MX" sz="1800" dirty="0" smtClean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Médico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Viáticos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Teléfono Celular Pastoral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Visitación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Impuestos Varios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Gastos de oficina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Compensaciones 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Contingencias</a:t>
                      </a:r>
                      <a:endParaRPr lang="es-MX" sz="18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s-MX" sz="18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es-MX" sz="14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3281" name="Rectangle 1"/>
          <p:cNvSpPr>
            <a:spLocks noChangeArrowheads="1"/>
          </p:cNvSpPr>
          <p:nvPr/>
        </p:nvSpPr>
        <p:spPr bwMode="auto">
          <a:xfrm>
            <a:off x="1450427" y="674932"/>
            <a:ext cx="10326414" cy="400110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Gastos Administrativos Fijos y Variables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68213" y="601631"/>
          <a:ext cx="8148295" cy="6001198"/>
        </p:xfrm>
        <a:graphic>
          <a:graphicData uri="http://schemas.openxmlformats.org/drawingml/2006/table">
            <a:tbl>
              <a:tblPr/>
              <a:tblGrid>
                <a:gridCol w="1792540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  <a:gridCol w="706195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Enero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Febrero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Marzo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Abril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Mayo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Junio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Julio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…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Anual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Renta o Hipoteca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Seguro de Accidentes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 de Alarma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de Limpieza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 de Mantenimiento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Impuestos Varios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Agua, Luz, Gas Oficina 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Agua, Luz, Gas Iglesia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Teléfono e Internet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Inmobiliario de Oficina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Inmobiliario de Iglesia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Contingencias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Servicios Bancarios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n>
                            <a:solidFill>
                              <a:schemeClr val="bg1">
                                <a:lumMod val="95000"/>
                              </a:schemeClr>
                            </a:solidFill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600" dirty="0">
                        <a:ln>
                          <a:solidFill>
                            <a:schemeClr val="bg1">
                              <a:lumMod val="95000"/>
                            </a:schemeClr>
                          </a:solidFill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5329" name="Rectangle 1"/>
          <p:cNvSpPr>
            <a:spLocks noChangeArrowheads="1"/>
          </p:cNvSpPr>
          <p:nvPr/>
        </p:nvSpPr>
        <p:spPr bwMode="auto">
          <a:xfrm>
            <a:off x="1355834" y="217731"/>
            <a:ext cx="8954814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Gastos de Instalaciones Fijos y Variables</a:t>
            </a:r>
            <a:endParaRPr kumimoji="0" lang="es-MX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06833" y="1796533"/>
          <a:ext cx="8440299" cy="4108958"/>
        </p:xfrm>
        <a:graphic>
          <a:graphicData uri="http://schemas.openxmlformats.org/drawingml/2006/table">
            <a:tbl>
              <a:tblPr/>
              <a:tblGrid>
                <a:gridCol w="1602754"/>
                <a:gridCol w="759642"/>
                <a:gridCol w="759642"/>
                <a:gridCol w="760409"/>
                <a:gridCol w="759642"/>
                <a:gridCol w="759642"/>
                <a:gridCol w="759642"/>
                <a:gridCol w="759642"/>
                <a:gridCol w="759642"/>
                <a:gridCol w="759642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Enero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Febrero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Marzo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Abril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Mayo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Junio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Julio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…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Anual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Diezmos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Ofrendas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Ventas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Cooperaciones 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Renta de Instalaciones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Eventos 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Campañas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Ofrendas Especiales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Misceláneos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3521" name="Rectangle 1"/>
          <p:cNvSpPr>
            <a:spLocks noChangeArrowheads="1"/>
          </p:cNvSpPr>
          <p:nvPr/>
        </p:nvSpPr>
        <p:spPr bwMode="auto">
          <a:xfrm>
            <a:off x="1308537" y="430217"/>
            <a:ext cx="10294883" cy="1015663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Plantilla de Trabajo (C) PRESUPUESTO de INGRESO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Presupuesto de Iglesia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Ingresos Fijos y Variables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416429"/>
            <a:ext cx="95539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Elaboración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Operación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Informes y Reportes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731739"/>
            <a:ext cx="95539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Seguimiento de Presupuesto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Recepción de Informes y Reportes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Interpretación para nueva toma de decisiones…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27435" y="1828800"/>
          <a:ext cx="7472855" cy="2883200"/>
        </p:xfrm>
        <a:graphic>
          <a:graphicData uri="http://schemas.openxmlformats.org/drawingml/2006/table">
            <a:tbl>
              <a:tblPr/>
              <a:tblGrid>
                <a:gridCol w="3885388"/>
                <a:gridCol w="3587467"/>
              </a:tblGrid>
              <a:tr h="44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Ingreso Anual 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-  Egreso Anual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8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119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800" dirty="0" smtClean="0">
                          <a:latin typeface="Calibri"/>
                          <a:ea typeface="Times New Roman"/>
                          <a:cs typeface="Calibri"/>
                        </a:rPr>
                        <a:t>i.</a:t>
                      </a:r>
                      <a:r>
                        <a:rPr lang="es-MX" sz="2800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MX" sz="2800" dirty="0" smtClean="0">
                          <a:latin typeface="Calibri"/>
                          <a:ea typeface="Times New Roman"/>
                          <a:cs typeface="Calibri"/>
                        </a:rPr>
                        <a:t>Gastos </a:t>
                      </a: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Administrativos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6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800" dirty="0" err="1" smtClean="0">
                          <a:latin typeface="Calibri"/>
                          <a:ea typeface="Times New Roman"/>
                          <a:cs typeface="Calibri"/>
                        </a:rPr>
                        <a:t>ii</a:t>
                      </a:r>
                      <a:r>
                        <a:rPr lang="es-MX" sz="2800" dirty="0" smtClean="0">
                          <a:latin typeface="Calibri"/>
                          <a:ea typeface="Times New Roman"/>
                          <a:cs typeface="Calibri"/>
                        </a:rPr>
                        <a:t>. Gastos </a:t>
                      </a: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de Instalaciones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800" dirty="0" err="1" smtClean="0">
                          <a:latin typeface="Calibri"/>
                          <a:ea typeface="Times New Roman"/>
                          <a:cs typeface="Calibri"/>
                        </a:rPr>
                        <a:t>iii</a:t>
                      </a:r>
                      <a:r>
                        <a:rPr lang="es-MX" sz="2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s-MX" sz="2800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MX" sz="2800" dirty="0" smtClean="0">
                          <a:latin typeface="Calibri"/>
                          <a:ea typeface="Times New Roman"/>
                          <a:cs typeface="Calibri"/>
                        </a:rPr>
                        <a:t>Gastos </a:t>
                      </a: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de Ministerio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081">
                <a:tc>
                  <a:txBody>
                    <a:bodyPr/>
                    <a:lstStyle/>
                    <a:p>
                      <a:pPr marL="6858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Total 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latin typeface="Calibri"/>
                          <a:ea typeface="Times New Roman"/>
                          <a:cs typeface="Calibri"/>
                        </a:rPr>
                        <a:t>$</a:t>
                      </a:r>
                      <a:endParaRPr lang="es-MX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5570" name="Rectangle 2"/>
          <p:cNvSpPr>
            <a:spLocks noChangeArrowheads="1"/>
          </p:cNvSpPr>
          <p:nvPr/>
        </p:nvSpPr>
        <p:spPr bwMode="auto">
          <a:xfrm>
            <a:off x="1876097" y="1132885"/>
            <a:ext cx="9191296" cy="461665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Resultado Anual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Flecha abajo"/>
          <p:cNvSpPr/>
          <p:nvPr/>
        </p:nvSpPr>
        <p:spPr>
          <a:xfrm rot="13830536">
            <a:off x="6268342" y="4828459"/>
            <a:ext cx="1594387" cy="13243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66496" y="302359"/>
            <a:ext cx="109255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</a:rPr>
              <a:t>TODOS</a:t>
            </a:r>
            <a:r>
              <a:rPr lang="es-MX" sz="2800" dirty="0" smtClean="0">
                <a:solidFill>
                  <a:schemeClr val="bg1"/>
                </a:solidFill>
              </a:rPr>
              <a:t> sabía que </a:t>
            </a: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lo haría.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CUALQUIERA </a:t>
            </a:r>
            <a:r>
              <a:rPr lang="es-MX" sz="2800" dirty="0" smtClean="0">
                <a:solidFill>
                  <a:schemeClr val="bg1"/>
                </a:solidFill>
              </a:rPr>
              <a:t>podría haberlo hecho, pero en realidad </a:t>
            </a:r>
            <a:r>
              <a:rPr lang="es-MX" sz="2800" b="1" dirty="0" smtClean="0">
                <a:solidFill>
                  <a:schemeClr val="bg1"/>
                </a:solidFill>
              </a:rPr>
              <a:t>NADIE</a:t>
            </a:r>
            <a:r>
              <a:rPr lang="es-MX" sz="2800" dirty="0" smtClean="0">
                <a:solidFill>
                  <a:schemeClr val="bg1"/>
                </a:solidFill>
              </a:rPr>
              <a:t> lo hizo.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se enojó cuando se enteró de lo sucedido,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porque le hubiera correspondido hacerlo a </a:t>
            </a:r>
            <a:r>
              <a:rPr lang="es-MX" sz="2800" b="1" dirty="0" smtClean="0">
                <a:solidFill>
                  <a:schemeClr val="bg1"/>
                </a:solidFill>
              </a:rPr>
              <a:t>TODOS</a:t>
            </a:r>
            <a:r>
              <a:rPr lang="es-MX" sz="2800" dirty="0" smtClean="0">
                <a:solidFill>
                  <a:schemeClr val="bg1"/>
                </a:solidFill>
              </a:rPr>
              <a:t>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El resultado fue que </a:t>
            </a:r>
            <a:r>
              <a:rPr lang="es-MX" sz="2800" b="1" dirty="0" smtClean="0">
                <a:solidFill>
                  <a:schemeClr val="bg1"/>
                </a:solidFill>
              </a:rPr>
              <a:t>TODOS </a:t>
            </a:r>
            <a:r>
              <a:rPr lang="es-MX" sz="2800" dirty="0" smtClean="0">
                <a:solidFill>
                  <a:schemeClr val="bg1"/>
                </a:solidFill>
              </a:rPr>
              <a:t>creía que lo haría </a:t>
            </a:r>
            <a:r>
              <a:rPr lang="es-MX" sz="2800" b="1" dirty="0" smtClean="0">
                <a:solidFill>
                  <a:schemeClr val="bg1"/>
                </a:solidFill>
              </a:rPr>
              <a:t>CUALQUIERA </a:t>
            </a:r>
            <a:r>
              <a:rPr lang="es-MX" sz="2800" dirty="0" smtClean="0">
                <a:solidFill>
                  <a:schemeClr val="bg1"/>
                </a:solidFill>
              </a:rPr>
              <a:t>y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NADIE </a:t>
            </a:r>
            <a:r>
              <a:rPr lang="es-MX" sz="2800" dirty="0" smtClean="0">
                <a:solidFill>
                  <a:schemeClr val="bg1"/>
                </a:solidFill>
              </a:rPr>
              <a:t>se dio cuenta de que </a:t>
            </a: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no lo haría.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¿Quieren saber cómo termina esta historia?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reprochó a </a:t>
            </a:r>
            <a:r>
              <a:rPr lang="es-MX" sz="2800" b="1" dirty="0" smtClean="0">
                <a:solidFill>
                  <a:schemeClr val="bg1"/>
                </a:solidFill>
              </a:rPr>
              <a:t>TODOS </a:t>
            </a:r>
            <a:r>
              <a:rPr lang="es-MX" sz="2800" dirty="0" smtClean="0">
                <a:solidFill>
                  <a:schemeClr val="bg1"/>
                </a:solidFill>
              </a:rPr>
              <a:t>porque en realidad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NADIE </a:t>
            </a:r>
            <a:r>
              <a:rPr lang="es-MX" sz="2800" dirty="0" smtClean="0">
                <a:solidFill>
                  <a:schemeClr val="bg1"/>
                </a:solidFill>
              </a:rPr>
              <a:t>hizo lo que hubiera podido hacer </a:t>
            </a:r>
            <a:r>
              <a:rPr lang="es-MX" sz="2800" b="1" dirty="0" smtClean="0">
                <a:solidFill>
                  <a:schemeClr val="bg1"/>
                </a:solidFill>
              </a:rPr>
              <a:t>CUALQUIERA.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416429"/>
            <a:ext cx="95539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Etapas de Presupuesto</a:t>
            </a:r>
          </a:p>
          <a:p>
            <a:pPr marL="514350" indent="-514350"/>
            <a:endParaRPr lang="es-MX" sz="1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Recepción de Informes y Reportes</a:t>
            </a:r>
          </a:p>
          <a:p>
            <a:pPr marL="514350" indent="-514350">
              <a:buFontTx/>
              <a:buChar char="-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Interpretación para nueva toma de decisiones…</a:t>
            </a:r>
          </a:p>
        </p:txBody>
      </p:sp>
      <p:sp>
        <p:nvSpPr>
          <p:cNvPr id="6" name="5 Flecha curvada hacia abajo"/>
          <p:cNvSpPr/>
          <p:nvPr/>
        </p:nvSpPr>
        <p:spPr>
          <a:xfrm>
            <a:off x="5959366" y="4041227"/>
            <a:ext cx="3216166" cy="1114097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800000">
            <a:off x="5833239" y="5565226"/>
            <a:ext cx="3263463" cy="882869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51738" y="288844"/>
            <a:ext cx="30900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8637710">
            <a:off x="1191803" y="1640227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800000">
            <a:off x="3494688" y="4976649"/>
            <a:ext cx="4020207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9255" y="3649745"/>
            <a:ext cx="286719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Elaborar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11311" y="3628724"/>
            <a:ext cx="2529090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Evaluar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83876" y="1216600"/>
            <a:ext cx="395659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6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Administrar</a:t>
            </a:r>
            <a:endParaRPr lang="es-MX" sz="60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Flecha curvada hacia abajo"/>
          <p:cNvSpPr/>
          <p:nvPr/>
        </p:nvSpPr>
        <p:spPr>
          <a:xfrm rot="3854665">
            <a:off x="7713472" y="1918752"/>
            <a:ext cx="2534923" cy="1292773"/>
          </a:xfrm>
          <a:prstGeom prst="curvedDownArrow">
            <a:avLst/>
          </a:prstGeom>
          <a:solidFill>
            <a:schemeClr val="bg2">
              <a:lumMod val="90000"/>
            </a:schemeClr>
          </a:solidFill>
          <a:ln w="254000"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Flecha circular"/>
          <p:cNvSpPr/>
          <p:nvPr/>
        </p:nvSpPr>
        <p:spPr>
          <a:xfrm>
            <a:off x="4808482" y="2333297"/>
            <a:ext cx="1481958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Flecha circular"/>
          <p:cNvSpPr/>
          <p:nvPr/>
        </p:nvSpPr>
        <p:spPr>
          <a:xfrm rot="10800000">
            <a:off x="4855779" y="2722179"/>
            <a:ext cx="1366344" cy="135583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92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 rot="20289001">
            <a:off x="2065281" y="2805188"/>
            <a:ext cx="7968848" cy="1569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9600" dirty="0" smtClean="0"/>
              <a:t>POR ESCRITO</a:t>
            </a:r>
            <a:endParaRPr lang="es-MX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87820" y="328672"/>
            <a:ext cx="108309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iniciando en el mes de XXX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Reducir el tiempo de alabanza para dedicar tiempo al estudio bíblico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Anunciar al los responsables del lugar</a:t>
            </a:r>
          </a:p>
          <a:p>
            <a:pPr marL="1885950" lvl="3" indent="-514350">
              <a:buAutoNum type="roman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responsable de marcar el tiempo</a:t>
            </a:r>
          </a:p>
          <a:p>
            <a:pPr marL="1885950" lvl="3" indent="-51435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	Enfatizar la puntualidad en el grupo</a:t>
            </a:r>
          </a:p>
          <a:p>
            <a:pPr marL="1371600" lvl="2" indent="-457200">
              <a:buAutoNum type="alpha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maestro del estudio bíblico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i. Proponer nombres del maestro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Someter a votación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Anunciar la responsabilidad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 rot="5400000">
            <a:off x="8607970" y="2632844"/>
            <a:ext cx="480851" cy="2609195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9790386" y="3225503"/>
            <a:ext cx="2017985" cy="156966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MX" sz="9600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es-MX" sz="9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2054" y="-128528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propone 5 himnos en la fecha XXXX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Asignar época de himnos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Preguntar a los ancianos de la congregación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Buscar en Internet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Asignar los responsables de los arreglos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los hace el que toque piano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sólo incluyen instrumentos vigentes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incluye un ensayo al mes para practicar los arreglos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Cada primer domingo del mes se introducen 2 himnos nuevos a la congregación. 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le avisa al pastor y director de culto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 imprime la letra y se publica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87820" y="328672"/>
            <a:ext cx="108309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iniciando en el mes de XXX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Reducir el tiempo de alabanza para dedicar tiempo al estudio bíblico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Anunciar al los responsables del lugar</a:t>
            </a:r>
          </a:p>
          <a:p>
            <a:pPr marL="1885950" lvl="3" indent="-514350">
              <a:buAutoNum type="roman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responsable de marcar el tiempo</a:t>
            </a:r>
          </a:p>
          <a:p>
            <a:pPr marL="1885950" lvl="3" indent="-51435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	Enfatizar la puntualidad en el grupo</a:t>
            </a:r>
          </a:p>
          <a:p>
            <a:pPr marL="1371600" lvl="2" indent="-457200">
              <a:buAutoNum type="alpha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maestro del estudio bíblico 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i. Proponer nombres del maestro 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Someter a votación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Anunciar la responsabilidad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2054" y="-128528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propone 5 himnos en la fecha XXXX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Asignar época de himnos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Preguntar a los ancianos de la congregación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Buscar en Internet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Asignar los responsables de los arreglos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los hace el que toque piano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sólo incluyen instrumentos vigentes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incluye un ensayo al mes para practicar los arreglos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Cada primer domingo del mes se introducen 2 himnos nuevos a la congregación. 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le avisa al pastor y director de culto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 imprime la letra y se publica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 rot="5400000">
            <a:off x="8899631" y="906519"/>
            <a:ext cx="480851" cy="410691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 rot="5400000">
            <a:off x="9256983" y="4564116"/>
            <a:ext cx="480851" cy="410691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13034" y="189186"/>
            <a:ext cx="98061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Ser obedientes a Jesucristo.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Ser obedientes a Jesucristo en su último mandamiento.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Hacer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Hacer 200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Abrir 20 grupos de estudio bíblico en Casa </a:t>
            </a:r>
          </a:p>
          <a:p>
            <a:pPr marL="1828800" lvl="3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1828800" lvl="3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Otorgar capacitación de maestros los domingos a las 10:00 am durante 4 meses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28800" lvl="3" indent="-457200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Anunciar la capacitación con convocatoria</a:t>
            </a:r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Publicar el temario</a:t>
            </a: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Vender el manual de capacitación</a:t>
            </a: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iv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Asignar maestros de capacitación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73421" y="288172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 rot="5400000">
            <a:off x="9577549" y="4012329"/>
            <a:ext cx="480851" cy="309792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0523" y="0"/>
            <a:ext cx="108309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Comprar 10 himnarios para el grupo de alabanza para el mes de 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Comprar 20 comentarios bíblicos del libro de Salmos para el estudio bíblico para el mes de 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Juntar $300 para gastos de ensayo con una ofrenda de amor de la iglesia</a:t>
            </a:r>
          </a:p>
          <a:p>
            <a:pPr marL="457200" indent="-457200">
              <a:buFont typeface="+mj-lt"/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de alabanza coopera.</a:t>
            </a:r>
            <a:endParaRPr lang="es-MX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Buscar fondos para la compra de comentarios.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ensayos duran 2 horas: 1 hora para práctica musical y 1 hora para estudio bíblico.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Hablar con el Pastor y la junta de finanzas para definir el día de la próxima ofrenda de amor para el ministerio de alabanza.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 rot="5400000">
            <a:off x="8962694" y="1568674"/>
            <a:ext cx="480851" cy="309792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 rot="5400000">
            <a:off x="9256984" y="1973323"/>
            <a:ext cx="480851" cy="309792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abajo"/>
          <p:cNvSpPr/>
          <p:nvPr/>
        </p:nvSpPr>
        <p:spPr>
          <a:xfrm rot="5400000">
            <a:off x="8153397" y="3549875"/>
            <a:ext cx="480851" cy="309792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29708" y="693683"/>
            <a:ext cx="100741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de alabanza coopera semana.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Mario es el tesorero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Dentro de tres meses se hará la compra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Alberto hace la compra de los himnarios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himnarios quedan como pertenencia de la iglesia</a:t>
            </a:r>
          </a:p>
          <a:p>
            <a:pPr marL="1371600" lvl="2" indent="-457200">
              <a:buClr>
                <a:schemeClr val="bg2">
                  <a:lumMod val="90000"/>
                </a:schemeClr>
              </a:buClr>
              <a:buFont typeface="Arial" pitchFamily="34" charset="0"/>
              <a:buChar char="•"/>
            </a:pPr>
            <a:endParaRPr lang="es-MX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Acudir al seminario XX para solicitar una donación de estudios bíblicos.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segunda semana del mes se hace la petición por escrito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Aurelio la lleva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 no hay respuesta positiva se revisan las opciones B1, B2, B3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comentarios quedan como pertenencia de la iglesia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689131" y="6511159"/>
            <a:ext cx="441146" cy="36933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s-MX" dirty="0" smtClean="0"/>
              <a:t>$  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14398" y="236483"/>
            <a:ext cx="1007416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de alabanza coopera semana.  </a:t>
            </a:r>
            <a:r>
              <a:rPr lang="es-MX" sz="6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$ 250</a:t>
            </a:r>
          </a:p>
          <a:p>
            <a:pPr marL="1371600" lvl="2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Mario es el tesorero</a:t>
            </a:r>
          </a:p>
          <a:p>
            <a:pPr marL="1371600" lvl="2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Dentro de tres meses se hará la compra</a:t>
            </a:r>
          </a:p>
          <a:p>
            <a:pPr marL="1371600" lvl="2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Alberto hace la compra de los himnarios</a:t>
            </a:r>
          </a:p>
          <a:p>
            <a:pPr marL="1371600" lvl="2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himnarios quedan como pertenencia de la iglesia</a:t>
            </a:r>
          </a:p>
          <a:p>
            <a:pPr marL="1371600" lvl="2" indent="-457200">
              <a:buClr>
                <a:schemeClr val="bg2">
                  <a:lumMod val="90000"/>
                </a:schemeClr>
              </a:buClr>
              <a:buFont typeface="Arial" pitchFamily="34" charset="0"/>
              <a:buChar char="•"/>
            </a:pPr>
            <a:endParaRPr lang="es-MX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Acudir al seminario XX para solicitar una donación de estudios bíblicos.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segunda semana del mes se hace la petición por escrito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Aurelio la lleva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 no hay respuesta positiva se revisan las opciones B1, B2, B3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comentarios quedan como pertenencia de la iglesia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689131" y="6511159"/>
            <a:ext cx="441146" cy="36933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s-MX" dirty="0" smtClean="0"/>
              <a:t>$  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326414" y="2371609"/>
            <a:ext cx="1473480" cy="92333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s-MX" dirty="0" smtClean="0"/>
              <a:t>5 miembros</a:t>
            </a:r>
          </a:p>
          <a:p>
            <a:r>
              <a:rPr lang="es-MX" dirty="0" smtClean="0"/>
              <a:t>$10</a:t>
            </a:r>
          </a:p>
          <a:p>
            <a:r>
              <a:rPr lang="es-MX" dirty="0" err="1" smtClean="0"/>
              <a:t>Durnate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81353" y="396952"/>
            <a:ext cx="953288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hago que Dios quiere que haga?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¿Por qué hago lo que hago?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necesita suceder para lograr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Objetivos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se necesita hacer para que suceda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Estrategias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hay disponible para alcanzar los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Objetivos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Presupuesto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¿Cómo se distribuyen los recursos financieros en cada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Estrategia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048" y="1734222"/>
            <a:ext cx="8435866" cy="3752178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13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00400" y="3634597"/>
            <a:ext cx="6731876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Elaborar y adaptar las Plantillas de Trabajo A, B, C y D  a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55228" y="806855"/>
            <a:ext cx="95328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¿Cómo se distribuyen los recursos financieros en cada </a:t>
            </a:r>
            <a:r>
              <a:rPr lang="es-MX" sz="6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Estrategia</a:t>
            </a:r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6759" y="1248290"/>
            <a:ext cx="95328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 + SUPUESTO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 + ESTIMACIÓN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34663" y="793342"/>
            <a:ext cx="104577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Pre-supuesto</a:t>
            </a:r>
          </a:p>
          <a:p>
            <a:pPr marL="514350" indent="-514350" algn="ctr"/>
            <a:endParaRPr lang="es-MX" sz="7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Distribución de los recursos financieros.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8897" y="351908"/>
            <a:ext cx="1045779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 algn="ctr"/>
            <a:endParaRPr lang="es-MX" sz="7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9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Advertencia:</a:t>
            </a:r>
          </a:p>
          <a:p>
            <a:pPr marL="514350" indent="-514350" algn="ctr"/>
            <a:r>
              <a:rPr lang="es-MX" sz="9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CLI-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INTRODUCCIÓN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81959" y="456247"/>
            <a:ext cx="104577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Son decisiones sobre las finanzas </a:t>
            </a:r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estimadas</a:t>
            </a: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¿Cuánto ingresa? ¿Cómo ingresa? ¿Cuándo ingresa?</a:t>
            </a:r>
          </a:p>
          <a:p>
            <a:pPr marL="514350" indent="-514350">
              <a:buFont typeface="Arial" pitchFamily="34" charset="0"/>
              <a:buChar char="•"/>
            </a:pPr>
            <a:endParaRPr lang="es-MX" sz="1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¿Cuánto egresa? ¿Cómo egresa? ¿Cuándo egresa?</a:t>
            </a:r>
          </a:p>
          <a:p>
            <a:pPr marL="514350" indent="-514350">
              <a:buFont typeface="Arial" pitchFamily="34" charset="0"/>
              <a:buChar char="•"/>
            </a:pPr>
            <a:endParaRPr lang="es-MX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se distribuye?... DECISIONES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2450</Words>
  <Application>Microsoft Office PowerPoint</Application>
  <PresentationFormat>Personalizado</PresentationFormat>
  <Paragraphs>1166</Paragraphs>
  <Slides>40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Whirligig design template</vt:lpstr>
      <vt:lpstr>13</vt:lpstr>
      <vt:lpstr>U. 5  Planeación II L. 1 Presupuesto </vt:lpstr>
      <vt:lpstr>Diapositiva 3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Diapositiva 16</vt:lpstr>
      <vt:lpstr>  </vt:lpstr>
      <vt:lpstr>  </vt:lpstr>
      <vt:lpstr>  </vt:lpstr>
      <vt:lpstr> </vt:lpstr>
      <vt:lpstr> </vt:lpstr>
      <vt:lpstr>  </vt:lpstr>
      <vt:lpstr>  </vt:lpstr>
      <vt:lpstr>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13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