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94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4833" y="5029203"/>
            <a:ext cx="13200902" cy="4525562"/>
          </a:xfrm>
        </p:spPr>
        <p:txBody>
          <a:bodyPr anchor="b">
            <a:normAutofit/>
          </a:bodyPr>
          <a:lstStyle>
            <a:lvl1pPr>
              <a:defRPr sz="10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4833" y="9554761"/>
            <a:ext cx="13200902" cy="225256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63437" y="8642317"/>
            <a:ext cx="2790946" cy="1563562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668" y="9059083"/>
            <a:ext cx="1169956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5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831" y="1219200"/>
            <a:ext cx="13183970" cy="6234080"/>
          </a:xfrm>
        </p:spPr>
        <p:txBody>
          <a:bodyPr anchor="ctr">
            <a:normAutofit/>
          </a:bodyPr>
          <a:lstStyle>
            <a:lvl1pPr algn="l">
              <a:defRPr sz="9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4831" y="8708092"/>
            <a:ext cx="13183970" cy="3111728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16" y="6333055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56" y="6488281"/>
            <a:ext cx="1169956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7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247" y="1219200"/>
            <a:ext cx="12219174" cy="5791200"/>
          </a:xfrm>
        </p:spPr>
        <p:txBody>
          <a:bodyPr anchor="ctr">
            <a:normAutofit/>
          </a:bodyPr>
          <a:lstStyle>
            <a:lvl1pPr algn="l">
              <a:defRPr sz="9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831944" y="7010400"/>
            <a:ext cx="11307776" cy="762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4831" y="8708092"/>
            <a:ext cx="13183970" cy="3111728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116" y="6333055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56" y="6488281"/>
            <a:ext cx="1169956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16633" y="1296010"/>
            <a:ext cx="914638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339067" y="5810612"/>
            <a:ext cx="914638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4683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831" y="4876803"/>
            <a:ext cx="13183970" cy="5449690"/>
          </a:xfrm>
        </p:spPr>
        <p:txBody>
          <a:bodyPr anchor="b">
            <a:normAutofit/>
          </a:bodyPr>
          <a:lstStyle>
            <a:lvl1pPr algn="l">
              <a:defRPr sz="9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4831" y="10363200"/>
            <a:ext cx="13183970" cy="145924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16" y="9821321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2456" y="9966177"/>
            <a:ext cx="1169956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76247" y="1219200"/>
            <a:ext cx="12219174" cy="5791200"/>
          </a:xfrm>
        </p:spPr>
        <p:txBody>
          <a:bodyPr anchor="ctr">
            <a:normAutofit/>
          </a:bodyPr>
          <a:lstStyle>
            <a:lvl1pPr algn="l">
              <a:defRPr sz="9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84830" y="8686800"/>
            <a:ext cx="13376584" cy="16764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4800">
                <a:solidFill>
                  <a:schemeClr val="accent1"/>
                </a:solidFill>
              </a:defRPr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4830" y="10363200"/>
            <a:ext cx="13376584" cy="145924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116" y="9821321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2456" y="9966177"/>
            <a:ext cx="1169956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16633" y="1296010"/>
            <a:ext cx="914638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339067" y="5810612"/>
            <a:ext cx="914638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6667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832" y="1254814"/>
            <a:ext cx="13183968" cy="5760040"/>
          </a:xfrm>
        </p:spPr>
        <p:txBody>
          <a:bodyPr anchor="ctr">
            <a:normAutofit/>
          </a:bodyPr>
          <a:lstStyle>
            <a:lvl1pPr algn="l">
              <a:defRPr sz="9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84831" y="8686800"/>
            <a:ext cx="13183970" cy="16764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4800">
                <a:solidFill>
                  <a:schemeClr val="accent1"/>
                </a:solidFill>
              </a:defRPr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4831" y="10363200"/>
            <a:ext cx="13183970" cy="145924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16" y="9821321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2456" y="9966177"/>
            <a:ext cx="1169956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62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16" y="1422389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29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757070" y="1254813"/>
            <a:ext cx="3312264" cy="1056763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4832" y="1254813"/>
            <a:ext cx="9432696" cy="105676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16" y="1422389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80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irst /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body" sz="half" idx="1"/>
          </p:nvPr>
        </p:nvSpPr>
        <p:spPr>
          <a:xfrm>
            <a:off x="4631933" y="1419826"/>
            <a:ext cx="12470708" cy="559370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7950"/>
              </a:lnSpc>
              <a:buClrTx/>
              <a:buSzTx/>
              <a:buNone/>
              <a:defRPr sz="7950" b="1" cap="all">
                <a:solidFill>
                  <a:srgbClr val="2C2C2C"/>
                </a:solidFill>
              </a:defRPr>
            </a:lvl1pPr>
            <a:lvl2pPr marL="1154225" indent="-811325">
              <a:lnSpc>
                <a:spcPts val="7950"/>
              </a:lnSpc>
              <a:buClrTx/>
              <a:defRPr sz="7950" b="1" cap="all">
                <a:solidFill>
                  <a:srgbClr val="2C2C2C"/>
                </a:solidFill>
              </a:defRPr>
            </a:lvl2pPr>
            <a:lvl3pPr marL="1443038" indent="-757238">
              <a:lnSpc>
                <a:spcPts val="7950"/>
              </a:lnSpc>
              <a:buClrTx/>
              <a:defRPr sz="7950" b="1" cap="all">
                <a:solidFill>
                  <a:srgbClr val="2C2C2C"/>
                </a:solidFill>
              </a:defRPr>
            </a:lvl3pPr>
            <a:lvl4pPr marL="1937384" indent="-908684">
              <a:lnSpc>
                <a:spcPts val="7950"/>
              </a:lnSpc>
              <a:buClrTx/>
              <a:defRPr sz="7950" b="1" cap="all">
                <a:solidFill>
                  <a:srgbClr val="2C2C2C"/>
                </a:solidFill>
              </a:defRPr>
            </a:lvl4pPr>
            <a:lvl5pPr marL="2280284" indent="-908684">
              <a:lnSpc>
                <a:spcPts val="7950"/>
              </a:lnSpc>
              <a:buClrTx/>
              <a:defRPr sz="7950" b="1" cap="all">
                <a:solidFill>
                  <a:srgbClr val="2C2C2C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840042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imp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914399" y="2747057"/>
            <a:ext cx="16459202" cy="98031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750"/>
              </a:spcBef>
              <a:buClrTx/>
              <a:buSzTx/>
              <a:buNone/>
              <a:defRPr sz="6750" b="1">
                <a:solidFill>
                  <a:srgbClr val="414141"/>
                </a:solidFill>
              </a:defRPr>
            </a:lvl1pPr>
            <a:lvl2pPr marL="664369" indent="-321469">
              <a:lnSpc>
                <a:spcPct val="100000"/>
              </a:lnSpc>
              <a:spcBef>
                <a:spcPts val="750"/>
              </a:spcBef>
              <a:buClrTx/>
              <a:defRPr sz="6750" b="1">
                <a:solidFill>
                  <a:srgbClr val="414141"/>
                </a:solidFill>
              </a:defRPr>
            </a:lvl2pPr>
            <a:lvl3pPr marL="985838" indent="-300038">
              <a:lnSpc>
                <a:spcPct val="100000"/>
              </a:lnSpc>
              <a:spcBef>
                <a:spcPts val="750"/>
              </a:spcBef>
              <a:buClrTx/>
              <a:defRPr sz="6750" b="1">
                <a:solidFill>
                  <a:srgbClr val="414141"/>
                </a:solidFill>
              </a:defRPr>
            </a:lvl3pPr>
            <a:lvl4pPr marL="1388745" indent="-360045">
              <a:lnSpc>
                <a:spcPct val="100000"/>
              </a:lnSpc>
              <a:spcBef>
                <a:spcPts val="750"/>
              </a:spcBef>
              <a:buClrTx/>
              <a:defRPr sz="6750" b="1">
                <a:solidFill>
                  <a:srgbClr val="414141"/>
                </a:solidFill>
              </a:defRPr>
            </a:lvl4pPr>
            <a:lvl5pPr marL="1731645" indent="-360045">
              <a:lnSpc>
                <a:spcPct val="100000"/>
              </a:lnSpc>
              <a:spcBef>
                <a:spcPts val="750"/>
              </a:spcBef>
              <a:buClrTx/>
              <a:defRPr sz="6750" b="1">
                <a:solidFill>
                  <a:srgbClr val="41414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sz="quarter" idx="13"/>
          </p:nvPr>
        </p:nvSpPr>
        <p:spPr>
          <a:xfrm>
            <a:off x="414336" y="210691"/>
            <a:ext cx="16959266" cy="1495735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390534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Poi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4046275" y="6142146"/>
            <a:ext cx="10195448" cy="222125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046275" y="8363401"/>
            <a:ext cx="10195444" cy="138702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4"/>
          </p:nvPr>
        </p:nvSpPr>
        <p:spPr>
          <a:xfrm>
            <a:off x="4046275" y="3675021"/>
            <a:ext cx="10195448" cy="2414212"/>
          </a:xfrm>
          <a:prstGeom prst="rect">
            <a:avLst/>
          </a:prstGeom>
        </p:spPr>
        <p:txBody>
          <a:bodyPr/>
          <a:lstStyle>
            <a:lvl1pPr marL="0" indent="0" algn="ctr" defTabSz="722376">
              <a:lnSpc>
                <a:spcPct val="80000"/>
              </a:lnSpc>
              <a:spcBef>
                <a:spcPts val="2700"/>
              </a:spcBef>
              <a:buClrTx/>
              <a:buSzTx/>
              <a:buNone/>
              <a:defRPr sz="15168" b="1"/>
            </a:lvl1pPr>
          </a:lstStyle>
          <a:p>
            <a:pPr marL="0" indent="0" algn="ctr" defTabSz="963168">
              <a:lnSpc>
                <a:spcPct val="80000"/>
              </a:lnSpc>
              <a:spcBef>
                <a:spcPts val="3600"/>
              </a:spcBef>
              <a:buClrTx/>
              <a:buSzTx/>
              <a:buNone/>
              <a:defRPr sz="15168" b="1"/>
            </a:pPr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559528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0403" y="1248220"/>
            <a:ext cx="13178398" cy="25617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4831" y="4267200"/>
            <a:ext cx="13183970" cy="75552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16" y="1422389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7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831" y="4149124"/>
            <a:ext cx="13183970" cy="2937600"/>
          </a:xfrm>
        </p:spPr>
        <p:txBody>
          <a:bodyPr anchor="b"/>
          <a:lstStyle>
            <a:lvl1pPr algn="l">
              <a:defRPr sz="8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4831" y="7162800"/>
            <a:ext cx="13183970" cy="1720800"/>
          </a:xfrm>
        </p:spPr>
        <p:txBody>
          <a:bodyPr anchor="t"/>
          <a:lstStyle>
            <a:lvl1pPr marL="0" indent="0" algn="l">
              <a:buNone/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16" y="6333055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56" y="6488281"/>
            <a:ext cx="1169956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7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4833" y="4273413"/>
            <a:ext cx="6395062" cy="753479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74615" y="4273413"/>
            <a:ext cx="6394186" cy="753479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116" y="1422389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56" y="1575567"/>
            <a:ext cx="1169956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7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0704" y="4453252"/>
            <a:ext cx="5749192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4830" y="5605777"/>
            <a:ext cx="6395064" cy="621140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312309" y="4446796"/>
            <a:ext cx="5746478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67430" y="5599321"/>
            <a:ext cx="6391360" cy="621140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16" y="1422389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56" y="1575567"/>
            <a:ext cx="1169956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7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0400" y="1248220"/>
            <a:ext cx="13178400" cy="25617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116" y="1422389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3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116" y="1422389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6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830" y="892176"/>
            <a:ext cx="5259168" cy="1952624"/>
          </a:xfrm>
        </p:spPr>
        <p:txBody>
          <a:bodyPr anchor="b"/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6988" y="892179"/>
            <a:ext cx="7581812" cy="10829926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4830" y="3197226"/>
            <a:ext cx="5259168" cy="8524872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16" y="1422389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7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831" y="9601200"/>
            <a:ext cx="13183970" cy="1133476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4831" y="1269930"/>
            <a:ext cx="13183970" cy="7709940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4831" y="10734676"/>
            <a:ext cx="13183970" cy="98742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16" y="9821321"/>
            <a:ext cx="2716712" cy="101601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2456" y="9966177"/>
            <a:ext cx="1169956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7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" y="457200"/>
            <a:ext cx="3962400" cy="13277256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40842" y="570"/>
            <a:ext cx="3904544" cy="13705936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365760" cy="1371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0400" y="1248220"/>
            <a:ext cx="13178400" cy="25617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4831" y="4267200"/>
            <a:ext cx="13183970" cy="777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544800" y="12270179"/>
            <a:ext cx="1532760" cy="7403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4830" y="12271619"/>
            <a:ext cx="1143297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2456" y="1575567"/>
            <a:ext cx="116995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solidFill>
                  <a:srgbClr val="FEFFFF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6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72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85800" indent="-6858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860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32004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41148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body" sz="half" idx="1"/>
          </p:nvPr>
        </p:nvSpPr>
        <p:spPr>
          <a:xfrm>
            <a:off x="4894832" y="4898669"/>
            <a:ext cx="12470708" cy="55937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0000"/>
              </a:lnSpc>
              <a:defRPr sz="13800"/>
            </a:lvl1pPr>
          </a:lstStyle>
          <a:p>
            <a:r>
              <a:rPr sz="9600" b="0" dirty="0">
                <a:solidFill>
                  <a:schemeClr val="tx1"/>
                </a:solidFill>
              </a:rPr>
              <a:t>Content marketing in a nutshell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body" idx="1"/>
          </p:nvPr>
        </p:nvSpPr>
        <p:spPr>
          <a:xfrm>
            <a:off x="1828798" y="1982641"/>
            <a:ext cx="16459202" cy="1121803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>
              <a:lnSpc>
                <a:spcPts val="7350"/>
              </a:lnSpc>
              <a:spcBef>
                <a:spcPts val="0"/>
              </a:spcBef>
              <a:defRPr sz="8000">
                <a:solidFill>
                  <a:srgbClr val="FFFFFF"/>
                </a:solidFill>
              </a:defRPr>
            </a:pPr>
            <a:r>
              <a:rPr dirty="0">
                <a:solidFill>
                  <a:schemeClr val="tx1"/>
                </a:solidFill>
              </a:rPr>
              <a:t>Lowe’s is a Home Improvement Company…</a:t>
            </a:r>
          </a:p>
        </p:txBody>
      </p:sp>
      <p:pic>
        <p:nvPicPr>
          <p:cNvPr id="159" name="image1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9751" y="4048934"/>
            <a:ext cx="12005436" cy="6943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1699591" y="5323855"/>
            <a:ext cx="14580705" cy="2977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91439" rIns="91439" bIns="91439">
            <a:spAutoFit/>
          </a:bodyPr>
          <a:lstStyle>
            <a:lvl1pPr defTabSz="1219200">
              <a:lnSpc>
                <a:spcPct val="110000"/>
              </a:lnSpc>
              <a:spcBef>
                <a:spcPts val="5800"/>
              </a:spcBef>
              <a:defRPr sz="1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8250" dirty="0">
                <a:solidFill>
                  <a:schemeClr val="tx1"/>
                </a:solidFill>
              </a:rPr>
              <a:t>… BUT THEY ARE ALL MEDIA COMPANIES.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xfrm>
            <a:off x="1383329" y="4099891"/>
            <a:ext cx="15374046" cy="537000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 defTabSz="612647">
              <a:defRPr sz="9600" i="1"/>
            </a:pPr>
            <a:r>
              <a:rPr b="0" dirty="0">
                <a:solidFill>
                  <a:schemeClr val="tx1"/>
                </a:solidFill>
              </a:rPr>
              <a:t>“Media is anything that aggregates the attention of a definable market segment into a specific location </a:t>
            </a:r>
            <a:endParaRPr sz="4350" b="0" dirty="0">
              <a:solidFill>
                <a:schemeClr val="tx1"/>
              </a:solidFill>
            </a:endParaRPr>
          </a:p>
          <a:p>
            <a:pPr algn="ctr" defTabSz="612647">
              <a:defRPr sz="9600" i="1"/>
            </a:pPr>
            <a:r>
              <a:rPr b="0" dirty="0">
                <a:solidFill>
                  <a:schemeClr val="tx1"/>
                </a:solidFill>
              </a:rPr>
              <a:t>at a predictable time.”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xfrm>
            <a:off x="1511609" y="1984462"/>
            <a:ext cx="16459202" cy="1121803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7350"/>
              </a:lnSpc>
              <a:spcBef>
                <a:spcPts val="0"/>
              </a:spcBef>
              <a:defRPr sz="8000">
                <a:solidFill>
                  <a:srgbClr val="FFFFFF"/>
                </a:solidFill>
              </a:defRPr>
            </a:pPr>
            <a:r>
              <a:rPr dirty="0">
                <a:solidFill>
                  <a:schemeClr val="tx1"/>
                </a:solidFill>
              </a:rPr>
              <a:t>A simple marketing funnel…</a:t>
            </a:r>
          </a:p>
        </p:txBody>
      </p:sp>
      <p:pic>
        <p:nvPicPr>
          <p:cNvPr id="166" name="image1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16868" y="3865686"/>
            <a:ext cx="6624078" cy="730495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body" idx="1"/>
          </p:nvPr>
        </p:nvSpPr>
        <p:spPr>
          <a:xfrm>
            <a:off x="1734633" y="1837675"/>
            <a:ext cx="16459202" cy="1121803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>
              <a:lnSpc>
                <a:spcPts val="7350"/>
              </a:lnSpc>
              <a:spcBef>
                <a:spcPts val="0"/>
              </a:spcBef>
              <a:defRPr sz="8000">
                <a:solidFill>
                  <a:srgbClr val="FFFFFF"/>
                </a:solidFill>
              </a:defRPr>
            </a:pPr>
            <a:r>
              <a:rPr dirty="0">
                <a:solidFill>
                  <a:schemeClr val="tx1"/>
                </a:solidFill>
              </a:rPr>
              <a:t>Translates to this in content marketing…</a:t>
            </a:r>
          </a:p>
        </p:txBody>
      </p:sp>
      <p:pic>
        <p:nvPicPr>
          <p:cNvPr id="169" name="image2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9959" y="3122342"/>
            <a:ext cx="13005426" cy="98528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1818861" y="4071526"/>
            <a:ext cx="14580705" cy="5192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91439" rIns="91439" bIns="91439">
            <a:spAutoFit/>
          </a:bodyPr>
          <a:lstStyle/>
          <a:p>
            <a:pPr defTabSz="914400">
              <a:lnSpc>
                <a:spcPct val="110000"/>
              </a:lnSpc>
              <a:spcBef>
                <a:spcPts val="4350"/>
              </a:spcBef>
              <a:defRPr sz="1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8250" dirty="0">
                <a:solidFill>
                  <a:schemeClr val="tx1"/>
                </a:solidFill>
              </a:rPr>
              <a:t>THE GOAL AT THE TOP OF THE FUNNEL IS TO</a:t>
            </a:r>
            <a:endParaRPr sz="12375" dirty="0">
              <a:solidFill>
                <a:schemeClr val="tx1"/>
              </a:solidFill>
            </a:endParaRPr>
          </a:p>
          <a:p>
            <a:pPr defTabSz="914400">
              <a:lnSpc>
                <a:spcPct val="110000"/>
              </a:lnSpc>
              <a:spcBef>
                <a:spcPts val="4350"/>
              </a:spcBef>
              <a:defRPr sz="13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9750" dirty="0">
                <a:solidFill>
                  <a:schemeClr val="tx1"/>
                </a:solidFill>
              </a:rPr>
              <a:t>RAISE AWARENESS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xfrm>
            <a:off x="914399" y="831272"/>
            <a:ext cx="16459202" cy="1801092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9800"/>
              </a:lnSpc>
              <a:spcBef>
                <a:spcPts val="0"/>
              </a:spcBef>
              <a:defRPr sz="8000">
                <a:solidFill>
                  <a:srgbClr val="FFFFFF"/>
                </a:solidFill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Here’s what to expect…</a:t>
            </a:r>
          </a:p>
        </p:txBody>
      </p:sp>
      <p:sp>
        <p:nvSpPr>
          <p:cNvPr id="128" name="Shape 128"/>
          <p:cNvSpPr/>
          <p:nvPr/>
        </p:nvSpPr>
        <p:spPr>
          <a:xfrm>
            <a:off x="2051823" y="3641399"/>
            <a:ext cx="15321777" cy="744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" tIns="27432" rIns="27432" bIns="27432">
            <a:spAutoFit/>
          </a:bodyPr>
          <a:lstStyle/>
          <a:p>
            <a:pPr algn="l">
              <a:spcBef>
                <a:spcPts val="5100"/>
              </a:spcBef>
              <a:defRPr sz="5500" b="1">
                <a:solidFill>
                  <a:srgbClr val="2C2C2C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US" sz="4125" dirty="0">
                <a:solidFill>
                  <a:schemeClr val="tx1"/>
                </a:solidFill>
              </a:rPr>
              <a:t>When you finish this module y</a:t>
            </a:r>
            <a:r>
              <a:rPr sz="4125" dirty="0">
                <a:solidFill>
                  <a:schemeClr val="tx1"/>
                </a:solidFill>
              </a:rPr>
              <a:t>ou’ll understand the foundations of Content Marketing.  We’ll be covering:</a:t>
            </a:r>
          </a:p>
          <a:p>
            <a:pPr marL="523875" indent="-523875" algn="l" defTabSz="342900">
              <a:spcBef>
                <a:spcPts val="4575"/>
              </a:spcBef>
              <a:buClr>
                <a:srgbClr val="79BE37"/>
              </a:buClr>
              <a:buSzPct val="100000"/>
              <a:buFont typeface="Arial"/>
              <a:buChar char="•"/>
              <a:defRPr sz="5500" b="1">
                <a:latin typeface="Arial"/>
                <a:ea typeface="Arial"/>
                <a:cs typeface="Arial"/>
                <a:sym typeface="Arial"/>
              </a:defRPr>
            </a:pPr>
            <a:r>
              <a:rPr sz="4125" dirty="0">
                <a:solidFill>
                  <a:schemeClr val="tx1"/>
                </a:solidFill>
              </a:rPr>
              <a:t>The Content Marketing Method </a:t>
            </a:r>
          </a:p>
          <a:p>
            <a:pPr marL="523875" indent="-523875" algn="l" defTabSz="342900">
              <a:spcBef>
                <a:spcPts val="4575"/>
              </a:spcBef>
              <a:buClr>
                <a:srgbClr val="79BE37"/>
              </a:buClr>
              <a:buSzPct val="100000"/>
              <a:buFont typeface="Arial"/>
              <a:buChar char="•"/>
              <a:defRPr sz="5500" b="1">
                <a:latin typeface="Arial"/>
                <a:ea typeface="Arial"/>
                <a:cs typeface="Arial"/>
                <a:sym typeface="Arial"/>
              </a:defRPr>
            </a:pPr>
            <a:r>
              <a:rPr sz="4125" dirty="0">
                <a:solidFill>
                  <a:schemeClr val="tx1"/>
                </a:solidFill>
              </a:rPr>
              <a:t>Content Marketing Lingo</a:t>
            </a:r>
          </a:p>
          <a:p>
            <a:pPr marL="523875" indent="-523875" algn="l" defTabSz="342900">
              <a:spcBef>
                <a:spcPts val="4575"/>
              </a:spcBef>
              <a:buClr>
                <a:srgbClr val="79BE37"/>
              </a:buClr>
              <a:buSzPct val="100000"/>
              <a:buFont typeface="Arial"/>
              <a:buChar char="•"/>
              <a:defRPr sz="5500" b="1">
                <a:latin typeface="Arial"/>
                <a:ea typeface="Arial"/>
                <a:cs typeface="Arial"/>
                <a:sym typeface="Arial"/>
              </a:defRPr>
            </a:pPr>
            <a:r>
              <a:rPr sz="4125" dirty="0">
                <a:solidFill>
                  <a:schemeClr val="tx1"/>
                </a:solidFill>
              </a:rPr>
              <a:t>Content Marketing Metrics</a:t>
            </a:r>
          </a:p>
          <a:p>
            <a:pPr marL="523875" indent="-523875" algn="l" defTabSz="342900">
              <a:spcBef>
                <a:spcPts val="4575"/>
              </a:spcBef>
              <a:buClr>
                <a:srgbClr val="79BE37"/>
              </a:buClr>
              <a:buSzPct val="100000"/>
              <a:buFont typeface="Arial"/>
              <a:buChar char="•"/>
              <a:defRPr sz="5500" b="1">
                <a:latin typeface="Arial"/>
                <a:ea typeface="Arial"/>
                <a:cs typeface="Arial"/>
                <a:sym typeface="Arial"/>
              </a:defRPr>
            </a:pPr>
            <a:r>
              <a:rPr sz="4125" dirty="0">
                <a:solidFill>
                  <a:schemeClr val="tx1"/>
                </a:solidFill>
              </a:rPr>
              <a:t>Content Marketing Roles</a:t>
            </a:r>
          </a:p>
          <a:p>
            <a:pPr marL="523875" indent="-523875" algn="l" defTabSz="342900">
              <a:spcBef>
                <a:spcPts val="4575"/>
              </a:spcBef>
              <a:buClr>
                <a:srgbClr val="79BE37"/>
              </a:buClr>
              <a:buSzPct val="100000"/>
              <a:buFont typeface="Arial"/>
              <a:buChar char="•"/>
              <a:defRPr sz="5500" b="1">
                <a:latin typeface="Arial"/>
                <a:ea typeface="Arial"/>
                <a:cs typeface="Arial"/>
                <a:sym typeface="Arial"/>
              </a:defRPr>
            </a:pPr>
            <a:r>
              <a:rPr sz="4125" dirty="0">
                <a:solidFill>
                  <a:schemeClr val="tx1"/>
                </a:solidFill>
              </a:rPr>
              <a:t>How to get more training on Content Marketing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1558313" y="4250430"/>
            <a:ext cx="15506943" cy="4678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91439" rIns="91439" bIns="91439">
            <a:spAutoFit/>
          </a:bodyPr>
          <a:lstStyle>
            <a:lvl1pPr defTabSz="1219200">
              <a:lnSpc>
                <a:spcPct val="110000"/>
              </a:lnSpc>
              <a:spcBef>
                <a:spcPts val="5800"/>
              </a:spcBef>
              <a:defRPr sz="1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8850" dirty="0">
                <a:solidFill>
                  <a:schemeClr val="tx1"/>
                </a:solidFill>
              </a:rPr>
              <a:t>BUSINESS OWNERS ONLY CARE ABOUT REVENUES AND COSTS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2230244" y="4399516"/>
            <a:ext cx="15540921" cy="5770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39" tIns="91439" rIns="91439" bIns="91439">
            <a:spAutoFit/>
          </a:bodyPr>
          <a:lstStyle>
            <a:lvl1pPr defTabSz="1219200">
              <a:lnSpc>
                <a:spcPct val="110000"/>
              </a:lnSpc>
              <a:spcBef>
                <a:spcPts val="5800"/>
              </a:spcBef>
              <a:defRPr sz="1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8250" dirty="0">
                <a:solidFill>
                  <a:schemeClr val="tx1"/>
                </a:solidFill>
              </a:rPr>
              <a:t>CONTENT MARKETING IS THE INTERSECTION OF ADVERTISING AND PUBLISHING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30755" y="2573204"/>
            <a:ext cx="7985190" cy="9428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6913604">
            <a:off x="9165506" y="3387166"/>
            <a:ext cx="1810161" cy="701538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9991971" y="2049270"/>
            <a:ext cx="2681120" cy="955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7432" tIns="27432" rIns="27432" bIns="27432" anchor="ctr">
            <a:spAutoFit/>
          </a:bodyPr>
          <a:lstStyle>
            <a:lvl1pPr>
              <a:defRPr sz="7800">
                <a:solidFill>
                  <a:srgbClr val="FC1E2C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sz="5850"/>
              <a:t>Content</a:t>
            </a:r>
          </a:p>
        </p:txBody>
      </p:sp>
      <p:pic>
        <p:nvPicPr>
          <p:cNvPr id="137" name="image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209646">
            <a:off x="4101712" y="5238988"/>
            <a:ext cx="3216200" cy="700066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1465052" y="3827232"/>
            <a:ext cx="3764750" cy="955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7432" tIns="27432" rIns="27432" bIns="27432" anchor="ctr">
            <a:spAutoFit/>
          </a:bodyPr>
          <a:lstStyle>
            <a:lvl1pPr>
              <a:defRPr sz="7800">
                <a:solidFill>
                  <a:srgbClr val="FC1E2C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sz="5850"/>
              <a:t>Advertising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1" animBg="1" advAuto="0"/>
      <p:bldP spid="138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23854" y="1354281"/>
            <a:ext cx="12838722" cy="8427027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304800" y="2808774"/>
            <a:ext cx="3943353" cy="955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" tIns="27432" rIns="27432" bIns="27432" anchor="ctr">
            <a:spAutoFit/>
          </a:bodyPr>
          <a:lstStyle>
            <a:lvl1pPr>
              <a:defRPr sz="7800">
                <a:solidFill>
                  <a:srgbClr val="FC1E2C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sz="5850" dirty="0"/>
              <a:t>Content</a:t>
            </a:r>
          </a:p>
        </p:txBody>
      </p:sp>
      <p:pic>
        <p:nvPicPr>
          <p:cNvPr id="142" name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263257">
            <a:off x="3314055" y="3926045"/>
            <a:ext cx="2600421" cy="49095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4959927" y="10259131"/>
            <a:ext cx="6413967" cy="955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" tIns="27432" rIns="27432" bIns="27432" anchor="ctr">
            <a:spAutoFit/>
          </a:bodyPr>
          <a:lstStyle>
            <a:lvl1pPr>
              <a:defRPr sz="7800">
                <a:solidFill>
                  <a:srgbClr val="FC1E2C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sz="5850" dirty="0"/>
              <a:t>Advertising</a:t>
            </a:r>
          </a:p>
        </p:txBody>
      </p:sp>
      <p:pic>
        <p:nvPicPr>
          <p:cNvPr id="144" name="image1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8109241">
            <a:off x="9486137" y="8554098"/>
            <a:ext cx="2696648" cy="7995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2" animBg="1" advAuto="0"/>
      <p:bldP spid="143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92512" y="1988035"/>
            <a:ext cx="10882274" cy="9327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1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893713">
            <a:off x="4569818" y="5101988"/>
            <a:ext cx="1142485" cy="670434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1111043" y="4481559"/>
            <a:ext cx="3600106" cy="955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7432" tIns="27432" rIns="27432" bIns="27432" anchor="ctr">
            <a:spAutoFit/>
          </a:bodyPr>
          <a:lstStyle>
            <a:lvl1pPr>
              <a:defRPr sz="7800">
                <a:solidFill>
                  <a:srgbClr val="FC1E2C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sz="5850"/>
              <a:t>Content</a:t>
            </a:r>
          </a:p>
        </p:txBody>
      </p:sp>
      <p:sp>
        <p:nvSpPr>
          <p:cNvPr id="150" name="Shape 150"/>
          <p:cNvSpPr/>
          <p:nvPr/>
        </p:nvSpPr>
        <p:spPr>
          <a:xfrm>
            <a:off x="162765" y="7930365"/>
            <a:ext cx="5046320" cy="955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7432" tIns="27432" rIns="27432" bIns="27432" anchor="ctr">
            <a:spAutoFit/>
          </a:bodyPr>
          <a:lstStyle>
            <a:lvl1pPr>
              <a:defRPr sz="7800">
                <a:solidFill>
                  <a:srgbClr val="FC1E2C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sz="5850"/>
              <a:t>Advertising</a:t>
            </a:r>
          </a:p>
        </p:txBody>
      </p:sp>
      <p:pic>
        <p:nvPicPr>
          <p:cNvPr id="7" name="image1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893713">
            <a:off x="4637842" y="8785457"/>
            <a:ext cx="1142485" cy="6704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1" animBg="1" advAuto="0"/>
      <p:bldP spid="150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2587083" y="1938036"/>
            <a:ext cx="14380118" cy="1121803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>
              <a:lnSpc>
                <a:spcPts val="7350"/>
              </a:lnSpc>
              <a:spcBef>
                <a:spcPts val="0"/>
              </a:spcBef>
              <a:defRPr sz="8000">
                <a:solidFill>
                  <a:srgbClr val="FFFFFF"/>
                </a:solidFill>
              </a:defRPr>
            </a:pPr>
            <a:r>
              <a:rPr dirty="0">
                <a:solidFill>
                  <a:schemeClr val="tx1"/>
                </a:solidFill>
              </a:rPr>
              <a:t>McDonald’s is a Hamburger Company…</a:t>
            </a:r>
          </a:p>
        </p:txBody>
      </p:sp>
      <p:pic>
        <p:nvPicPr>
          <p:cNvPr id="153" name="image1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22143" y="3719376"/>
            <a:ext cx="10843714" cy="69253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xfrm>
            <a:off x="2180682" y="1179754"/>
            <a:ext cx="16459202" cy="1121803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>
              <a:lnSpc>
                <a:spcPts val="7350"/>
              </a:lnSpc>
              <a:spcBef>
                <a:spcPts val="0"/>
              </a:spcBef>
              <a:defRPr sz="8000">
                <a:solidFill>
                  <a:srgbClr val="FFFFFF"/>
                </a:solidFill>
              </a:defRPr>
            </a:pPr>
            <a:r>
              <a:rPr dirty="0">
                <a:solidFill>
                  <a:schemeClr val="tx1"/>
                </a:solidFill>
              </a:rPr>
              <a:t>Cordell &amp; Cordell is a Family Attorney firm…</a:t>
            </a:r>
          </a:p>
        </p:txBody>
      </p:sp>
      <p:pic>
        <p:nvPicPr>
          <p:cNvPr id="156" name="image1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70615" y="3792624"/>
            <a:ext cx="10725152" cy="7038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1" animBg="1" advAuto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148</Words>
  <Application>Microsoft Office PowerPoint</Application>
  <PresentationFormat>Custom</PresentationFormat>
  <Paragraphs>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Century Gothic</vt:lpstr>
      <vt:lpstr>Chalkduster</vt:lpstr>
      <vt:lpstr>Helvetica Light</vt:lpstr>
      <vt:lpstr>Helvetica Neue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01</dc:creator>
  <cp:lastModifiedBy>Tom Tubergen</cp:lastModifiedBy>
  <cp:revision>5</cp:revision>
  <dcterms:modified xsi:type="dcterms:W3CDTF">2017-12-20T18:17:00Z</dcterms:modified>
</cp:coreProperties>
</file>