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7"/>
    <p:restoredTop sz="94456"/>
  </p:normalViewPr>
  <p:slideViewPr>
    <p:cSldViewPr snapToGrid="0" snapToObjects="1">
      <p:cViewPr varScale="1">
        <p:scale>
          <a:sx n="82" d="100"/>
          <a:sy n="82"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DF7E1-D33F-F848-86A6-D9F390AD8EFA}"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15958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F7E1-D33F-F848-86A6-D9F390AD8EFA}"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22449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F7E1-D33F-F848-86A6-D9F390AD8EFA}"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214303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F7E1-D33F-F848-86A6-D9F390AD8EFA}"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160654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DF7E1-D33F-F848-86A6-D9F390AD8EFA}"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124594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DF7E1-D33F-F848-86A6-D9F390AD8EFA}"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42625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DF7E1-D33F-F848-86A6-D9F390AD8EFA}" type="datetimeFigureOut">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2558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DF7E1-D33F-F848-86A6-D9F390AD8EFA}" type="datetimeFigureOut">
              <a:rPr lang="en-US" smtClean="0"/>
              <a:t>3/25/20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45488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DF7E1-D33F-F848-86A6-D9F390AD8EFA}" type="datetimeFigureOut">
              <a:rPr lang="en-US" smtClean="0"/>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22205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DF7E1-D33F-F848-86A6-D9F390AD8EFA}"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196535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DF7E1-D33F-F848-86A6-D9F390AD8EFA}"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8B08F-C83F-1340-AB76-4D30EBFAA5BD}" type="slidenum">
              <a:rPr lang="en-US" smtClean="0"/>
              <a:t>‹#›</a:t>
            </a:fld>
            <a:endParaRPr lang="en-US"/>
          </a:p>
        </p:txBody>
      </p:sp>
    </p:spTree>
    <p:extLst>
      <p:ext uri="{BB962C8B-B14F-4D97-AF65-F5344CB8AC3E}">
        <p14:creationId xmlns:p14="http://schemas.microsoft.com/office/powerpoint/2010/main" val="13339652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DF7E1-D33F-F848-86A6-D9F390AD8EFA}" type="datetimeFigureOut">
              <a:rPr lang="en-US" smtClean="0"/>
              <a:t>3/25/20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8B08F-C83F-1340-AB76-4D30EBFAA5BD}" type="slidenum">
              <a:rPr lang="en-US" smtClean="0"/>
              <a:t>‹#›</a:t>
            </a:fld>
            <a:endParaRPr lang="en-US"/>
          </a:p>
        </p:txBody>
      </p:sp>
    </p:spTree>
    <p:extLst>
      <p:ext uri="{BB962C8B-B14F-4D97-AF65-F5344CB8AC3E}">
        <p14:creationId xmlns:p14="http://schemas.microsoft.com/office/powerpoint/2010/main" val="46012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pload.wikimedia.org/wikipedia/" TargetMode="Externa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1.staticflickr.com/" TargetMode="Externa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itannica.com/biography/Shenzong" TargetMode="External"/><Relationship Id="rId3" Type="http://schemas.openxmlformats.org/officeDocument/2006/relationships/hyperlink" Target="https://www.britannica.com/biography/Wang-Ansh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pload.wikimedia.org/wikipedia/commons" TargetMode="Externa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topic/credit" TargetMode="External"/><Relationship Id="rId4" Type="http://schemas.openxmlformats.org/officeDocument/2006/relationships/hyperlink" Target="https://www.britannica.com/topic/taxation" TargetMode="External"/><Relationship Id="rId1" Type="http://schemas.openxmlformats.org/officeDocument/2006/relationships/slideLayout" Target="../slideLayouts/slideLayout2.xml"/><Relationship Id="rId2" Type="http://schemas.openxmlformats.org/officeDocument/2006/relationships/hyperlink" Target="https://www.britannica.com/topic/mone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9" Type="http://schemas.openxmlformats.org/officeDocument/2006/relationships/hyperlink" Target="https://en.wikipedia.org/wiki/Catholic_theology" TargetMode="External"/><Relationship Id="rId20" Type="http://schemas.openxmlformats.org/officeDocument/2006/relationships/hyperlink" Target="https://en.wikipedia.org/wiki/Aristotelianism" TargetMode="External"/><Relationship Id="rId21" Type="http://schemas.openxmlformats.org/officeDocument/2006/relationships/hyperlink" Target="https://en.wikipedia.org/wiki/Summa_Theologica" TargetMode="External"/><Relationship Id="rId22" Type="http://schemas.openxmlformats.org/officeDocument/2006/relationships/hyperlink" Target="https://en.wikipedia.org/wiki/Summa_contra_Gentiles" TargetMode="External"/><Relationship Id="rId23" Type="http://schemas.openxmlformats.org/officeDocument/2006/relationships/hyperlink" Target="https://en.wikipedia.org/wiki/Catholic_Church" TargetMode="External"/><Relationship Id="rId24" Type="http://schemas.openxmlformats.org/officeDocument/2006/relationships/hyperlink" Target="https://en.wikipedia.org/wiki/Saint" TargetMode="External"/><Relationship Id="rId25" Type="http://schemas.openxmlformats.org/officeDocument/2006/relationships/hyperlink" Target="https://en.wikipedia.org/wiki/Speculative_reason" TargetMode="External"/><Relationship Id="rId26" Type="http://schemas.openxmlformats.org/officeDocument/2006/relationships/hyperlink" Target="https://en.wikipedia.org/wiki/Theology" TargetMode="External"/><Relationship Id="rId10" Type="http://schemas.openxmlformats.org/officeDocument/2006/relationships/hyperlink" Target="https://en.wikipedia.org/wiki/Jurist" TargetMode="External"/><Relationship Id="rId11" Type="http://schemas.openxmlformats.org/officeDocument/2006/relationships/hyperlink" Target="https://en.wikipedia.org/wiki/Scholasticism" TargetMode="External"/><Relationship Id="rId12" Type="http://schemas.openxmlformats.org/officeDocument/2006/relationships/hyperlink" Target="https://en.wikipedia.org/wiki/Natural_theology" TargetMode="External"/><Relationship Id="rId13" Type="http://schemas.openxmlformats.org/officeDocument/2006/relationships/hyperlink" Target="https://en.wikipedia.org/wiki/Thomism" TargetMode="External"/><Relationship Id="rId14" Type="http://schemas.openxmlformats.org/officeDocument/2006/relationships/hyperlink" Target="https://en.wikipedia.org/wiki/Reason" TargetMode="External"/><Relationship Id="rId15" Type="http://schemas.openxmlformats.org/officeDocument/2006/relationships/hyperlink" Target="https://en.wikipedia.org/wiki/Western_thought" TargetMode="External"/><Relationship Id="rId16" Type="http://schemas.openxmlformats.org/officeDocument/2006/relationships/hyperlink" Target="https://en.wikipedia.org/wiki/Modern_philosophy" TargetMode="External"/><Relationship Id="rId17" Type="http://schemas.openxmlformats.org/officeDocument/2006/relationships/hyperlink" Target="https://en.wikipedia.org/wiki/Natural_law" TargetMode="External"/><Relationship Id="rId18" Type="http://schemas.openxmlformats.org/officeDocument/2006/relationships/hyperlink" Target="https://en.wikipedia.org/wiki/Metaphysics" TargetMode="External"/><Relationship Id="rId19" Type="http://schemas.openxmlformats.org/officeDocument/2006/relationships/hyperlink" Target="https://en.wikipedia.org/wiki/Aristotle" TargetMode="External"/><Relationship Id="rId1" Type="http://schemas.openxmlformats.org/officeDocument/2006/relationships/slideLayout" Target="../slideLayouts/slideLayout2.xml"/><Relationship Id="rId2" Type="http://schemas.openxmlformats.org/officeDocument/2006/relationships/hyperlink" Target="https://en.wikipedia.org/wiki/Italians" TargetMode="External"/><Relationship Id="rId3" Type="http://schemas.openxmlformats.org/officeDocument/2006/relationships/hyperlink" Target="https://en.wikipedia.org/wiki/Thomas_Aquinas" TargetMode="External"/><Relationship Id="rId4" Type="http://schemas.openxmlformats.org/officeDocument/2006/relationships/hyperlink" Target="https://en.wikipedia.org/wiki/Dominican_Order" TargetMode="External"/><Relationship Id="rId5" Type="http://schemas.openxmlformats.org/officeDocument/2006/relationships/hyperlink" Target="https://en.wikipedia.org/wiki/Friar" TargetMode="External"/><Relationship Id="rId6" Type="http://schemas.openxmlformats.org/officeDocument/2006/relationships/hyperlink" Target="https://en.wikipedia.org/wiki/Catholic_priest" TargetMode="External"/><Relationship Id="rId7" Type="http://schemas.openxmlformats.org/officeDocument/2006/relationships/hyperlink" Target="https://en.wikipedia.org/wiki/Doctor_of_the_Church" TargetMode="External"/><Relationship Id="rId8" Type="http://schemas.openxmlformats.org/officeDocument/2006/relationships/hyperlink" Target="https://en.wikipedia.org/wiki/List_of_Catholic_philosophers_and_theologia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itannica.com/topic/semuren" TargetMode="External"/><Relationship Id="rId3" Type="http://schemas.openxmlformats.org/officeDocument/2006/relationships/hyperlink" Target="https://www.britannica.com/topic/hanr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itannica.com/topic/nanr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place/Europe" TargetMode="External"/><Relationship Id="rId4" Type="http://schemas.openxmlformats.org/officeDocument/2006/relationships/hyperlink" Target="https://www.britannica.com/topic/silk" TargetMode="External"/><Relationship Id="rId5" Type="http://schemas.openxmlformats.org/officeDocument/2006/relationships/hyperlink" Target="https://www.britannica.com/topic/history-of-Italy" TargetMode="External"/><Relationship Id="rId1" Type="http://schemas.openxmlformats.org/officeDocument/2006/relationships/slideLayout" Target="../slideLayouts/slideLayout2.xml"/><Relationship Id="rId2" Type="http://schemas.openxmlformats.org/officeDocument/2006/relationships/hyperlink" Target="https://www.britannica.com/place/ancient-Middle-E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Social Life 1000-1500</a:t>
            </a:r>
            <a:endParaRPr lang="en-US" dirty="0"/>
          </a:p>
        </p:txBody>
      </p:sp>
      <p:sp>
        <p:nvSpPr>
          <p:cNvPr id="3" name="Content Placeholder 2"/>
          <p:cNvSpPr>
            <a:spLocks noGrp="1"/>
          </p:cNvSpPr>
          <p:nvPr>
            <p:ph idx="1"/>
          </p:nvPr>
        </p:nvSpPr>
        <p:spPr/>
        <p:txBody>
          <a:bodyPr/>
          <a:lstStyle/>
          <a:p>
            <a:r>
              <a:rPr lang="en-US" dirty="0" smtClean="0"/>
              <a:t>China</a:t>
            </a:r>
          </a:p>
          <a:p>
            <a:r>
              <a:rPr lang="en-US" dirty="0" smtClean="0"/>
              <a:t>Europe</a:t>
            </a:r>
          </a:p>
        </p:txBody>
      </p:sp>
    </p:spTree>
    <p:extLst>
      <p:ext uri="{BB962C8B-B14F-4D97-AF65-F5344CB8AC3E}">
        <p14:creationId xmlns:p14="http://schemas.microsoft.com/office/powerpoint/2010/main" val="92071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Yuan decline</a:t>
            </a:r>
            <a:endParaRPr lang="en-US" dirty="0"/>
          </a:p>
        </p:txBody>
      </p:sp>
      <p:sp>
        <p:nvSpPr>
          <p:cNvPr id="3" name="Content Placeholder 2"/>
          <p:cNvSpPr>
            <a:spLocks noGrp="1"/>
          </p:cNvSpPr>
          <p:nvPr>
            <p:ph idx="1"/>
          </p:nvPr>
        </p:nvSpPr>
        <p:spPr/>
        <p:txBody>
          <a:bodyPr/>
          <a:lstStyle/>
          <a:p>
            <a:r>
              <a:rPr lang="en-US" dirty="0" smtClean="0"/>
              <a:t>Fractured into independent like states, Yuan not truly Chinese..</a:t>
            </a:r>
          </a:p>
          <a:p>
            <a:r>
              <a:rPr lang="en-US" dirty="0" smtClean="0"/>
              <a:t>Era of Marco Polo, published account of years of travel and trade in China---”best seller” in Europe. </a:t>
            </a:r>
            <a:endParaRPr lang="en-US" dirty="0"/>
          </a:p>
        </p:txBody>
      </p:sp>
    </p:spTree>
    <p:extLst>
      <p:ext uri="{BB962C8B-B14F-4D97-AF65-F5344CB8AC3E}">
        <p14:creationId xmlns:p14="http://schemas.microsoft.com/office/powerpoint/2010/main" val="186110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05600" y="1905001"/>
            <a:ext cx="11734800" cy="4525963"/>
          </a:xfrm>
        </p:spPr>
        <p:txBody>
          <a:bodyPr/>
          <a:lstStyle/>
          <a:p>
            <a:r>
              <a:rPr lang="en-US" sz="1400" dirty="0">
                <a:hlinkClick r:id="rId2"/>
              </a:rPr>
              <a:t>https://upload.wikimedia.org/wikipedia/</a:t>
            </a:r>
            <a:endParaRPr lang="en-US" sz="1400" dirty="0"/>
          </a:p>
          <a:p>
            <a:r>
              <a:rPr lang="en-US" sz="1400" dirty="0"/>
              <a:t>  commons/thumb/3/3d/</a:t>
            </a:r>
            <a:r>
              <a:rPr lang="en-US" sz="1400" dirty="0" err="1"/>
              <a:t>Marco_Polo_-_costume</a:t>
            </a:r>
            <a:endParaRPr lang="en-US" sz="1400" dirty="0"/>
          </a:p>
          <a:p>
            <a:r>
              <a:rPr lang="en-US" sz="1400" dirty="0"/>
              <a:t>_tartare.jpg/550px-Marco_Polo</a:t>
            </a:r>
          </a:p>
          <a:p>
            <a:r>
              <a:rPr lang="en-US" sz="1400" dirty="0"/>
              <a:t>_-_costume_tartare.jpg</a:t>
            </a:r>
            <a:endParaRPr lang="en-US" sz="1400" dirty="0"/>
          </a:p>
        </p:txBody>
      </p:sp>
      <p:sp>
        <p:nvSpPr>
          <p:cNvPr id="1026" name="AutoShape 2" descr="Image result for marco pol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marco polo"/>
          <p:cNvPicPr>
            <a:picLocks noChangeAspect="1" noChangeArrowheads="1"/>
          </p:cNvPicPr>
          <p:nvPr/>
        </p:nvPicPr>
        <p:blipFill>
          <a:blip r:embed="rId3" cstate="print"/>
          <a:srcRect/>
          <a:stretch>
            <a:fillRect/>
          </a:stretch>
        </p:blipFill>
        <p:spPr bwMode="auto">
          <a:xfrm>
            <a:off x="1828800" y="0"/>
            <a:ext cx="4753807" cy="6858000"/>
          </a:xfrm>
          <a:prstGeom prst="rect">
            <a:avLst/>
          </a:prstGeom>
          <a:noFill/>
        </p:spPr>
      </p:pic>
    </p:spTree>
    <p:extLst>
      <p:ext uri="{BB962C8B-B14F-4D97-AF65-F5344CB8AC3E}">
        <p14:creationId xmlns:p14="http://schemas.microsoft.com/office/powerpoint/2010/main" val="141036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Ming Dynasty 1368-1644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Ming dynasty, which encompassed the reigns of 16 emperors, proved to be one of the </a:t>
            </a:r>
            <a:r>
              <a:rPr lang="en-US" dirty="0" err="1" smtClean="0"/>
              <a:t>stablest</a:t>
            </a:r>
            <a:r>
              <a:rPr lang="en-US" dirty="0" smtClean="0"/>
              <a:t> and longest ruling periods of Chinese history. Rulers of Korea, Mongolia, East Turkistan, Myanmar, Siam, and Nam Viet regularly acknowledged Ming </a:t>
            </a:r>
            <a:r>
              <a:rPr lang="en-US" dirty="0" err="1" smtClean="0"/>
              <a:t>overlordship</a:t>
            </a:r>
            <a:r>
              <a:rPr lang="en-US" dirty="0" smtClean="0"/>
              <a:t>, and at times tribute was received from as far away as Japan, Java and Sumatra, Sri Lanka and South India, the East African coast, the Persian Gulf region, and Samarkand. Modern Chinese </a:t>
            </a:r>
            <a:r>
              <a:rPr lang="en-US" dirty="0" err="1" smtClean="0"/>
              <a:t>honour</a:t>
            </a:r>
            <a:r>
              <a:rPr lang="en-US" dirty="0" smtClean="0"/>
              <a:t> the Ming emperors especially for having restored China’s international power and prestige, which had been in decline since the 8th century. The Ming emperors probably exercised more far-reaching influence in East Asia than any other native rulers of China, and their attitude toward the representatives of Portugal, Spain, Russia, Britain, and Holland who appeared in China before the end of their dynasty was a condescending one. https://www.britannica.com/place/China/Changes-under-Kublai-Khan-and-his-successors</a:t>
            </a:r>
            <a:endParaRPr lang="en-US" dirty="0"/>
          </a:p>
        </p:txBody>
      </p:sp>
    </p:spTree>
    <p:extLst>
      <p:ext uri="{BB962C8B-B14F-4D97-AF65-F5344CB8AC3E}">
        <p14:creationId xmlns:p14="http://schemas.microsoft.com/office/powerpoint/2010/main" val="7452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https://upload.wikimedia.org/wikipedia/commons/e/e4/Ming_divisions.png</a:t>
            </a:r>
            <a:endParaRPr lang="en-US" dirty="0"/>
          </a:p>
        </p:txBody>
      </p:sp>
      <p:pic>
        <p:nvPicPr>
          <p:cNvPr id="1026" name="Picture 2" descr="Image result for map of china during ming dynasty"/>
          <p:cNvPicPr>
            <a:picLocks noChangeAspect="1" noChangeArrowheads="1"/>
          </p:cNvPicPr>
          <p:nvPr/>
        </p:nvPicPr>
        <p:blipFill>
          <a:blip r:embed="rId2" cstate="print"/>
          <a:srcRect/>
          <a:stretch>
            <a:fillRect/>
          </a:stretch>
        </p:blipFill>
        <p:spPr bwMode="auto">
          <a:xfrm>
            <a:off x="1524000" y="0"/>
            <a:ext cx="8520360" cy="6027738"/>
          </a:xfrm>
          <a:prstGeom prst="rect">
            <a:avLst/>
          </a:prstGeom>
          <a:noFill/>
        </p:spPr>
      </p:pic>
      <p:sp>
        <p:nvSpPr>
          <p:cNvPr id="5" name="Rectangle 4"/>
          <p:cNvSpPr/>
          <p:nvPr/>
        </p:nvSpPr>
        <p:spPr>
          <a:xfrm>
            <a:off x="3505200" y="6019801"/>
            <a:ext cx="4572000" cy="646331"/>
          </a:xfrm>
          <a:prstGeom prst="rect">
            <a:avLst/>
          </a:prstGeom>
        </p:spPr>
        <p:txBody>
          <a:bodyPr>
            <a:spAutoFit/>
          </a:bodyPr>
          <a:lstStyle/>
          <a:p>
            <a:r>
              <a:rPr lang="en-US" dirty="0"/>
              <a:t>https://upload.wikimedia.org/wikipedia/commons/e/e4/Ming_divisions.png</a:t>
            </a:r>
            <a:endParaRPr lang="en-US" dirty="0"/>
          </a:p>
        </p:txBody>
      </p:sp>
    </p:spTree>
    <p:extLst>
      <p:ext uri="{BB962C8B-B14F-4D97-AF65-F5344CB8AC3E}">
        <p14:creationId xmlns:p14="http://schemas.microsoft.com/office/powerpoint/2010/main" val="64124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58200" y="1600201"/>
            <a:ext cx="2209800" cy="4525963"/>
          </a:xfrm>
        </p:spPr>
        <p:txBody>
          <a:bodyPr>
            <a:normAutofit/>
          </a:bodyPr>
          <a:lstStyle/>
          <a:p>
            <a:pPr>
              <a:buNone/>
            </a:pPr>
            <a:r>
              <a:rPr lang="en-US" sz="1400" dirty="0">
                <a:hlinkClick r:id="rId2"/>
              </a:rPr>
              <a:t>https://c1.staticflickr.com</a:t>
            </a:r>
            <a:endParaRPr lang="en-US" sz="1400" dirty="0"/>
          </a:p>
          <a:p>
            <a:pPr>
              <a:buNone/>
            </a:pPr>
            <a:r>
              <a:rPr lang="en-US" sz="1400" dirty="0"/>
              <a:t>/3/2865/11264970784_ee</a:t>
            </a:r>
          </a:p>
          <a:p>
            <a:pPr>
              <a:buNone/>
            </a:pPr>
            <a:r>
              <a:rPr lang="en-US" sz="1400" dirty="0"/>
              <a:t>6bd0cba2_b.jpg</a:t>
            </a:r>
            <a:endParaRPr lang="en-US" sz="1400" dirty="0"/>
          </a:p>
        </p:txBody>
      </p:sp>
      <p:pic>
        <p:nvPicPr>
          <p:cNvPr id="551938" name="Picture 2" descr="Image result for ming dynasty vase"/>
          <p:cNvPicPr>
            <a:picLocks noChangeAspect="1" noChangeArrowheads="1"/>
          </p:cNvPicPr>
          <p:nvPr/>
        </p:nvPicPr>
        <p:blipFill>
          <a:blip r:embed="rId3" cstate="print"/>
          <a:srcRect/>
          <a:stretch>
            <a:fillRect/>
          </a:stretch>
        </p:blipFill>
        <p:spPr bwMode="auto">
          <a:xfrm>
            <a:off x="1524001" y="-1981200"/>
            <a:ext cx="6505575" cy="9753601"/>
          </a:xfrm>
          <a:prstGeom prst="rect">
            <a:avLst/>
          </a:prstGeom>
          <a:noFill/>
        </p:spPr>
      </p:pic>
    </p:spTree>
    <p:extLst>
      <p:ext uri="{BB962C8B-B14F-4D97-AF65-F5344CB8AC3E}">
        <p14:creationId xmlns:p14="http://schemas.microsoft.com/office/powerpoint/2010/main" val="138179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Western Europe move toward Nation States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8975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52962" name="Picture 2" descr="Image result for europe in the 11th century"/>
          <p:cNvPicPr>
            <a:picLocks noChangeAspect="1" noChangeArrowheads="1"/>
          </p:cNvPicPr>
          <p:nvPr/>
        </p:nvPicPr>
        <p:blipFill>
          <a:blip r:embed="rId2" cstate="print"/>
          <a:srcRect/>
          <a:stretch>
            <a:fillRect/>
          </a:stretch>
        </p:blipFill>
        <p:spPr bwMode="auto">
          <a:xfrm>
            <a:off x="1752600" y="-304800"/>
            <a:ext cx="8763000" cy="6762545"/>
          </a:xfrm>
          <a:prstGeom prst="rect">
            <a:avLst/>
          </a:prstGeom>
          <a:noFill/>
        </p:spPr>
      </p:pic>
      <p:sp>
        <p:nvSpPr>
          <p:cNvPr id="5" name="Rectangle 4"/>
          <p:cNvSpPr/>
          <p:nvPr/>
        </p:nvSpPr>
        <p:spPr>
          <a:xfrm>
            <a:off x="3657600" y="6211670"/>
            <a:ext cx="4572000" cy="646331"/>
          </a:xfrm>
          <a:prstGeom prst="rect">
            <a:avLst/>
          </a:prstGeom>
        </p:spPr>
        <p:txBody>
          <a:bodyPr>
            <a:spAutoFit/>
          </a:bodyPr>
          <a:lstStyle/>
          <a:p>
            <a:r>
              <a:rPr lang="en-US" dirty="0"/>
              <a:t>https://upload.wikimedia.org/wikipedia/commons/1/18/Europe_814.png</a:t>
            </a:r>
            <a:endParaRPr lang="en-US" dirty="0"/>
          </a:p>
        </p:txBody>
      </p:sp>
    </p:spTree>
    <p:extLst>
      <p:ext uri="{BB962C8B-B14F-4D97-AF65-F5344CB8AC3E}">
        <p14:creationId xmlns:p14="http://schemas.microsoft.com/office/powerpoint/2010/main" val="110035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657601"/>
            <a:ext cx="8229600" cy="2468563"/>
          </a:xfrm>
        </p:spPr>
        <p:txBody>
          <a:bodyPr/>
          <a:lstStyle/>
          <a:p>
            <a:r>
              <a:rPr lang="en-US" dirty="0" smtClean="0"/>
              <a:t>https://upload.wikimedia.org/wikipedia/commons/6/6e/Europe_1199ad_political_map.png</a:t>
            </a:r>
            <a:endParaRPr lang="en-US" dirty="0"/>
          </a:p>
        </p:txBody>
      </p:sp>
      <p:pic>
        <p:nvPicPr>
          <p:cNvPr id="556034" name="Picture 2" descr="Image result for europe in the 12th century"/>
          <p:cNvPicPr>
            <a:picLocks noChangeAspect="1" noChangeArrowheads="1"/>
          </p:cNvPicPr>
          <p:nvPr/>
        </p:nvPicPr>
        <p:blipFill>
          <a:blip r:embed="rId2" cstate="print"/>
          <a:srcRect/>
          <a:stretch>
            <a:fillRect/>
          </a:stretch>
        </p:blipFill>
        <p:spPr bwMode="auto">
          <a:xfrm>
            <a:off x="1524000" y="0"/>
            <a:ext cx="9144000" cy="5410200"/>
          </a:xfrm>
          <a:prstGeom prst="rect">
            <a:avLst/>
          </a:prstGeom>
          <a:noFill/>
        </p:spPr>
      </p:pic>
      <p:sp>
        <p:nvSpPr>
          <p:cNvPr id="5" name="Rectangle 4"/>
          <p:cNvSpPr/>
          <p:nvPr/>
        </p:nvSpPr>
        <p:spPr>
          <a:xfrm>
            <a:off x="3733800" y="5562601"/>
            <a:ext cx="4572000" cy="646331"/>
          </a:xfrm>
          <a:prstGeom prst="rect">
            <a:avLst/>
          </a:prstGeom>
        </p:spPr>
        <p:txBody>
          <a:bodyPr>
            <a:spAutoFit/>
          </a:bodyPr>
          <a:lstStyle/>
          <a:p>
            <a:r>
              <a:rPr lang="en-US" dirty="0"/>
              <a:t>https://upload.wikimedia.org/wikipedia/commons/6/6e/Europe_1199ad_political_map.png</a:t>
            </a:r>
            <a:endParaRPr lang="en-US" dirty="0"/>
          </a:p>
        </p:txBody>
      </p:sp>
    </p:spTree>
    <p:extLst>
      <p:ext uri="{BB962C8B-B14F-4D97-AF65-F5344CB8AC3E}">
        <p14:creationId xmlns:p14="http://schemas.microsoft.com/office/powerpoint/2010/main" val="169231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5715001"/>
            <a:ext cx="8229600" cy="4525963"/>
          </a:xfrm>
        </p:spPr>
        <p:txBody>
          <a:bodyPr>
            <a:normAutofit/>
          </a:bodyPr>
          <a:lstStyle/>
          <a:p>
            <a:r>
              <a:rPr lang="en-US" sz="1400" dirty="0"/>
              <a:t>https://upload.wikimedia.org/wikipedia/commons/e/e1/Europe_in_the_13th_century.gif</a:t>
            </a:r>
            <a:endParaRPr lang="en-US" sz="1400" dirty="0"/>
          </a:p>
        </p:txBody>
      </p:sp>
      <p:pic>
        <p:nvPicPr>
          <p:cNvPr id="557058" name="Picture 2" descr="Image result for europe in the 13th century"/>
          <p:cNvPicPr>
            <a:picLocks noChangeAspect="1" noChangeArrowheads="1"/>
          </p:cNvPicPr>
          <p:nvPr/>
        </p:nvPicPr>
        <p:blipFill>
          <a:blip r:embed="rId2" cstate="print"/>
          <a:srcRect/>
          <a:stretch>
            <a:fillRect/>
          </a:stretch>
        </p:blipFill>
        <p:spPr bwMode="auto">
          <a:xfrm>
            <a:off x="1524000" y="0"/>
            <a:ext cx="6858000" cy="5705476"/>
          </a:xfrm>
          <a:prstGeom prst="rect">
            <a:avLst/>
          </a:prstGeom>
          <a:noFill/>
        </p:spPr>
      </p:pic>
    </p:spTree>
    <p:extLst>
      <p:ext uri="{BB962C8B-B14F-4D97-AF65-F5344CB8AC3E}">
        <p14:creationId xmlns:p14="http://schemas.microsoft.com/office/powerpoint/2010/main" val="143809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28800" y="6324601"/>
            <a:ext cx="8229600" cy="4525963"/>
          </a:xfrm>
        </p:spPr>
        <p:txBody>
          <a:bodyPr>
            <a:normAutofit/>
          </a:bodyPr>
          <a:lstStyle/>
          <a:p>
            <a:r>
              <a:rPr lang="en-US" sz="1400" dirty="0"/>
              <a:t>https://upload.wikimedia.org/wikipedia/commons/0/0c/Europe_in_1328.png</a:t>
            </a:r>
            <a:endParaRPr lang="en-US" sz="1400" dirty="0"/>
          </a:p>
        </p:txBody>
      </p:sp>
      <p:pic>
        <p:nvPicPr>
          <p:cNvPr id="558082" name="Picture 2" descr="Image result for europe in the 14th century"/>
          <p:cNvPicPr>
            <a:picLocks noChangeAspect="1" noChangeArrowheads="1"/>
          </p:cNvPicPr>
          <p:nvPr/>
        </p:nvPicPr>
        <p:blipFill>
          <a:blip r:embed="rId2" cstate="print"/>
          <a:srcRect/>
          <a:stretch>
            <a:fillRect/>
          </a:stretch>
        </p:blipFill>
        <p:spPr bwMode="auto">
          <a:xfrm>
            <a:off x="1524000" y="-1"/>
            <a:ext cx="6705600" cy="6341529"/>
          </a:xfrm>
          <a:prstGeom prst="rect">
            <a:avLst/>
          </a:prstGeom>
          <a:noFill/>
        </p:spPr>
      </p:pic>
    </p:spTree>
    <p:extLst>
      <p:ext uri="{BB962C8B-B14F-4D97-AF65-F5344CB8AC3E}">
        <p14:creationId xmlns:p14="http://schemas.microsoft.com/office/powerpoint/2010/main" val="12776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normAutofit/>
          </a:bodyPr>
          <a:lstStyle/>
          <a:p>
            <a:r>
              <a:rPr lang="en-US" sz="2400" dirty="0"/>
              <a:t>Song Dynasty (northern 960-1127, Southern 1127-1279)</a:t>
            </a:r>
          </a:p>
          <a:p>
            <a:pPr fontAlgn="base"/>
            <a:r>
              <a:rPr lang="en-US" sz="2400" dirty="0" err="1">
                <a:hlinkClick r:id="rId2"/>
              </a:rPr>
              <a:t>Shenzong</a:t>
            </a:r>
            <a:r>
              <a:rPr lang="en-US" sz="2400" dirty="0"/>
              <a:t> (reigned 1067–85) …. </a:t>
            </a:r>
            <a:r>
              <a:rPr lang="en-US" sz="2400" dirty="0" err="1"/>
              <a:t>Shenzong</a:t>
            </a:r>
            <a:r>
              <a:rPr lang="en-US" sz="2400" dirty="0"/>
              <a:t> responded vigorously (and rather unexpectedly, from the standpoint of many bureaucrats) to the problems troubling the established order, some of which were approaching crisis proportions. Keeping above partisan politics, he made the scholar-poet </a:t>
            </a:r>
            <a:r>
              <a:rPr lang="en-US" sz="2400" dirty="0">
                <a:hlinkClick r:id="rId3"/>
              </a:rPr>
              <a:t>Wang </a:t>
            </a:r>
            <a:r>
              <a:rPr lang="en-US" sz="2400" dirty="0" err="1">
                <a:hlinkClick r:id="rId3"/>
              </a:rPr>
              <a:t>Anshi</a:t>
            </a:r>
            <a:r>
              <a:rPr lang="en-US" sz="2400" dirty="0"/>
              <a:t> his chief </a:t>
            </a:r>
            <a:r>
              <a:rPr lang="en-US" sz="2400" dirty="0" err="1"/>
              <a:t>councillor</a:t>
            </a:r>
            <a:r>
              <a:rPr lang="en-US" sz="2400" dirty="0"/>
              <a:t> and gave him full backing to make sweeping reforms. Known as the New Laws, or New Policies, these reform measures attempted drastic institutional changes. ….</a:t>
            </a:r>
          </a:p>
        </p:txBody>
      </p:sp>
    </p:spTree>
    <p:extLst>
      <p:ext uri="{BB962C8B-B14F-4D97-AF65-F5344CB8AC3E}">
        <p14:creationId xmlns:p14="http://schemas.microsoft.com/office/powerpoint/2010/main" val="178174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95600" y="6400801"/>
            <a:ext cx="8229600" cy="4525963"/>
          </a:xfrm>
        </p:spPr>
        <p:txBody>
          <a:bodyPr>
            <a:normAutofit/>
          </a:bodyPr>
          <a:lstStyle/>
          <a:p>
            <a:r>
              <a:rPr lang="en-US" sz="1400" dirty="0"/>
              <a:t>https://upload.wikimedia.org/wikipedia/commons/6/6d/Europe_in_1470.PNG</a:t>
            </a:r>
            <a:endParaRPr lang="en-US" sz="1400" dirty="0"/>
          </a:p>
        </p:txBody>
      </p:sp>
      <p:pic>
        <p:nvPicPr>
          <p:cNvPr id="559106" name="Picture 2" descr="Image result for europe in the 15th century map"/>
          <p:cNvPicPr>
            <a:picLocks noChangeAspect="1" noChangeArrowheads="1"/>
          </p:cNvPicPr>
          <p:nvPr/>
        </p:nvPicPr>
        <p:blipFill>
          <a:blip r:embed="rId2" cstate="print"/>
          <a:srcRect/>
          <a:stretch>
            <a:fillRect/>
          </a:stretch>
        </p:blipFill>
        <p:spPr bwMode="auto">
          <a:xfrm>
            <a:off x="1524000" y="304800"/>
            <a:ext cx="5715000" cy="6191250"/>
          </a:xfrm>
          <a:prstGeom prst="rect">
            <a:avLst/>
          </a:prstGeom>
          <a:noFill/>
        </p:spPr>
      </p:pic>
    </p:spTree>
    <p:extLst>
      <p:ext uri="{BB962C8B-B14F-4D97-AF65-F5344CB8AC3E}">
        <p14:creationId xmlns:p14="http://schemas.microsoft.com/office/powerpoint/2010/main" val="199551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Western Europe 1000-1500 Political and Social life</a:t>
            </a:r>
            <a:endParaRPr lang="en-US" dirty="0"/>
          </a:p>
        </p:txBody>
      </p:sp>
      <p:sp>
        <p:nvSpPr>
          <p:cNvPr id="3" name="Content Placeholder 2"/>
          <p:cNvSpPr>
            <a:spLocks noGrp="1"/>
          </p:cNvSpPr>
          <p:nvPr>
            <p:ph idx="1"/>
          </p:nvPr>
        </p:nvSpPr>
        <p:spPr/>
        <p:txBody>
          <a:bodyPr/>
          <a:lstStyle/>
          <a:p>
            <a:pPr>
              <a:buNone/>
            </a:pPr>
            <a:r>
              <a:rPr lang="en-US" dirty="0" smtClean="0"/>
              <a:t> </a:t>
            </a:r>
          </a:p>
          <a:p>
            <a:r>
              <a:rPr lang="en-US" dirty="0" smtClean="0"/>
              <a:t>Decline of oath bound obligations; rise of national identities;   </a:t>
            </a:r>
          </a:p>
          <a:p>
            <a:r>
              <a:rPr lang="en-US" dirty="0" smtClean="0"/>
              <a:t>Power of Church over Salvation; </a:t>
            </a:r>
          </a:p>
          <a:p>
            <a:r>
              <a:rPr lang="en-US" dirty="0" smtClean="0"/>
              <a:t>Beginnings of “middle class”-aka bourgeois</a:t>
            </a:r>
          </a:p>
          <a:p>
            <a:pPr>
              <a:buNone/>
            </a:pPr>
            <a:endParaRPr lang="en-US" dirty="0"/>
          </a:p>
        </p:txBody>
      </p:sp>
    </p:spTree>
    <p:extLst>
      <p:ext uri="{BB962C8B-B14F-4D97-AF65-F5344CB8AC3E}">
        <p14:creationId xmlns:p14="http://schemas.microsoft.com/office/powerpoint/2010/main" val="1438003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Decline of Oath Bound Relationships</a:t>
            </a:r>
            <a:endParaRPr lang="en-US" dirty="0"/>
          </a:p>
        </p:txBody>
      </p:sp>
      <p:sp>
        <p:nvSpPr>
          <p:cNvPr id="3" name="Content Placeholder 2"/>
          <p:cNvSpPr>
            <a:spLocks noGrp="1"/>
          </p:cNvSpPr>
          <p:nvPr>
            <p:ph idx="1"/>
          </p:nvPr>
        </p:nvSpPr>
        <p:spPr/>
        <p:txBody>
          <a:bodyPr/>
          <a:lstStyle/>
          <a:p>
            <a:r>
              <a:rPr lang="en-US" dirty="0" smtClean="0"/>
              <a:t>Oath Bound—aka “Feudalism”…bound by oath of loyalty to either lord or to land--Fealty</a:t>
            </a:r>
          </a:p>
          <a:p>
            <a:r>
              <a:rPr lang="en-US" dirty="0" smtClean="0"/>
              <a:t>Support in terms of military foot soldiers, knights, taxation….in return for control of land and population.   </a:t>
            </a:r>
          </a:p>
          <a:p>
            <a:r>
              <a:rPr lang="en-US" dirty="0" smtClean="0"/>
              <a:t>Primarily Western Europe from 800 to 1400 A.D.</a:t>
            </a:r>
          </a:p>
          <a:p>
            <a:endParaRPr lang="en-US" dirty="0" smtClean="0"/>
          </a:p>
        </p:txBody>
      </p:sp>
    </p:spTree>
    <p:extLst>
      <p:ext uri="{BB962C8B-B14F-4D97-AF65-F5344CB8AC3E}">
        <p14:creationId xmlns:p14="http://schemas.microsoft.com/office/powerpoint/2010/main" val="74475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Decline?</a:t>
            </a:r>
            <a:endParaRPr lang="en-US" dirty="0"/>
          </a:p>
        </p:txBody>
      </p:sp>
      <p:sp>
        <p:nvSpPr>
          <p:cNvPr id="3" name="Content Placeholder 2"/>
          <p:cNvSpPr>
            <a:spLocks noGrp="1"/>
          </p:cNvSpPr>
          <p:nvPr>
            <p:ph idx="1"/>
          </p:nvPr>
        </p:nvSpPr>
        <p:spPr/>
        <p:txBody>
          <a:bodyPr/>
          <a:lstStyle/>
          <a:p>
            <a:r>
              <a:rPr lang="en-US" dirty="0" smtClean="0"/>
              <a:t>Black Plague; </a:t>
            </a:r>
          </a:p>
          <a:p>
            <a:r>
              <a:rPr lang="en-US" dirty="0" smtClean="0"/>
              <a:t>English Longbow;</a:t>
            </a:r>
          </a:p>
          <a:p>
            <a:r>
              <a:rPr lang="en-US" dirty="0" smtClean="0"/>
              <a:t>Centralization of King’s (national) power;</a:t>
            </a:r>
          </a:p>
          <a:p>
            <a:r>
              <a:rPr lang="en-US" dirty="0" smtClean="0"/>
              <a:t>Rise of the middle class.</a:t>
            </a:r>
          </a:p>
          <a:p>
            <a:endParaRPr lang="en-US" dirty="0"/>
          </a:p>
        </p:txBody>
      </p:sp>
    </p:spTree>
    <p:extLst>
      <p:ext uri="{BB962C8B-B14F-4D97-AF65-F5344CB8AC3E}">
        <p14:creationId xmlns:p14="http://schemas.microsoft.com/office/powerpoint/2010/main" val="151104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Death</a:t>
            </a:r>
            <a:endParaRPr lang="en-US" dirty="0"/>
          </a:p>
        </p:txBody>
      </p:sp>
      <p:sp>
        <p:nvSpPr>
          <p:cNvPr id="3" name="Content Placeholder 2"/>
          <p:cNvSpPr>
            <a:spLocks noGrp="1"/>
          </p:cNvSpPr>
          <p:nvPr>
            <p:ph idx="1"/>
          </p:nvPr>
        </p:nvSpPr>
        <p:spPr/>
        <p:txBody>
          <a:bodyPr/>
          <a:lstStyle/>
          <a:p>
            <a:r>
              <a:rPr lang="en-US" dirty="0" smtClean="0"/>
              <a:t>Reading Assignment: https://en.wikipedia.org/wiki/Black_Death</a:t>
            </a:r>
          </a:p>
          <a:p>
            <a:endParaRPr lang="en-US" dirty="0" smtClean="0"/>
          </a:p>
          <a:p>
            <a:endParaRPr lang="en-US" dirty="0" smtClean="0"/>
          </a:p>
          <a:p>
            <a:endParaRPr lang="en-US" dirty="0"/>
          </a:p>
        </p:txBody>
      </p:sp>
    </p:spTree>
    <p:extLst>
      <p:ext uri="{BB962C8B-B14F-4D97-AF65-F5344CB8AC3E}">
        <p14:creationId xmlns:p14="http://schemas.microsoft.com/office/powerpoint/2010/main" val="210918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Century Pandemic</a:t>
            </a:r>
            <a:endParaRPr lang="en-US" dirty="0"/>
          </a:p>
        </p:txBody>
      </p:sp>
      <p:sp>
        <p:nvSpPr>
          <p:cNvPr id="3" name="Content Placeholder 2"/>
          <p:cNvSpPr>
            <a:spLocks noGrp="1"/>
          </p:cNvSpPr>
          <p:nvPr>
            <p:ph idx="1"/>
          </p:nvPr>
        </p:nvSpPr>
        <p:spPr/>
        <p:txBody>
          <a:bodyPr/>
          <a:lstStyle/>
          <a:p>
            <a:pPr>
              <a:buNone/>
            </a:pPr>
            <a:r>
              <a:rPr lang="en-US" dirty="0" smtClean="0"/>
              <a:t>Beginning around 1350 and carried likely by fleas on rats, the Bubonic plague spread from Central Asia to China, India, Middle East Europe.  </a:t>
            </a:r>
          </a:p>
          <a:p>
            <a:pPr>
              <a:buNone/>
            </a:pPr>
            <a:r>
              <a:rPr lang="en-US" dirty="0" smtClean="0"/>
              <a:t>Within a decade estimated 30% of world population dies.  About 50% in Western Europe</a:t>
            </a:r>
          </a:p>
          <a:p>
            <a:pPr>
              <a:buNone/>
            </a:pPr>
            <a:endParaRPr lang="en-US" dirty="0"/>
          </a:p>
        </p:txBody>
      </p:sp>
    </p:spTree>
    <p:extLst>
      <p:ext uri="{BB962C8B-B14F-4D97-AF65-F5344CB8AC3E}">
        <p14:creationId xmlns:p14="http://schemas.microsoft.com/office/powerpoint/2010/main" val="62242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in Europe</a:t>
            </a:r>
            <a:endParaRPr lang="en-US" dirty="0"/>
          </a:p>
        </p:txBody>
      </p:sp>
      <p:sp>
        <p:nvSpPr>
          <p:cNvPr id="3" name="Content Placeholder 2"/>
          <p:cNvSpPr>
            <a:spLocks noGrp="1"/>
          </p:cNvSpPr>
          <p:nvPr>
            <p:ph idx="1"/>
          </p:nvPr>
        </p:nvSpPr>
        <p:spPr/>
        <p:txBody>
          <a:bodyPr>
            <a:normAutofit/>
          </a:bodyPr>
          <a:lstStyle/>
          <a:p>
            <a:r>
              <a:rPr lang="en-US" dirty="0" smtClean="0"/>
              <a:t>Intense persecution of Jews, lepers, other minority groups---God’s wrath, poisoned wells</a:t>
            </a:r>
          </a:p>
          <a:p>
            <a:r>
              <a:rPr lang="en-US" dirty="0" smtClean="0"/>
              <a:t>Fixation of death and afterlife; repentance; or abandoned faith---shortage of clergy (caring for ill—died themselves); closing of monasteries. </a:t>
            </a:r>
          </a:p>
          <a:p>
            <a:r>
              <a:rPr lang="en-US" dirty="0" smtClean="0"/>
              <a:t>Loss of work force, relationship of lord and labor more now contract less of oath based---landed estates shrink in numbers; wages increase (still fixed)</a:t>
            </a:r>
          </a:p>
          <a:p>
            <a:r>
              <a:rPr lang="en-US" dirty="0" smtClean="0"/>
              <a:t>Movement toward towns and cities; countryside return to wild, much less cultivation.</a:t>
            </a:r>
          </a:p>
          <a:p>
            <a:endParaRPr lang="en-US" dirty="0"/>
          </a:p>
        </p:txBody>
      </p:sp>
    </p:spTree>
    <p:extLst>
      <p:ext uri="{BB962C8B-B14F-4D97-AF65-F5344CB8AC3E}">
        <p14:creationId xmlns:p14="http://schemas.microsoft.com/office/powerpoint/2010/main" val="68868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000" y="5410201"/>
            <a:ext cx="8229600" cy="4525963"/>
          </a:xfrm>
        </p:spPr>
        <p:txBody>
          <a:bodyPr/>
          <a:lstStyle/>
          <a:p>
            <a:r>
              <a:rPr lang="en-US" dirty="0" smtClean="0"/>
              <a:t>https://upload.wikimedia.org/wikipedia/commons/f/f8/Spread-Of-The-Black-Death.gif</a:t>
            </a:r>
            <a:endParaRPr lang="en-US" dirty="0"/>
          </a:p>
        </p:txBody>
      </p:sp>
      <p:pic>
        <p:nvPicPr>
          <p:cNvPr id="560130" name="Picture 2" descr="Image result for map of black death spread"/>
          <p:cNvPicPr>
            <a:picLocks noChangeAspect="1" noChangeArrowheads="1" noCrop="1"/>
          </p:cNvPicPr>
          <p:nvPr/>
        </p:nvPicPr>
        <p:blipFill>
          <a:blip r:embed="rId2" cstate="print"/>
          <a:srcRect/>
          <a:stretch>
            <a:fillRect/>
          </a:stretch>
        </p:blipFill>
        <p:spPr bwMode="auto">
          <a:xfrm>
            <a:off x="1524000" y="0"/>
            <a:ext cx="9144000" cy="5486400"/>
          </a:xfrm>
          <a:prstGeom prst="rect">
            <a:avLst/>
          </a:prstGeom>
          <a:noFill/>
        </p:spPr>
      </p:pic>
    </p:spTree>
    <p:extLst>
      <p:ext uri="{BB962C8B-B14F-4D97-AF65-F5344CB8AC3E}">
        <p14:creationId xmlns:p14="http://schemas.microsoft.com/office/powerpoint/2010/main" val="193656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Longbow</a:t>
            </a:r>
            <a:endParaRPr lang="en-US" dirty="0"/>
          </a:p>
        </p:txBody>
      </p:sp>
      <p:sp>
        <p:nvSpPr>
          <p:cNvPr id="3" name="Content Placeholder 2"/>
          <p:cNvSpPr>
            <a:spLocks noGrp="1"/>
          </p:cNvSpPr>
          <p:nvPr>
            <p:ph idx="1"/>
          </p:nvPr>
        </p:nvSpPr>
        <p:spPr/>
        <p:txBody>
          <a:bodyPr>
            <a:normAutofit/>
          </a:bodyPr>
          <a:lstStyle/>
          <a:p>
            <a:r>
              <a:rPr lang="en-US" dirty="0" smtClean="0"/>
              <a:t>Specially trained archers used the Welsh style longbow in 14</a:t>
            </a:r>
            <a:r>
              <a:rPr lang="en-US" baseline="30000" dirty="0" smtClean="0"/>
              <a:t>th</a:t>
            </a:r>
            <a:r>
              <a:rPr lang="en-US" dirty="0" smtClean="0"/>
              <a:t> cent. Battles between the English and French.  Arrows such force that penetrate the armor of the knights and their war horses. </a:t>
            </a:r>
          </a:p>
          <a:p>
            <a:r>
              <a:rPr lang="en-US" dirty="0" smtClean="0"/>
              <a:t> Battle of Agincourt.   Ends the age of the knights, begins age of a more professionally trained army.  Longbows used until gunpowder fired weapons replace them in the 15</a:t>
            </a:r>
            <a:r>
              <a:rPr lang="en-US" baseline="30000" dirty="0" smtClean="0"/>
              <a:t>th</a:t>
            </a:r>
            <a:r>
              <a:rPr lang="en-US" dirty="0" smtClean="0"/>
              <a:t> and 16</a:t>
            </a:r>
            <a:r>
              <a:rPr lang="en-US" baseline="30000" dirty="0" smtClean="0"/>
              <a:t>th</a:t>
            </a:r>
            <a:r>
              <a:rPr lang="en-US" dirty="0" smtClean="0"/>
              <a:t> Cent.   </a:t>
            </a:r>
            <a:endParaRPr lang="en-US" dirty="0"/>
          </a:p>
        </p:txBody>
      </p:sp>
    </p:spTree>
    <p:extLst>
      <p:ext uri="{BB962C8B-B14F-4D97-AF65-F5344CB8AC3E}">
        <p14:creationId xmlns:p14="http://schemas.microsoft.com/office/powerpoint/2010/main" val="571128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0" y="1905001"/>
            <a:ext cx="8229600" cy="4525963"/>
          </a:xfrm>
        </p:spPr>
        <p:txBody>
          <a:bodyPr/>
          <a:lstStyle/>
          <a:p>
            <a:r>
              <a:rPr lang="en-US" sz="1400" dirty="0">
                <a:hlinkClick r:id="rId2"/>
              </a:rPr>
              <a:t>https://upload.wikimedia.org/wikipedia/commons</a:t>
            </a:r>
            <a:endParaRPr lang="en-US" sz="1400" dirty="0"/>
          </a:p>
          <a:p>
            <a:r>
              <a:rPr lang="en-US" sz="1400" dirty="0"/>
              <a:t>/thumb/c/c2/NMW_-_Bogensch%C3%BCtze.jpg</a:t>
            </a:r>
          </a:p>
          <a:p>
            <a:r>
              <a:rPr lang="en-US" sz="1400" dirty="0"/>
              <a:t>/513px-NMW_-_Bogensch%C3%BCtze.jpg</a:t>
            </a:r>
            <a:endParaRPr lang="en-US" sz="1400" dirty="0"/>
          </a:p>
        </p:txBody>
      </p:sp>
      <p:pic>
        <p:nvPicPr>
          <p:cNvPr id="561154" name="Picture 2" descr="Image result for images of english longbow"/>
          <p:cNvPicPr>
            <a:picLocks noChangeAspect="1" noChangeArrowheads="1"/>
          </p:cNvPicPr>
          <p:nvPr/>
        </p:nvPicPr>
        <p:blipFill>
          <a:blip r:embed="rId3" cstate="print"/>
          <a:srcRect/>
          <a:stretch>
            <a:fillRect/>
          </a:stretch>
        </p:blipFill>
        <p:spPr bwMode="auto">
          <a:xfrm>
            <a:off x="1676400" y="250138"/>
            <a:ext cx="4419600" cy="6607862"/>
          </a:xfrm>
          <a:prstGeom prst="rect">
            <a:avLst/>
          </a:prstGeom>
          <a:noFill/>
        </p:spPr>
      </p:pic>
    </p:spTree>
    <p:extLst>
      <p:ext uri="{BB962C8B-B14F-4D97-AF65-F5344CB8AC3E}">
        <p14:creationId xmlns:p14="http://schemas.microsoft.com/office/powerpoint/2010/main" val="185323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pPr fontAlgn="base"/>
            <a:r>
              <a:rPr lang="en-US" sz="6400" dirty="0"/>
              <a:t>The government squarely faced the reality of a rapidly spreading </a:t>
            </a:r>
            <a:r>
              <a:rPr lang="en-US" sz="6400" dirty="0">
                <a:hlinkClick r:id="rId2"/>
              </a:rPr>
              <a:t>money</a:t>
            </a:r>
            <a:r>
              <a:rPr lang="en-US" sz="6400" dirty="0"/>
              <a:t> economy by increasing the supply of currency. The state became involved in trading, buying specific products of one area for resale elsewhere (thereby facilitating the exchange of goods), stabilizing prices whenever and wherever necessary, and making a profit itself. This did not displace private trading activities. On the contrary, the government extended </a:t>
            </a:r>
            <a:r>
              <a:rPr lang="en-US" sz="6400" dirty="0">
                <a:hlinkClick r:id="rId3"/>
              </a:rPr>
              <a:t>loans</a:t>
            </a:r>
            <a:r>
              <a:rPr lang="en-US" sz="6400" dirty="0"/>
              <a:t> to small urban and regional traders through state pawnshops—a practice somewhat like modern government banking but unheard-of at the time. Far more important, if not controversial, the government made loans at the interest rate, low for the period, of 20 percent to the whole peasantry during the sowing season, thus assuring their farming productivity and undercutting their dependency upon usurious loans from the well-to-do. The government also maintained granaries in various cities to ensure adequate supplies on hand in case of emergency need. The burden on wealthy and poor alike was made more equitable by a graduated </a:t>
            </a:r>
            <a:r>
              <a:rPr lang="en-US" sz="6400" dirty="0">
                <a:hlinkClick r:id="rId4"/>
              </a:rPr>
              <a:t>tax</a:t>
            </a:r>
            <a:r>
              <a:rPr lang="en-US" sz="6400" dirty="0"/>
              <a:t> scale based on a reassessment of the size and the productivity of the landholdings. Similarly, compulsory </a:t>
            </a:r>
            <a:r>
              <a:rPr lang="en-US" sz="6400" dirty="0" err="1"/>
              <a:t>labour</a:t>
            </a:r>
            <a:r>
              <a:rPr lang="en-US" sz="6400" dirty="0"/>
              <a:t> was converted to a system of graduated tax payments, which were used to finance a hired-</a:t>
            </a:r>
            <a:r>
              <a:rPr lang="en-US" sz="6400" dirty="0" err="1"/>
              <a:t>labour</a:t>
            </a:r>
            <a:r>
              <a:rPr lang="en-US" sz="6400" dirty="0"/>
              <a:t> service program that at least theoretically controlled underemployment in farming areas. Requisition of various supplies from guilds was also replaced by cash assessments, with which the government was to buy what it needed at a fair price.</a:t>
            </a:r>
          </a:p>
          <a:p>
            <a:endParaRPr lang="en-US" dirty="0"/>
          </a:p>
        </p:txBody>
      </p:sp>
    </p:spTree>
    <p:extLst>
      <p:ext uri="{BB962C8B-B14F-4D97-AF65-F5344CB8AC3E}">
        <p14:creationId xmlns:p14="http://schemas.microsoft.com/office/powerpoint/2010/main" val="132020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Middle Class</a:t>
            </a:r>
            <a:endParaRPr lang="en-US" dirty="0"/>
          </a:p>
        </p:txBody>
      </p:sp>
      <p:sp>
        <p:nvSpPr>
          <p:cNvPr id="3" name="Content Placeholder 2"/>
          <p:cNvSpPr>
            <a:spLocks noGrp="1"/>
          </p:cNvSpPr>
          <p:nvPr>
            <p:ph idx="1"/>
          </p:nvPr>
        </p:nvSpPr>
        <p:spPr/>
        <p:txBody>
          <a:bodyPr>
            <a:normAutofit/>
          </a:bodyPr>
          <a:lstStyle/>
          <a:p>
            <a:r>
              <a:rPr lang="en-US" dirty="0" smtClean="0"/>
              <a:t>As the merchant class and trade guilds gained greater resources in society, esp. in the 14</a:t>
            </a:r>
            <a:r>
              <a:rPr lang="en-US" baseline="30000" dirty="0" smtClean="0"/>
              <a:t>th</a:t>
            </a:r>
            <a:r>
              <a:rPr lang="en-US" dirty="0" smtClean="0"/>
              <a:t> Cent...more social power, more economic power…lessen the oath bound relationships, focused on a more contractual relationship.  Lessen control of barons and landowner class---all the way to King.</a:t>
            </a:r>
          </a:p>
          <a:p>
            <a:r>
              <a:rPr lang="en-US" dirty="0" smtClean="0"/>
              <a:t>Guilds, in some places replaces the Church as the communal locus of faith and prayer.</a:t>
            </a:r>
          </a:p>
        </p:txBody>
      </p:sp>
    </p:spTree>
    <p:extLst>
      <p:ext uri="{BB962C8B-B14F-4D97-AF65-F5344CB8AC3E}">
        <p14:creationId xmlns:p14="http://schemas.microsoft.com/office/powerpoint/2010/main" val="28599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Centralization of Royal power</a:t>
            </a:r>
            <a:endParaRPr lang="en-US" dirty="0"/>
          </a:p>
        </p:txBody>
      </p:sp>
      <p:sp>
        <p:nvSpPr>
          <p:cNvPr id="3" name="Content Placeholder 2"/>
          <p:cNvSpPr>
            <a:spLocks noGrp="1"/>
          </p:cNvSpPr>
          <p:nvPr>
            <p:ph idx="1"/>
          </p:nvPr>
        </p:nvSpPr>
        <p:spPr/>
        <p:txBody>
          <a:bodyPr/>
          <a:lstStyle/>
          <a:p>
            <a:r>
              <a:rPr lang="en-US" dirty="0" smtClean="0"/>
              <a:t>Identity of allegiance, less on a local level, more on the person of the King and the royal family.   Royal administrations;</a:t>
            </a:r>
          </a:p>
          <a:p>
            <a:r>
              <a:rPr lang="en-US" dirty="0" smtClean="0"/>
              <a:t>Awareness of a sense of belonging to more than local lord, rather belonging to central royal power. </a:t>
            </a:r>
          </a:p>
          <a:p>
            <a:r>
              <a:rPr lang="en-US" dirty="0" smtClean="0"/>
              <a:t>Decline of Church’s secular powers and wealth</a:t>
            </a:r>
          </a:p>
          <a:p>
            <a:endParaRPr lang="en-US" dirty="0"/>
          </a:p>
        </p:txBody>
      </p:sp>
    </p:spTree>
    <p:extLst>
      <p:ext uri="{BB962C8B-B14F-4D97-AF65-F5344CB8AC3E}">
        <p14:creationId xmlns:p14="http://schemas.microsoft.com/office/powerpoint/2010/main" val="701731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a:t>
            </a:r>
            <a:endParaRPr lang="en-US" dirty="0"/>
          </a:p>
        </p:txBody>
      </p:sp>
      <p:sp>
        <p:nvSpPr>
          <p:cNvPr id="3" name="Content Placeholder 2"/>
          <p:cNvSpPr>
            <a:spLocks noGrp="1"/>
          </p:cNvSpPr>
          <p:nvPr>
            <p:ph idx="1"/>
          </p:nvPr>
        </p:nvSpPr>
        <p:spPr/>
        <p:txBody>
          <a:bodyPr/>
          <a:lstStyle/>
          <a:p>
            <a:r>
              <a:rPr lang="en-US" dirty="0" smtClean="0"/>
              <a:t>Major land owner in Europe;  wealth of Europe in hands of clergy</a:t>
            </a:r>
          </a:p>
          <a:p>
            <a:r>
              <a:rPr lang="en-US" dirty="0" smtClean="0"/>
              <a:t>Bishops, Priests, monks, nuns, friars---communities of faith and service—education, care for the sick.</a:t>
            </a:r>
          </a:p>
          <a:p>
            <a:r>
              <a:rPr lang="en-US" dirty="0" smtClean="0"/>
              <a:t>Through use of sacraments, controlled means of salvation, hope, eternal life</a:t>
            </a:r>
          </a:p>
        </p:txBody>
      </p:sp>
    </p:spTree>
    <p:extLst>
      <p:ext uri="{BB962C8B-B14F-4D97-AF65-F5344CB8AC3E}">
        <p14:creationId xmlns:p14="http://schemas.microsoft.com/office/powerpoint/2010/main" val="2855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Aquinas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“Saint Thomas Aquinas</a:t>
            </a:r>
            <a:r>
              <a:rPr lang="en-US" dirty="0" smtClean="0"/>
              <a:t> : 1225 – 7 March 1274) was an </a:t>
            </a:r>
            <a:r>
              <a:rPr lang="en-US" dirty="0" smtClean="0">
                <a:hlinkClick r:id="rId2" tooltip="Italians"/>
              </a:rPr>
              <a:t>Italian</a:t>
            </a:r>
            <a:r>
              <a:rPr lang="en-US" baseline="30000" dirty="0" smtClean="0">
                <a:hlinkClick r:id="rId3"/>
              </a:rPr>
              <a:t>[6][7]</a:t>
            </a:r>
            <a:r>
              <a:rPr lang="en-US" dirty="0" smtClean="0">
                <a:hlinkClick r:id="rId4" tooltip="Dominican Order"/>
              </a:rPr>
              <a:t>Dominican</a:t>
            </a:r>
            <a:r>
              <a:rPr lang="en-US" dirty="0" smtClean="0"/>
              <a:t> </a:t>
            </a:r>
            <a:r>
              <a:rPr lang="en-US" dirty="0" smtClean="0">
                <a:hlinkClick r:id="rId5" tooltip="Friar"/>
              </a:rPr>
              <a:t>friar</a:t>
            </a:r>
            <a:r>
              <a:rPr lang="en-US" dirty="0" smtClean="0"/>
              <a:t>, </a:t>
            </a:r>
            <a:r>
              <a:rPr lang="en-US" dirty="0" smtClean="0">
                <a:hlinkClick r:id="rId6" tooltip="Catholic priest"/>
              </a:rPr>
              <a:t>Catholic priest</a:t>
            </a:r>
            <a:r>
              <a:rPr lang="en-US" dirty="0" smtClean="0"/>
              <a:t>, and </a:t>
            </a:r>
            <a:r>
              <a:rPr lang="en-US" dirty="0" smtClean="0">
                <a:hlinkClick r:id="rId7" tooltip="Doctor of the Church"/>
              </a:rPr>
              <a:t>Doctor of the Church</a:t>
            </a:r>
            <a:r>
              <a:rPr lang="en-US" dirty="0" smtClean="0"/>
              <a:t>. He was an immensely influential </a:t>
            </a:r>
            <a:r>
              <a:rPr lang="en-US" dirty="0" smtClean="0">
                <a:hlinkClick r:id="rId8" tooltip="List of Catholic philosophers and theologians"/>
              </a:rPr>
              <a:t>philosopher</a:t>
            </a:r>
            <a:r>
              <a:rPr lang="en-US" dirty="0" smtClean="0"/>
              <a:t>, </a:t>
            </a:r>
            <a:r>
              <a:rPr lang="en-US" dirty="0" smtClean="0">
                <a:hlinkClick r:id="rId9" tooltip="Catholic theology"/>
              </a:rPr>
              <a:t>theologian</a:t>
            </a:r>
            <a:r>
              <a:rPr lang="en-US" dirty="0" smtClean="0"/>
              <a:t>, and </a:t>
            </a:r>
            <a:r>
              <a:rPr lang="en-US" dirty="0" smtClean="0">
                <a:hlinkClick r:id="rId10" tooltip="Jurist"/>
              </a:rPr>
              <a:t>jurist</a:t>
            </a:r>
            <a:r>
              <a:rPr lang="en-US" dirty="0" smtClean="0"/>
              <a:t> in the tradition of </a:t>
            </a:r>
            <a:r>
              <a:rPr lang="en-US" dirty="0" smtClean="0">
                <a:hlinkClick r:id="rId11" tooltip="Scholasticism"/>
              </a:rPr>
              <a:t>scholasticism</a:t>
            </a:r>
            <a:r>
              <a:rPr lang="en-US" dirty="0" smtClean="0"/>
              <a:t>, within which he is also known as the </a:t>
            </a:r>
            <a:r>
              <a:rPr lang="en-US" b="1" i="1" dirty="0" smtClean="0"/>
              <a:t>Doctor </a:t>
            </a:r>
            <a:r>
              <a:rPr lang="en-US" b="1" i="1" dirty="0" err="1" smtClean="0"/>
              <a:t>Angelicus</a:t>
            </a:r>
            <a:r>
              <a:rPr lang="en-US" dirty="0" smtClean="0"/>
              <a:t> and the </a:t>
            </a:r>
            <a:r>
              <a:rPr lang="en-US" b="1" i="1" dirty="0" smtClean="0"/>
              <a:t>Doctor </a:t>
            </a:r>
            <a:r>
              <a:rPr lang="en-US" b="1" i="1" dirty="0" err="1" smtClean="0"/>
              <a:t>Communis</a:t>
            </a:r>
            <a:r>
              <a:rPr lang="en-US" dirty="0" smtClean="0"/>
              <a:t>….</a:t>
            </a:r>
          </a:p>
          <a:p>
            <a:r>
              <a:rPr lang="en-US" dirty="0" smtClean="0"/>
              <a:t>He was the foremost classical proponent of </a:t>
            </a:r>
            <a:r>
              <a:rPr lang="en-US" dirty="0" smtClean="0">
                <a:hlinkClick r:id="rId12" tooltip="Natural theology"/>
              </a:rPr>
              <a:t>natural theology</a:t>
            </a:r>
            <a:r>
              <a:rPr lang="en-US" dirty="0" smtClean="0"/>
              <a:t> and the father of </a:t>
            </a:r>
            <a:r>
              <a:rPr lang="en-US" dirty="0" smtClean="0">
                <a:hlinkClick r:id="rId13" tooltip="Thomism"/>
              </a:rPr>
              <a:t>Thomism</a:t>
            </a:r>
            <a:r>
              <a:rPr lang="en-US" dirty="0" smtClean="0"/>
              <a:t>; of which he argued that </a:t>
            </a:r>
            <a:r>
              <a:rPr lang="en-US" dirty="0" smtClean="0">
                <a:hlinkClick r:id="rId14" tooltip="Reason"/>
              </a:rPr>
              <a:t>reason</a:t>
            </a:r>
            <a:r>
              <a:rPr lang="en-US" dirty="0" smtClean="0"/>
              <a:t> is found in God. His influence on </a:t>
            </a:r>
            <a:r>
              <a:rPr lang="en-US" dirty="0" smtClean="0">
                <a:hlinkClick r:id="rId15" tooltip="Western thought"/>
              </a:rPr>
              <a:t>Western thought</a:t>
            </a:r>
            <a:r>
              <a:rPr lang="en-US" dirty="0" smtClean="0"/>
              <a:t> is considerable, and much of </a:t>
            </a:r>
            <a:r>
              <a:rPr lang="en-US" dirty="0" smtClean="0">
                <a:hlinkClick r:id="rId16" tooltip="Modern philosophy"/>
              </a:rPr>
              <a:t>modern philosophy</a:t>
            </a:r>
            <a:r>
              <a:rPr lang="en-US" dirty="0" smtClean="0"/>
              <a:t> developed or opposed his ideas, particularly in the areas of ethics, </a:t>
            </a:r>
            <a:r>
              <a:rPr lang="en-US" dirty="0" smtClean="0">
                <a:hlinkClick r:id="rId17" tooltip="Natural law"/>
              </a:rPr>
              <a:t>natural law</a:t>
            </a:r>
            <a:r>
              <a:rPr lang="en-US" dirty="0" smtClean="0"/>
              <a:t>, </a:t>
            </a:r>
            <a:r>
              <a:rPr lang="en-US" dirty="0" smtClean="0">
                <a:hlinkClick r:id="rId18" tooltip="Metaphysics"/>
              </a:rPr>
              <a:t>metaphysics</a:t>
            </a:r>
            <a:r>
              <a:rPr lang="en-US" dirty="0" smtClean="0"/>
              <a:t>, and political theory. Unlike many currents in the Church of the time,</a:t>
            </a:r>
            <a:r>
              <a:rPr lang="en-US" baseline="30000" dirty="0" smtClean="0">
                <a:hlinkClick r:id="rId3"/>
              </a:rPr>
              <a:t>[9]</a:t>
            </a:r>
            <a:r>
              <a:rPr lang="en-US" dirty="0" smtClean="0"/>
              <a:t> Thomas embraced several ideas put forward by </a:t>
            </a:r>
            <a:r>
              <a:rPr lang="en-US" dirty="0" smtClean="0">
                <a:hlinkClick r:id="rId19" tooltip="Aristotle"/>
              </a:rPr>
              <a:t>Aristotle</a:t>
            </a:r>
            <a:r>
              <a:rPr lang="en-US" dirty="0" smtClean="0"/>
              <a:t>—whom he called "the Philosopher"—and attempted to synthesize </a:t>
            </a:r>
            <a:r>
              <a:rPr lang="en-US" dirty="0" smtClean="0">
                <a:hlinkClick r:id="rId20" tooltip="Aristotelianism"/>
              </a:rPr>
              <a:t>Aristotelian philosophy</a:t>
            </a:r>
            <a:r>
              <a:rPr lang="en-US" dirty="0" smtClean="0"/>
              <a:t> with the principles of Christianity.</a:t>
            </a:r>
            <a:r>
              <a:rPr lang="en-US" baseline="30000" dirty="0" smtClean="0">
                <a:hlinkClick r:id="rId3"/>
              </a:rPr>
              <a:t>[10]</a:t>
            </a:r>
            <a:r>
              <a:rPr lang="en-US" dirty="0" smtClean="0"/>
              <a:t> His best-known works are the </a:t>
            </a:r>
            <a:r>
              <a:rPr lang="en-US" i="1" dirty="0" smtClean="0"/>
              <a:t>Disputed Questions on Truth</a:t>
            </a:r>
            <a:r>
              <a:rPr lang="en-US" dirty="0" smtClean="0"/>
              <a:t> (1256-59), the </a:t>
            </a:r>
            <a:r>
              <a:rPr lang="en-US" i="1" dirty="0" smtClean="0">
                <a:hlinkClick r:id="rId21" tooltip="Summa Theologica"/>
              </a:rPr>
              <a:t>Summa </a:t>
            </a:r>
            <a:r>
              <a:rPr lang="en-US" i="1" dirty="0" err="1" smtClean="0">
                <a:hlinkClick r:id="rId21" tooltip="Summa Theologica"/>
              </a:rPr>
              <a:t>Theologiae</a:t>
            </a:r>
            <a:r>
              <a:rPr lang="en-US" dirty="0" smtClean="0"/>
              <a:t> (1261-63) and the </a:t>
            </a:r>
            <a:r>
              <a:rPr lang="en-US" i="1" dirty="0" smtClean="0">
                <a:hlinkClick r:id="rId22" tooltip="Summa contra Gentiles"/>
              </a:rPr>
              <a:t>Summa contra Gentiles</a:t>
            </a:r>
            <a:r>
              <a:rPr lang="en-US" dirty="0" smtClean="0"/>
              <a:t> (1265-73). ….</a:t>
            </a:r>
          </a:p>
          <a:p>
            <a:r>
              <a:rPr lang="en-US" dirty="0" smtClean="0"/>
              <a:t>The </a:t>
            </a:r>
            <a:r>
              <a:rPr lang="en-US" dirty="0" smtClean="0">
                <a:hlinkClick r:id="rId23" tooltip="Catholic Church"/>
              </a:rPr>
              <a:t>Catholic Church</a:t>
            </a:r>
            <a:r>
              <a:rPr lang="en-US" dirty="0" smtClean="0"/>
              <a:t> honors Thomas Aquinas as a </a:t>
            </a:r>
            <a:r>
              <a:rPr lang="en-US" dirty="0" smtClean="0">
                <a:hlinkClick r:id="rId24" tooltip="Saint"/>
              </a:rPr>
              <a:t>saint</a:t>
            </a:r>
            <a:r>
              <a:rPr lang="en-US" dirty="0" smtClean="0"/>
              <a:t> and regards him as the model teacher for those studying for the priesthood, and indeed the highest expression of both natural reason and </a:t>
            </a:r>
            <a:r>
              <a:rPr lang="en-US" dirty="0" smtClean="0">
                <a:hlinkClick r:id="rId25" tooltip="Speculative reason"/>
              </a:rPr>
              <a:t>speculative</a:t>
            </a:r>
            <a:r>
              <a:rPr lang="en-US" dirty="0" smtClean="0"/>
              <a:t> </a:t>
            </a:r>
            <a:r>
              <a:rPr lang="en-US" dirty="0" smtClean="0">
                <a:hlinkClick r:id="rId26" tooltip="Theology"/>
              </a:rPr>
              <a:t>theology</a:t>
            </a:r>
            <a:r>
              <a:rPr lang="en-US" dirty="0" smtClean="0"/>
              <a:t>. “</a:t>
            </a:r>
          </a:p>
          <a:p>
            <a:endParaRPr lang="en-US" dirty="0" smtClean="0"/>
          </a:p>
          <a:p>
            <a:r>
              <a:rPr lang="en-US" dirty="0" smtClean="0"/>
              <a:t>https://en.wikipedia.org/wiki/Thomas_Aquinas</a:t>
            </a:r>
            <a:endParaRPr lang="en-US" dirty="0"/>
          </a:p>
        </p:txBody>
      </p:sp>
    </p:spTree>
    <p:extLst>
      <p:ext uri="{BB962C8B-B14F-4D97-AF65-F5344CB8AC3E}">
        <p14:creationId xmlns:p14="http://schemas.microsoft.com/office/powerpoint/2010/main" val="111688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4595019"/>
            <a:ext cx="8229600" cy="4525963"/>
          </a:xfrm>
        </p:spPr>
        <p:txBody>
          <a:bodyPr/>
          <a:lstStyle/>
          <a:p>
            <a:endParaRPr lang="en-US" dirty="0"/>
          </a:p>
        </p:txBody>
      </p:sp>
      <p:sp>
        <p:nvSpPr>
          <p:cNvPr id="4" name="Rectangle 3"/>
          <p:cNvSpPr/>
          <p:nvPr/>
        </p:nvSpPr>
        <p:spPr>
          <a:xfrm>
            <a:off x="1828800" y="609601"/>
            <a:ext cx="8839200" cy="2246769"/>
          </a:xfrm>
          <a:prstGeom prst="rect">
            <a:avLst/>
          </a:prstGeom>
        </p:spPr>
        <p:txBody>
          <a:bodyPr wrap="square">
            <a:spAutoFit/>
          </a:bodyPr>
          <a:lstStyle/>
          <a:p>
            <a:pPr fontAlgn="base"/>
            <a:r>
              <a:rPr lang="en-US" sz="2000" dirty="0"/>
              <a:t>The magnitude of the reform program was matched only by the bitter opposition to it. Determined criticism came from the groups hurt by the reform measures: large landowners, big merchants, and moneylenders….. </a:t>
            </a:r>
          </a:p>
          <a:p>
            <a:pPr fontAlgn="base"/>
            <a:r>
              <a:rPr lang="en-US" sz="2000" dirty="0"/>
              <a:t>Without directly attacking the emperor, the critics attacked the reformers for deviating from orthodox Confucianism. </a:t>
            </a:r>
          </a:p>
          <a:p>
            <a:pPr fontAlgn="base"/>
            <a:r>
              <a:rPr lang="en-US" sz="2000" dirty="0"/>
              <a:t> </a:t>
            </a:r>
          </a:p>
          <a:p>
            <a:pPr fontAlgn="base"/>
            <a:r>
              <a:rPr lang="en-US" sz="2000" dirty="0"/>
              <a:t>www.britannica.com/place/China/Foreign-affairs-under-Yangdi</a:t>
            </a:r>
          </a:p>
        </p:txBody>
      </p:sp>
    </p:spTree>
    <p:extLst>
      <p:ext uri="{BB962C8B-B14F-4D97-AF65-F5344CB8AC3E}">
        <p14:creationId xmlns:p14="http://schemas.microsoft.com/office/powerpoint/2010/main" val="94059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Yuan Dynasty</a:t>
            </a:r>
            <a:endParaRPr lang="en-US" dirty="0"/>
          </a:p>
        </p:txBody>
      </p:sp>
      <p:sp>
        <p:nvSpPr>
          <p:cNvPr id="3" name="Content Placeholder 2"/>
          <p:cNvSpPr>
            <a:spLocks noGrp="1"/>
          </p:cNvSpPr>
          <p:nvPr>
            <p:ph idx="1"/>
          </p:nvPr>
        </p:nvSpPr>
        <p:spPr/>
        <p:txBody>
          <a:bodyPr>
            <a:normAutofit/>
          </a:bodyPr>
          <a:lstStyle/>
          <a:p>
            <a:r>
              <a:rPr lang="en-US" dirty="0" smtClean="0"/>
              <a:t>Descendants of Genghis Khan –Kublai Khan</a:t>
            </a:r>
          </a:p>
          <a:p>
            <a:r>
              <a:rPr lang="en-US" dirty="0" smtClean="0"/>
              <a:t>Military conquest</a:t>
            </a:r>
          </a:p>
          <a:p>
            <a:r>
              <a:rPr lang="en-US" dirty="0" smtClean="0"/>
              <a:t>Tried to govern as Chinese:</a:t>
            </a:r>
          </a:p>
          <a:p>
            <a:r>
              <a:rPr lang="en-US" dirty="0" smtClean="0"/>
              <a:t>“1260s the central bureaucracy and the local administration of the Chinese empire were remodeled on Chinese lines, with certain alterations introduced by the Jin state. ”</a:t>
            </a:r>
          </a:p>
          <a:p>
            <a:pPr>
              <a:buNone/>
            </a:pPr>
            <a:r>
              <a:rPr lang="en-US" dirty="0" smtClean="0"/>
              <a:t> https://www.britannica.com/place/China/Changes-under-Kublai-Khan-and-his-successors</a:t>
            </a:r>
            <a:endParaRPr lang="en-US" dirty="0"/>
          </a:p>
        </p:txBody>
      </p:sp>
    </p:spTree>
    <p:extLst>
      <p:ext uri="{BB962C8B-B14F-4D97-AF65-F5344CB8AC3E}">
        <p14:creationId xmlns:p14="http://schemas.microsoft.com/office/powerpoint/2010/main" val="98335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in other ways were clearly foreign system:</a:t>
            </a:r>
          </a:p>
          <a:p>
            <a:r>
              <a:rPr lang="en-US" dirty="0" smtClean="0"/>
              <a:t>“The unwillingness of the Mongols to assimilate with the Chinese is shown by their attempts to cement the inequalities of their rule. After the Song empire had been conquered, the population of China was divided into four classes. The first class was the Mongols themselves, a tiny but privileged minority. Next came the </a:t>
            </a:r>
            <a:r>
              <a:rPr lang="en-US" i="1" dirty="0" err="1" smtClean="0">
                <a:hlinkClick r:id="rId2"/>
              </a:rPr>
              <a:t>semuren</a:t>
            </a:r>
            <a:r>
              <a:rPr lang="en-US" dirty="0" smtClean="0"/>
              <a:t> (“persons with special status”), confederates of the Mongols such as Turks or Middle Eastern Muslims. The third group was called the </a:t>
            </a:r>
            <a:r>
              <a:rPr lang="en-US" i="1" dirty="0" err="1" smtClean="0">
                <a:hlinkClick r:id="rId3"/>
              </a:rPr>
              <a:t>hanren</a:t>
            </a:r>
            <a:r>
              <a:rPr lang="en-US" dirty="0" smtClean="0"/>
              <a:t> (a term that generally means Chinese but that was used to designate the inhabitants of only northern China); this class included the Chinese and other ethnic groups living in the former Jin state, as well as Xi Xia, </a:t>
            </a:r>
            <a:r>
              <a:rPr lang="en-US" dirty="0" err="1" smtClean="0"/>
              <a:t>Juchen</a:t>
            </a:r>
            <a:r>
              <a:rPr lang="en-US" dirty="0" smtClean="0"/>
              <a:t>, </a:t>
            </a:r>
            <a:r>
              <a:rPr lang="en-US" dirty="0" err="1" smtClean="0"/>
              <a:t>Khitan</a:t>
            </a:r>
            <a:r>
              <a:rPr lang="en-US" dirty="0" smtClean="0"/>
              <a:t>, Koreans, </a:t>
            </a:r>
            <a:r>
              <a:rPr lang="en-US" dirty="0" err="1" smtClean="0"/>
              <a:t>Bohai</a:t>
            </a:r>
            <a:r>
              <a:rPr lang="en-US" dirty="0" smtClean="0"/>
              <a:t>, and </a:t>
            </a:r>
            <a:r>
              <a:rPr lang="en-US" dirty="0" err="1" smtClean="0"/>
              <a:t>Tangut</a:t>
            </a:r>
            <a:r>
              <a:rPr lang="en-US" dirty="0" smtClean="0"/>
              <a:t>, who could be employed in some functions and who also formed military units under Mongol leadership.</a:t>
            </a:r>
            <a:endParaRPr lang="en-US" dirty="0"/>
          </a:p>
        </p:txBody>
      </p:sp>
    </p:spTree>
    <p:extLst>
      <p:ext uri="{BB962C8B-B14F-4D97-AF65-F5344CB8AC3E}">
        <p14:creationId xmlns:p14="http://schemas.microsoft.com/office/powerpoint/2010/main" val="28495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last group was the </a:t>
            </a:r>
            <a:r>
              <a:rPr lang="en-US" i="1" dirty="0" err="1" smtClean="0">
                <a:hlinkClick r:id="rId2"/>
              </a:rPr>
              <a:t>nanren</a:t>
            </a:r>
            <a:r>
              <a:rPr lang="en-US" i="1" dirty="0" smtClean="0"/>
              <a:t>,</a:t>
            </a:r>
            <a:r>
              <a:rPr lang="en-US" dirty="0" smtClean="0"/>
              <a:t> or </a:t>
            </a:r>
            <a:r>
              <a:rPr lang="en-US" i="1" dirty="0" err="1" smtClean="0"/>
              <a:t>manzi</a:t>
            </a:r>
            <a:r>
              <a:rPr lang="en-US" dirty="0" smtClean="0"/>
              <a:t>, pejorative terms in Chinese, meaning “southern barbarian,” which designated the former subjects of Song China (about three-fourths of the Chinese empire). The lowest stratum in Yuan China was occupied by the slaves, whose numbers were quite considerable. Slave status was hereditary, and only under certain conditions could a slave be freed.</a:t>
            </a:r>
            <a:endParaRPr lang="en-US" dirty="0"/>
          </a:p>
        </p:txBody>
      </p:sp>
    </p:spTree>
    <p:extLst>
      <p:ext uri="{BB962C8B-B14F-4D97-AF65-F5344CB8AC3E}">
        <p14:creationId xmlns:p14="http://schemas.microsoft.com/office/powerpoint/2010/main" val="30502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More than four-fifths of the taxpayers came from the </a:t>
            </a:r>
            <a:r>
              <a:rPr lang="en-US" i="1" dirty="0" err="1" smtClean="0"/>
              <a:t>nanren</a:t>
            </a:r>
            <a:r>
              <a:rPr lang="en-US" dirty="0" smtClean="0"/>
              <a:t> group, which was generally barred from holding higher office (only rarely would one of them rise to some prominence). The Mongols and the </a:t>
            </a:r>
            <a:r>
              <a:rPr lang="en-US" i="1" dirty="0" err="1" smtClean="0"/>
              <a:t>semuren</a:t>
            </a:r>
            <a:r>
              <a:rPr lang="en-US" dirty="0" smtClean="0"/>
              <a:t> were tax-exempt and enjoyed the protection of the law to a higher degree than did the </a:t>
            </a:r>
            <a:r>
              <a:rPr lang="en-US" i="1" dirty="0" err="1" smtClean="0"/>
              <a:t>hanren</a:t>
            </a:r>
            <a:r>
              <a:rPr lang="en-US" dirty="0" smtClean="0"/>
              <a:t> and </a:t>
            </a:r>
            <a:r>
              <a:rPr lang="en-US" i="1" dirty="0" err="1" smtClean="0"/>
              <a:t>nanren</a:t>
            </a:r>
            <a:r>
              <a:rPr lang="en-US" dirty="0" smtClean="0"/>
              <a:t>.” https://www.britannica.com/place/China/Changes-under-Kublai-Khan-and-his-successors</a:t>
            </a:r>
            <a:endParaRPr lang="en-US" dirty="0"/>
          </a:p>
        </p:txBody>
      </p:sp>
    </p:spTree>
    <p:extLst>
      <p:ext uri="{BB962C8B-B14F-4D97-AF65-F5344CB8AC3E}">
        <p14:creationId xmlns:p14="http://schemas.microsoft.com/office/powerpoint/2010/main" val="51834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1524000" y="1"/>
            <a:ext cx="9144000" cy="6001643"/>
          </a:xfrm>
          <a:prstGeom prst="rect">
            <a:avLst/>
          </a:prstGeom>
        </p:spPr>
        <p:txBody>
          <a:bodyPr wrap="square">
            <a:spAutoFit/>
          </a:bodyPr>
          <a:lstStyle/>
          <a:p>
            <a:r>
              <a:rPr lang="en-US" sz="2400" dirty="0"/>
              <a:t>As has been mentioned, Mongol rulers </a:t>
            </a:r>
            <a:r>
              <a:rPr lang="en-US" sz="2400" dirty="0" err="1"/>
              <a:t>favoured</a:t>
            </a:r>
            <a:r>
              <a:rPr lang="en-US" sz="2400" dirty="0"/>
              <a:t> trade in all their dominions. In China too they eliminated state trade controls that had existed under the Song and Jin, so that internal and external trade reached unprecedented proportions. It seems, however, that China’s transcontinental trade with the </a:t>
            </a:r>
            <a:r>
              <a:rPr lang="en-US" sz="2400" dirty="0">
                <a:hlinkClick r:id="rId2"/>
              </a:rPr>
              <a:t>Middle East</a:t>
            </a:r>
            <a:r>
              <a:rPr lang="en-US" sz="2400" dirty="0"/>
              <a:t> and </a:t>
            </a:r>
            <a:r>
              <a:rPr lang="en-US" sz="2400" dirty="0">
                <a:hlinkClick r:id="rId3"/>
              </a:rPr>
              <a:t>Europe</a:t>
            </a:r>
            <a:r>
              <a:rPr lang="en-US" sz="2400" dirty="0"/>
              <a:t> was in the hands of non-Chinese (mainly Persians, Arabs, and Syrians). </a:t>
            </a:r>
            <a:r>
              <a:rPr lang="en-US" sz="2400" dirty="0">
                <a:hlinkClick r:id="rId4"/>
              </a:rPr>
              <a:t>Silk</a:t>
            </a:r>
            <a:r>
              <a:rPr lang="en-US" sz="2400" dirty="0"/>
              <a:t>, the Chinese export commodity par excellence, reached the Middle East and even Europe via the caravan routes across Asia; Chinese ceramics were also exported, chiefly into the Islamic countries. The Asian countries concentrated their European trade largely with the </a:t>
            </a:r>
            <a:r>
              <a:rPr lang="en-US" sz="2400" dirty="0">
                <a:hlinkClick r:id="rId5"/>
              </a:rPr>
              <a:t>Italian</a:t>
            </a:r>
            <a:r>
              <a:rPr lang="en-US" sz="2400" dirty="0"/>
              <a:t> republics (e.g., Genoa, Venice). To the Italians, trade with the East was so important that the </a:t>
            </a:r>
            <a:r>
              <a:rPr lang="en-US" sz="2400" i="1" dirty="0" err="1"/>
              <a:t>Practica</a:t>
            </a:r>
            <a:r>
              <a:rPr lang="en-US" sz="2400" i="1" dirty="0"/>
              <a:t> </a:t>
            </a:r>
            <a:r>
              <a:rPr lang="en-US" sz="2400" i="1" dirty="0" err="1"/>
              <a:t>della</a:t>
            </a:r>
            <a:r>
              <a:rPr lang="en-US" sz="2400" i="1" dirty="0"/>
              <a:t> </a:t>
            </a:r>
            <a:r>
              <a:rPr lang="en-US" sz="2400" i="1" dirty="0" err="1"/>
              <a:t>mercatura</a:t>
            </a:r>
            <a:r>
              <a:rPr lang="en-US" sz="2400" dirty="0"/>
              <a:t>, a handbook on foreign trade, included the description of trade routes to China.</a:t>
            </a:r>
          </a:p>
          <a:p>
            <a:endParaRPr lang="en-US" sz="2400" dirty="0"/>
          </a:p>
          <a:p>
            <a:r>
              <a:rPr lang="en-US" sz="2400" dirty="0"/>
              <a:t>https://www.britannica.com/place/China/Changes-under-Kublai-Khan-and-his-successors</a:t>
            </a:r>
            <a:endParaRPr lang="en-US" sz="2400" dirty="0"/>
          </a:p>
        </p:txBody>
      </p:sp>
    </p:spTree>
    <p:extLst>
      <p:ext uri="{BB962C8B-B14F-4D97-AF65-F5344CB8AC3E}">
        <p14:creationId xmlns:p14="http://schemas.microsoft.com/office/powerpoint/2010/main" val="168748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Macintosh PowerPoint</Application>
  <PresentationFormat>Widescreen</PresentationFormat>
  <Paragraphs>95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Political and Social Life 1000-1500</vt:lpstr>
      <vt:lpstr>China</vt:lpstr>
      <vt:lpstr>PowerPoint Presentation</vt:lpstr>
      <vt:lpstr>PowerPoint Presentation</vt:lpstr>
      <vt:lpstr>Yuan Dynasty</vt:lpstr>
      <vt:lpstr>PowerPoint Presentation</vt:lpstr>
      <vt:lpstr>PowerPoint Presentation</vt:lpstr>
      <vt:lpstr>PowerPoint Presentation</vt:lpstr>
      <vt:lpstr>                 </vt:lpstr>
      <vt:lpstr>Yuan decline</vt:lpstr>
      <vt:lpstr>PowerPoint Presentation</vt:lpstr>
      <vt:lpstr>Ming Dynasty 1368-1644</vt:lpstr>
      <vt:lpstr>PowerPoint Presentation</vt:lpstr>
      <vt:lpstr>PowerPoint Presentation</vt:lpstr>
      <vt:lpstr>Western Europe move toward Nation States</vt:lpstr>
      <vt:lpstr>PowerPoint Presentation</vt:lpstr>
      <vt:lpstr>PowerPoint Presentation</vt:lpstr>
      <vt:lpstr>PowerPoint Presentation</vt:lpstr>
      <vt:lpstr>PowerPoint Presentation</vt:lpstr>
      <vt:lpstr>PowerPoint Presentation</vt:lpstr>
      <vt:lpstr>Western Europe 1000-1500 Political and Social life</vt:lpstr>
      <vt:lpstr>Decline of Oath Bound Relationships</vt:lpstr>
      <vt:lpstr>Why Decline?</vt:lpstr>
      <vt:lpstr>Black Death</vt:lpstr>
      <vt:lpstr>14th Century Pandemic</vt:lpstr>
      <vt:lpstr>Aftermath in Europe</vt:lpstr>
      <vt:lpstr>PowerPoint Presentation</vt:lpstr>
      <vt:lpstr>English Longbow</vt:lpstr>
      <vt:lpstr>PowerPoint Presentation</vt:lpstr>
      <vt:lpstr>Rise of the Middle Class</vt:lpstr>
      <vt:lpstr>Centralization of Royal power</vt:lpstr>
      <vt:lpstr>The Church</vt:lpstr>
      <vt:lpstr>Thomas Aquinas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and Social Life 1000-1500</dc:title>
  <dc:creator>Wally DELAFUENTE</dc:creator>
  <cp:lastModifiedBy>Wally DELAFUENTE</cp:lastModifiedBy>
  <cp:revision>1</cp:revision>
  <dcterms:created xsi:type="dcterms:W3CDTF">2020-03-26T01:20:49Z</dcterms:created>
  <dcterms:modified xsi:type="dcterms:W3CDTF">2020-03-26T01:21:34Z</dcterms:modified>
</cp:coreProperties>
</file>